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539" r:id="rId1"/>
    <p:sldMasterId id="2147488579" r:id="rId2"/>
    <p:sldMasterId id="2147488603" r:id="rId3"/>
  </p:sldMasterIdLst>
  <p:notesMasterIdLst>
    <p:notesMasterId r:id="rId64"/>
  </p:notesMasterIdLst>
  <p:sldIdLst>
    <p:sldId id="2141412178" r:id="rId4"/>
    <p:sldId id="2141412183" r:id="rId5"/>
    <p:sldId id="280" r:id="rId6"/>
    <p:sldId id="263" r:id="rId7"/>
    <p:sldId id="542" r:id="rId8"/>
    <p:sldId id="541" r:id="rId9"/>
    <p:sldId id="543" r:id="rId10"/>
    <p:sldId id="445" r:id="rId11"/>
    <p:sldId id="2141412184" r:id="rId12"/>
    <p:sldId id="272" r:id="rId13"/>
    <p:sldId id="545" r:id="rId14"/>
    <p:sldId id="2141412179" r:id="rId15"/>
    <p:sldId id="265" r:id="rId16"/>
    <p:sldId id="2141412185" r:id="rId17"/>
    <p:sldId id="266" r:id="rId18"/>
    <p:sldId id="259" r:id="rId19"/>
    <p:sldId id="424" r:id="rId20"/>
    <p:sldId id="258" r:id="rId21"/>
    <p:sldId id="446" r:id="rId22"/>
    <p:sldId id="447" r:id="rId23"/>
    <p:sldId id="448" r:id="rId24"/>
    <p:sldId id="470" r:id="rId25"/>
    <p:sldId id="450" r:id="rId26"/>
    <p:sldId id="257" r:id="rId27"/>
    <p:sldId id="14147" r:id="rId28"/>
    <p:sldId id="425" r:id="rId29"/>
    <p:sldId id="267" r:id="rId30"/>
    <p:sldId id="14168" r:id="rId31"/>
    <p:sldId id="458" r:id="rId32"/>
    <p:sldId id="361" r:id="rId33"/>
    <p:sldId id="365" r:id="rId34"/>
    <p:sldId id="380" r:id="rId35"/>
    <p:sldId id="14164" r:id="rId36"/>
    <p:sldId id="4680" r:id="rId37"/>
    <p:sldId id="364" r:id="rId38"/>
    <p:sldId id="2141411954" r:id="rId39"/>
    <p:sldId id="2141411953" r:id="rId40"/>
    <p:sldId id="369" r:id="rId41"/>
    <p:sldId id="538" r:id="rId42"/>
    <p:sldId id="2141411951" r:id="rId43"/>
    <p:sldId id="2141412180" r:id="rId44"/>
    <p:sldId id="14177" r:id="rId45"/>
    <p:sldId id="2141412182" r:id="rId46"/>
    <p:sldId id="14178" r:id="rId47"/>
    <p:sldId id="14179" r:id="rId48"/>
    <p:sldId id="514" r:id="rId49"/>
    <p:sldId id="416" r:id="rId50"/>
    <p:sldId id="497" r:id="rId51"/>
    <p:sldId id="465" r:id="rId52"/>
    <p:sldId id="1214" r:id="rId53"/>
    <p:sldId id="461" r:id="rId54"/>
    <p:sldId id="460" r:id="rId55"/>
    <p:sldId id="468" r:id="rId56"/>
    <p:sldId id="517" r:id="rId57"/>
    <p:sldId id="14173" r:id="rId58"/>
    <p:sldId id="485" r:id="rId59"/>
    <p:sldId id="2141412177" r:id="rId60"/>
    <p:sldId id="269" r:id="rId61"/>
    <p:sldId id="268" r:id="rId62"/>
    <p:sldId id="298" r:id="rId6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446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520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78" d="100"/>
        <a:sy n="1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EA5094-AA93-094F-92A9-B80F3A9641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98066-30FC-9947-81EF-BCA1F40F966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DD26C7-FC79-194E-9F00-F4A03250FFEA}" type="datetimeFigureOut">
              <a:rPr lang="en-GB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5877AC-FF96-E046-B57C-577DBF77D0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7754483-EA65-CE44-B916-1467B7393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75D19-4E00-3543-9142-AB44E7F693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D3D2B-9975-F848-BB91-E098E2069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61DAAE5-F81F-B24F-A910-96941252EEFC}" type="slidenum">
              <a:rPr lang="en-GB" altLang="tr-TR"/>
              <a:pPr/>
              <a:t>‹#›</a:t>
            </a:fld>
            <a:endParaRPr lang="en-GB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52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4925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CB2DE-6C15-45F9-ABE1-11EC16F9BB51}" type="slidenum">
              <a:rPr lang="tr-TR">
                <a:solidFill>
                  <a:prstClr val="black"/>
                </a:solidFill>
              </a:rPr>
              <a:pPr/>
              <a:t>22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EEF46B-9607-48DE-9BB6-C23838ADEAB8}" type="slidenum">
              <a:rPr lang="it-IT" sz="1200">
                <a:solidFill>
                  <a:prstClr val="black"/>
                </a:solidFill>
              </a:rPr>
              <a:pPr algn="r"/>
              <a:t>22</a:t>
            </a:fld>
            <a:endParaRPr lang="it-IT" sz="1200">
              <a:solidFill>
                <a:prstClr val="black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8013" y="381000"/>
            <a:ext cx="3251200" cy="1828800"/>
          </a:xfrm>
          <a:ln w="38100" cap="flat">
            <a:solidFill>
              <a:srgbClr val="808080"/>
            </a:solidFill>
          </a:ln>
        </p:spPr>
      </p:sp>
      <p:sp>
        <p:nvSpPr>
          <p:cNvPr id="158724" name="Rectangle 3"/>
          <p:cNvSpPr>
            <a:spLocks noChangeArrowheads="1"/>
          </p:cNvSpPr>
          <p:nvPr/>
        </p:nvSpPr>
        <p:spPr bwMode="auto">
          <a:xfrm>
            <a:off x="76200" y="6477000"/>
            <a:ext cx="6477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8788" lvl="2" indent="-230188">
              <a:lnSpc>
                <a:spcPct val="90000"/>
              </a:lnSpc>
              <a:spcBef>
                <a:spcPct val="20000"/>
              </a:spcBef>
              <a:tabLst>
                <a:tab pos="400050" algn="l"/>
                <a:tab pos="684213" algn="l"/>
              </a:tabLst>
            </a:pPr>
            <a:r>
              <a:rPr lang="en-US" sz="1300">
                <a:solidFill>
                  <a:prstClr val="black"/>
                </a:solidFill>
              </a:rPr>
              <a:t>		1. HOPE Study Investigators. Effects of an angiotensin-converting-enzyme inhibitor, ramipril, on cardiovascular high-risk patients. </a:t>
            </a:r>
            <a:r>
              <a:rPr lang="en-US" sz="1300" i="1">
                <a:solidFill>
                  <a:prstClr val="black"/>
                </a:solidFill>
              </a:rPr>
              <a:t>N Engl J Med</a:t>
            </a:r>
            <a:r>
              <a:rPr lang="en-US" sz="1300">
                <a:solidFill>
                  <a:prstClr val="black"/>
                </a:solidFill>
              </a:rPr>
              <a:t>. 2000;342:145-153.</a:t>
            </a:r>
            <a:br>
              <a:rPr lang="en-US" sz="1300">
                <a:solidFill>
                  <a:prstClr val="black"/>
                </a:solidFill>
              </a:rPr>
            </a:br>
            <a:r>
              <a:rPr lang="en-US" sz="1300">
                <a:solidFill>
                  <a:prstClr val="black"/>
                </a:solidFill>
              </a:rPr>
              <a:t>2. EUROPA Investigators. Efficacy of perindopril in reduction of cardiovascular events among patients with stable coronary artery disease: Randomised, double-blind, </a:t>
            </a:r>
            <a:br>
              <a:rPr lang="en-US" sz="1300">
                <a:solidFill>
                  <a:prstClr val="black"/>
                </a:solidFill>
              </a:rPr>
            </a:br>
            <a:r>
              <a:rPr lang="en-US" sz="1300">
                <a:solidFill>
                  <a:prstClr val="black"/>
                </a:solidFill>
              </a:rPr>
              <a:t>placebo-controlled, multicentre trial (the EUROPA study). </a:t>
            </a:r>
            <a:r>
              <a:rPr lang="en-US" sz="1300" i="1">
                <a:solidFill>
                  <a:prstClr val="black"/>
                </a:solidFill>
              </a:rPr>
              <a:t>Lancet.</a:t>
            </a:r>
            <a:r>
              <a:rPr lang="en-US" sz="1300">
                <a:solidFill>
                  <a:prstClr val="black"/>
                </a:solidFill>
              </a:rPr>
              <a:t> 2003;362:782-788.</a:t>
            </a:r>
            <a:br>
              <a:rPr lang="en-US" sz="1300">
                <a:solidFill>
                  <a:prstClr val="black"/>
                </a:solidFill>
              </a:rPr>
            </a:br>
            <a:r>
              <a:rPr lang="en-US" sz="1300">
                <a:solidFill>
                  <a:prstClr val="black"/>
                </a:solidFill>
              </a:rPr>
              <a:t>3. PEACE Trial Investigators. Angiotensin-converting-enzyme inhibition in stable coronary artery disease. </a:t>
            </a:r>
            <a:r>
              <a:rPr lang="en-US" sz="1300" i="1">
                <a:solidFill>
                  <a:prstClr val="black"/>
                </a:solidFill>
              </a:rPr>
              <a:t>N Engl J Med</a:t>
            </a:r>
            <a:r>
              <a:rPr lang="en-US" sz="1300">
                <a:solidFill>
                  <a:prstClr val="black"/>
                </a:solidFill>
              </a:rPr>
              <a:t>. 2004;351:2058-68.</a:t>
            </a:r>
            <a:br>
              <a:rPr lang="en-US" sz="1300">
                <a:solidFill>
                  <a:prstClr val="black"/>
                </a:solidFill>
              </a:rPr>
            </a:br>
            <a:r>
              <a:rPr lang="en-US" sz="1300">
                <a:solidFill>
                  <a:prstClr val="black"/>
                </a:solidFill>
              </a:rPr>
              <a:t>4. </a:t>
            </a:r>
            <a:r>
              <a:rPr lang="en-US" sz="1300">
                <a:solidFill>
                  <a:prstClr val="black"/>
                </a:solidFill>
                <a:ea typeface="ＭＳ 明朝" charset="-128"/>
              </a:rPr>
              <a:t>Pitt B, O</a:t>
            </a:r>
            <a:r>
              <a:rPr lang="en-US" sz="1300">
                <a:solidFill>
                  <a:prstClr val="black"/>
                </a:solidFill>
                <a:latin typeface="Times" charset="0"/>
                <a:ea typeface="ＭＳ 明朝" charset="-128"/>
              </a:rPr>
              <a:t>’</a:t>
            </a:r>
            <a:r>
              <a:rPr lang="en-US" sz="1300">
                <a:solidFill>
                  <a:prstClr val="black"/>
                </a:solidFill>
                <a:ea typeface="ＭＳ 明朝" charset="-128"/>
              </a:rPr>
              <a:t>Neill B, Feldman R, Ferrari R, Schwartz L, Mudra H, et al, for the </a:t>
            </a:r>
            <a:br>
              <a:rPr lang="en-US" sz="1300">
                <a:solidFill>
                  <a:prstClr val="black"/>
                </a:solidFill>
                <a:ea typeface="ＭＳ 明朝" charset="-128"/>
              </a:rPr>
            </a:br>
            <a:r>
              <a:rPr lang="en-US" sz="1300">
                <a:solidFill>
                  <a:prstClr val="black"/>
                </a:solidFill>
                <a:ea typeface="ＭＳ 明朝" charset="-128"/>
              </a:rPr>
              <a:t>QUIET Study Group. The Quinapril Ischemic Event Trial (QUIET): Evaluation of chronic ACE inhibitor therapy in patients with ischemic heart disease and preserved left ventricular function. </a:t>
            </a:r>
            <a:r>
              <a:rPr lang="en-US" sz="1300" i="1">
                <a:solidFill>
                  <a:prstClr val="black"/>
                </a:solidFill>
                <a:ea typeface="ＭＳ 明朝" charset="-128"/>
              </a:rPr>
              <a:t>Am J Cardiol.</a:t>
            </a:r>
            <a:r>
              <a:rPr lang="en-US" sz="1300">
                <a:solidFill>
                  <a:prstClr val="black"/>
                </a:solidFill>
                <a:ea typeface="ＭＳ 明朝" charset="-128"/>
              </a:rPr>
              <a:t> 2001;87:1058-1063.</a:t>
            </a:r>
            <a:br>
              <a:rPr lang="en-US" sz="1300">
                <a:solidFill>
                  <a:prstClr val="black"/>
                </a:solidFill>
                <a:ea typeface="ＭＳ 明朝" charset="-128"/>
              </a:rPr>
            </a:br>
            <a:r>
              <a:rPr lang="en-US" sz="1300">
                <a:solidFill>
                  <a:prstClr val="black"/>
                </a:solidFill>
              </a:rPr>
              <a:t>5. Pitt B. ACE inhibitors for patients with vascular disease without left ventricular dysfunction</a:t>
            </a:r>
            <a:r>
              <a:rPr lang="en-US" sz="1300">
                <a:solidFill>
                  <a:prstClr val="black"/>
                </a:solidFill>
                <a:latin typeface="Times" charset="0"/>
              </a:rPr>
              <a:t>–</a:t>
            </a:r>
            <a:r>
              <a:rPr lang="en-US" sz="1300">
                <a:solidFill>
                  <a:prstClr val="black"/>
                </a:solidFill>
              </a:rPr>
              <a:t>May they rest in PEACE? </a:t>
            </a:r>
            <a:r>
              <a:rPr lang="en-US" sz="1300" i="1">
                <a:solidFill>
                  <a:prstClr val="black"/>
                </a:solidFill>
              </a:rPr>
              <a:t>N Engl J Med</a:t>
            </a:r>
            <a:r>
              <a:rPr lang="en-US" sz="1300">
                <a:solidFill>
                  <a:prstClr val="black"/>
                </a:solidFill>
              </a:rPr>
              <a:t>. 2004;351:2115-2117.</a:t>
            </a:r>
          </a:p>
          <a:p>
            <a:pPr marL="458788" lvl="2" indent="-230188">
              <a:lnSpc>
                <a:spcPct val="90000"/>
              </a:lnSpc>
              <a:spcBef>
                <a:spcPct val="20000"/>
              </a:spcBef>
              <a:tabLst>
                <a:tab pos="400050" algn="l"/>
                <a:tab pos="684213" algn="l"/>
              </a:tabLst>
            </a:pPr>
            <a:r>
              <a:rPr lang="en-US" sz="1300">
                <a:solidFill>
                  <a:prstClr val="black"/>
                </a:solidFill>
              </a:rPr>
              <a:t>	</a:t>
            </a:r>
          </a:p>
          <a:p>
            <a:pPr marL="458788" lvl="2" indent="-230188">
              <a:lnSpc>
                <a:spcPct val="90000"/>
              </a:lnSpc>
              <a:spcBef>
                <a:spcPct val="20000"/>
              </a:spcBef>
              <a:tabLst>
                <a:tab pos="400050" algn="l"/>
                <a:tab pos="684213" algn="l"/>
              </a:tabLst>
            </a:pPr>
            <a:endParaRPr lang="en-US" sz="1300">
              <a:solidFill>
                <a:prstClr val="black"/>
              </a:solidFill>
            </a:endParaRPr>
          </a:p>
          <a:p>
            <a:pPr marL="458788" lvl="2" indent="-230188">
              <a:lnSpc>
                <a:spcPct val="90000"/>
              </a:lnSpc>
              <a:spcBef>
                <a:spcPct val="20000"/>
              </a:spcBef>
              <a:tabLst>
                <a:tab pos="400050" algn="l"/>
                <a:tab pos="684213" algn="l"/>
              </a:tabLst>
            </a:pPr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158725" name="Line 4"/>
          <p:cNvSpPr>
            <a:spLocks noChangeShapeType="1"/>
          </p:cNvSpPr>
          <p:nvPr/>
        </p:nvSpPr>
        <p:spPr bwMode="auto">
          <a:xfrm>
            <a:off x="620713" y="641985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87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2305050"/>
            <a:ext cx="6021387" cy="4114800"/>
          </a:xfrm>
        </p:spPr>
        <p:txBody>
          <a:bodyPr/>
          <a:lstStyle/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300">
                <a:ea typeface="ＭＳ 明朝" charset="-128"/>
              </a:rPr>
              <a:t>Four major trials have been conducted in high-risk CAD patients with normal </a:t>
            </a:r>
            <a:br>
              <a:rPr lang="en-US" sz="1300">
                <a:ea typeface="ＭＳ 明朝" charset="-128"/>
              </a:rPr>
            </a:br>
            <a:r>
              <a:rPr lang="en-US" sz="1300">
                <a:ea typeface="ＭＳ 明朝" charset="-128"/>
              </a:rPr>
              <a:t>LV function.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300">
                <a:ea typeface="ＭＳ 明朝" charset="-128"/>
              </a:rPr>
              <a:t>HOPE demonstrated the benefit of ramipril 10 mg in high-risk stable CAD patients without LV dysfunction or heart failure. The primary outcome (CV death, MI, and stroke) was reduced 15% after 1 year and 22% at the end of the study.</a:t>
            </a:r>
            <a:r>
              <a:rPr lang="en-US" sz="1300" baseline="30000">
                <a:ea typeface="ＭＳ 明朝" charset="-128"/>
              </a:rPr>
              <a:t>1</a:t>
            </a:r>
            <a:endParaRPr lang="en-US" sz="1300">
              <a:ea typeface="ＭＳ 明朝" charset="-128"/>
            </a:endParaRP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300">
                <a:ea typeface="ＭＳ 明朝" charset="-128"/>
              </a:rPr>
              <a:t>EUROPA, conducted in lower-risk patients with stable CAD and no heart failure, demonstrated a 20% reduction with perindopril 8 mg in the primary outcome </a:t>
            </a:r>
            <a:br>
              <a:rPr lang="en-US" sz="1300">
                <a:ea typeface="ＭＳ 明朝" charset="-128"/>
              </a:rPr>
            </a:br>
            <a:r>
              <a:rPr lang="en-US" sz="1300">
                <a:ea typeface="ＭＳ 明朝" charset="-128"/>
              </a:rPr>
              <a:t>(CV death, MI, and cardiac arrest).</a:t>
            </a:r>
            <a:r>
              <a:rPr lang="en-US" sz="1300" baseline="30000">
                <a:ea typeface="ＭＳ 明朝" charset="-128"/>
              </a:rPr>
              <a:t>2</a:t>
            </a:r>
            <a:r>
              <a:rPr lang="en-US" sz="1300">
                <a:ea typeface="ＭＳ 明朝" charset="-128"/>
              </a:rPr>
              <a:t> Thus, HOPE and EUROPA demonstrated comparable benefits with long-term treatment.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300">
                <a:ea typeface="ＭＳ 明朝" charset="-128"/>
              </a:rPr>
              <a:t>In contrast, PEACE demonstrated a neutral effect of trandolapril 4 mg on the primary outcome (CV death, MI, and revascularization) in lower-risk patients </a:t>
            </a:r>
            <a:br>
              <a:rPr lang="en-US" sz="1300">
                <a:ea typeface="ＭＳ 明朝" charset="-128"/>
              </a:rPr>
            </a:br>
            <a:r>
              <a:rPr lang="en-US" sz="1300">
                <a:ea typeface="ＭＳ 明朝" charset="-128"/>
              </a:rPr>
              <a:t>with stable CAD and no LV dysfunction.</a:t>
            </a:r>
            <a:r>
              <a:rPr lang="en-US" sz="1300" baseline="30000">
                <a:ea typeface="ＭＳ 明朝" charset="-128"/>
              </a:rPr>
              <a:t>3 </a:t>
            </a:r>
            <a:endParaRPr lang="en-US" sz="1300">
              <a:ea typeface="ＭＳ 明朝" charset="-128"/>
            </a:endParaRP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300">
                <a:ea typeface="ＭＳ 明朝" charset="-128"/>
              </a:rPr>
              <a:t>QUIET was conducted in 1750 patients who had undergone coronary angioplasty or atherectomy at baseline.</a:t>
            </a:r>
            <a:r>
              <a:rPr lang="en-US" sz="1300" baseline="30000">
                <a:ea typeface="ＭＳ 明朝" charset="-128"/>
              </a:rPr>
              <a:t>4</a:t>
            </a:r>
            <a:r>
              <a:rPr lang="en-US" sz="1300">
                <a:ea typeface="ＭＳ 明朝" charset="-128"/>
              </a:rPr>
              <a:t> Subjects were randomized to quinapril 20 mg or placebo. This study also demonstrated a neutral effect for the ACE inhibitor studied.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300">
                <a:ea typeface="ＭＳ 明朝" charset="-128"/>
              </a:rPr>
              <a:t>Various reasons have been suggested for the difference in outcome</a:t>
            </a:r>
            <a:r>
              <a:rPr lang="en-US" sz="1300">
                <a:latin typeface="Times" charset="0"/>
                <a:ea typeface="ＭＳ 明朝" charset="-128"/>
              </a:rPr>
              <a:t>—</a:t>
            </a:r>
            <a:r>
              <a:rPr lang="en-US" sz="1300">
                <a:ea typeface="ＭＳ 明朝" charset="-128"/>
              </a:rPr>
              <a:t>including </a:t>
            </a:r>
            <a:br>
              <a:rPr lang="en-US" sz="1300">
                <a:ea typeface="ＭＳ 明朝" charset="-128"/>
              </a:rPr>
            </a:br>
            <a:r>
              <a:rPr lang="en-US" sz="1300">
                <a:ea typeface="ＭＳ 明朝" charset="-128"/>
              </a:rPr>
              <a:t>the low-risk population, the drug or dose used, and notably, the study was underpowered to provide evidence of a reduction in hard outcomes such as </a:t>
            </a:r>
            <a:br>
              <a:rPr lang="en-US" sz="1300">
                <a:ea typeface="ＭＳ 明朝" charset="-128"/>
              </a:rPr>
            </a:br>
            <a:r>
              <a:rPr lang="en-US" sz="1300">
                <a:ea typeface="ＭＳ 明朝" charset="-128"/>
              </a:rPr>
              <a:t>MI and CV death.</a:t>
            </a:r>
            <a:r>
              <a:rPr lang="en-US" sz="1300" baseline="30000">
                <a:ea typeface="ＭＳ 明朝" charset="-128"/>
              </a:rPr>
              <a:t>4,5 </a:t>
            </a:r>
            <a:endParaRPr lang="en-US" sz="1300">
              <a:ea typeface="ＭＳ 明朝" charset="-128"/>
            </a:endParaRP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300">
                <a:ea typeface="ＭＳ 明朝" charset="-128"/>
              </a:rPr>
              <a:t>These issues as they relate to the optimal use of ACE inhibition in high-risk </a:t>
            </a:r>
            <a:br>
              <a:rPr lang="en-US" sz="1300">
                <a:ea typeface="ＭＳ 明朝" charset="-128"/>
              </a:rPr>
            </a:br>
            <a:r>
              <a:rPr lang="en-US" sz="1300">
                <a:ea typeface="ＭＳ 明朝" charset="-128"/>
              </a:rPr>
              <a:t>CAD patients without LV dysfunction are discussed in following slides. 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09344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23A16-DCDF-4300-9F6E-0D06CFD924DB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852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Espace réservé de l'image des diapositives 1">
            <a:extLst>
              <a:ext uri="{FF2B5EF4-FFF2-40B4-BE49-F238E27FC236}">
                <a16:creationId xmlns:a16="http://schemas.microsoft.com/office/drawing/2014/main" id="{4245DF52-FD91-FE44-8CB0-D9D40F1536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8" name="Espace réservé des commentaires 2">
            <a:extLst>
              <a:ext uri="{FF2B5EF4-FFF2-40B4-BE49-F238E27FC236}">
                <a16:creationId xmlns:a16="http://schemas.microsoft.com/office/drawing/2014/main" id="{0B68A077-A94D-B441-AA99-F8AE2A935C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tr-TR"/>
          </a:p>
        </p:txBody>
      </p:sp>
      <p:sp>
        <p:nvSpPr>
          <p:cNvPr id="121859" name="Espace réservé du numéro de diapositive 3">
            <a:extLst>
              <a:ext uri="{FF2B5EF4-FFF2-40B4-BE49-F238E27FC236}">
                <a16:creationId xmlns:a16="http://schemas.microsoft.com/office/drawing/2014/main" id="{62476F17-A2F4-6848-9AC3-E9CD98F93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695F38-BC5B-374F-B894-D7E4518201F9}" type="slidenum">
              <a:rPr lang="fr-FR" altLang="tr-TR">
                <a:solidFill>
                  <a:srgbClr val="000000"/>
                </a:solidFill>
              </a:rPr>
              <a:pPr/>
              <a:t>44</a:t>
            </a:fld>
            <a:endParaRPr lang="fr-F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0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E9716A51-5921-5A4B-991D-57D6DD4B4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B0103E-41FD-2246-BF53-21D7569D29FC}" type="slidenum">
              <a:rPr lang="fr-FR" altLang="tr-TR">
                <a:solidFill>
                  <a:srgbClr val="000000"/>
                </a:solidFill>
                <a:latin typeface="Arial" panose="020B0604020202020204" pitchFamily="34" charset="0"/>
              </a:rPr>
              <a:pPr/>
              <a:t>45</a:t>
            </a:fld>
            <a:endParaRPr lang="fr-FR" alt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906" name="Rectangle 7">
            <a:extLst>
              <a:ext uri="{FF2B5EF4-FFF2-40B4-BE49-F238E27FC236}">
                <a16:creationId xmlns:a16="http://schemas.microsoft.com/office/drawing/2014/main" id="{0701D3E9-53E7-9740-801F-F9D326A95E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1F2B9D13-D500-944B-8AEB-DE2CB2BEF730}" type="slidenum">
              <a:rPr lang="en-CA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45</a:t>
            </a:fld>
            <a:endParaRPr lang="en-CA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AD6CC237-B4A0-EB47-BABD-A87C43A82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E9530B79-411D-D549-9A1A-C548A16E6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8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068E578A-322E-C94D-8A68-C1F290D424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8C485B29-4BED-8B45-A6B1-4819E8A4BB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tr-TR"/>
              <a:t>There really is an added benefit of tightly controlling BP, especially with 3 drugs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/>
              <a:t>Patients with 3 drugs were the best protected</a:t>
            </a:r>
          </a:p>
        </p:txBody>
      </p:sp>
      <p:sp>
        <p:nvSpPr>
          <p:cNvPr id="133124" name="Slide Number Placeholder 3">
            <a:extLst>
              <a:ext uri="{FF2B5EF4-FFF2-40B4-BE49-F238E27FC236}">
                <a16:creationId xmlns:a16="http://schemas.microsoft.com/office/drawing/2014/main" id="{EF2F21F3-2581-8640-BCD0-B280F5D0B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EBCFD3-E393-4845-A377-5F49861C7E7A}" type="slidenum">
              <a:rPr lang="fr-FR" altLang="tr-TR">
                <a:solidFill>
                  <a:srgbClr val="000000"/>
                </a:solidFill>
              </a:rPr>
              <a:pPr/>
              <a:t>47</a:t>
            </a:fld>
            <a:endParaRPr lang="fr-F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0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17275-9150-5849-B679-5994A18A6EF5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20B7-379E-A046-A941-76F779ACEE45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09437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17275-9150-5849-B679-5994A18A6EF5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20B7-379E-A046-A941-76F779ACEE45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22329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17275-9150-5849-B679-5994A18A6EF5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20B7-379E-A046-A941-76F779ACEE45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63687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Grafik Yer Tutucusu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08565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69634" y="347664"/>
            <a:ext cx="7109884" cy="5175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06400" y="1828800"/>
            <a:ext cx="57912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6400800" y="1828800"/>
            <a:ext cx="5791200" cy="4267200"/>
          </a:xfrm>
        </p:spPr>
        <p:txBody>
          <a:bodyPr/>
          <a:lstStyle/>
          <a:p>
            <a:pPr lvl="0"/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381559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86382-951B-F042-9997-29F142EF3FE9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EFC2-04D9-9E49-8A71-F98B6007067E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92215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86382-951B-F042-9997-29F142EF3FE9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EFC2-04D9-9E49-8A71-F98B6007067E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446865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86382-951B-F042-9997-29F142EF3FE9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EFC2-04D9-9E49-8A71-F98B6007067E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68095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86382-951B-F042-9997-29F142EF3FE9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EFC2-04D9-9E49-8A71-F98B6007067E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957555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86382-951B-F042-9997-29F142EF3FE9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EFC2-04D9-9E49-8A71-F98B6007067E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383234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86382-951B-F042-9997-29F142EF3FE9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EFC2-04D9-9E49-8A71-F98B6007067E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36183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17275-9150-5849-B679-5994A18A6EF5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20B7-379E-A046-A941-76F779ACEE45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556561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86382-951B-F042-9997-29F142EF3FE9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EFC2-04D9-9E49-8A71-F98B6007067E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944324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86382-951B-F042-9997-29F142EF3FE9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EFC2-04D9-9E49-8A71-F98B6007067E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915923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86382-951B-F042-9997-29F142EF3FE9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EFC2-04D9-9E49-8A71-F98B6007067E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835285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86382-951B-F042-9997-29F142EF3FE9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EFC2-04D9-9E49-8A71-F98B6007067E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072412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86382-951B-F042-9997-29F142EF3FE9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EFC2-04D9-9E49-8A71-F98B6007067E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321024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54D0F-37C5-C74B-A6FF-2B106CBE4C30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053-2F79-7249-84EF-D8967750CE8D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688451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54D0F-37C5-C74B-A6FF-2B106CBE4C30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053-2F79-7249-84EF-D8967750CE8D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352150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54D0F-37C5-C74B-A6FF-2B106CBE4C30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053-2F79-7249-84EF-D8967750CE8D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493329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54D0F-37C5-C74B-A6FF-2B106CBE4C30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053-2F79-7249-84EF-D8967750CE8D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621265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54D0F-37C5-C74B-A6FF-2B106CBE4C30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053-2F79-7249-84EF-D8967750CE8D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8057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17275-9150-5849-B679-5994A18A6EF5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20B7-379E-A046-A941-76F779ACEE45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977821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54D0F-37C5-C74B-A6FF-2B106CBE4C30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053-2F79-7249-84EF-D8967750CE8D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048759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54D0F-37C5-C74B-A6FF-2B106CBE4C30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053-2F79-7249-84EF-D8967750CE8D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704171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54D0F-37C5-C74B-A6FF-2B106CBE4C30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053-2F79-7249-84EF-D8967750CE8D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565644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54D0F-37C5-C74B-A6FF-2B106CBE4C30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053-2F79-7249-84EF-D8967750CE8D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517449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54D0F-37C5-C74B-A6FF-2B106CBE4C30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053-2F79-7249-84EF-D8967750CE8D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8162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54D0F-37C5-C74B-A6FF-2B106CBE4C30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2053-2F79-7249-84EF-D8967750CE8D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415581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17275-9150-5849-B679-5994A18A6EF5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20B7-379E-A046-A941-76F779ACEE45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28112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17275-9150-5849-B679-5994A18A6EF5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20B7-379E-A046-A941-76F779ACEE45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405277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17275-9150-5849-B679-5994A18A6EF5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20B7-379E-A046-A941-76F779ACEE45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96884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17275-9150-5849-B679-5994A18A6EF5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20B7-379E-A046-A941-76F779ACEE45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45481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17275-9150-5849-B679-5994A18A6EF5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20B7-379E-A046-A941-76F779ACEE45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96816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17275-9150-5849-B679-5994A18A6EF5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20B7-379E-A046-A941-76F779ACEE45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46636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B17275-9150-5849-B679-5994A18A6EF5}" type="datetimeFigureOut">
              <a:rPr lang="en-GB" smtClean="0"/>
              <a:pPr>
                <a:defRPr/>
              </a:pPr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620B7-379E-A046-A941-76F779ACEE45}" type="slidenum">
              <a:rPr lang="en-GB" altLang="tr-TR" smtClean="0"/>
              <a:pPr/>
              <a:t>‹#›</a:t>
            </a:fld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03826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40" r:id="rId1"/>
    <p:sldLayoutId id="2147488541" r:id="rId2"/>
    <p:sldLayoutId id="2147488542" r:id="rId3"/>
    <p:sldLayoutId id="2147488543" r:id="rId4"/>
    <p:sldLayoutId id="2147488544" r:id="rId5"/>
    <p:sldLayoutId id="2147488545" r:id="rId6"/>
    <p:sldLayoutId id="2147488546" r:id="rId7"/>
    <p:sldLayoutId id="2147488547" r:id="rId8"/>
    <p:sldLayoutId id="2147488548" r:id="rId9"/>
    <p:sldLayoutId id="2147488549" r:id="rId10"/>
    <p:sldLayoutId id="2147488550" r:id="rId11"/>
    <p:sldLayoutId id="2147488615" r:id="rId12"/>
    <p:sldLayoutId id="214748861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9A0EA4-324D-6D45-A656-448F1AD0FD18}" type="datetimeFigureOut">
              <a:rPr lang="tr-TR" altLang="tr-TR" smtClean="0"/>
              <a:pPr>
                <a:defRPr/>
              </a:pPr>
              <a:t>9.12.2022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EDEA-F987-7A43-A6CF-CFA1CB2EF249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4655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80" r:id="rId1"/>
    <p:sldLayoutId id="2147488581" r:id="rId2"/>
    <p:sldLayoutId id="2147488582" r:id="rId3"/>
    <p:sldLayoutId id="2147488583" r:id="rId4"/>
    <p:sldLayoutId id="2147488584" r:id="rId5"/>
    <p:sldLayoutId id="2147488585" r:id="rId6"/>
    <p:sldLayoutId id="2147488586" r:id="rId7"/>
    <p:sldLayoutId id="2147488587" r:id="rId8"/>
    <p:sldLayoutId id="2147488588" r:id="rId9"/>
    <p:sldLayoutId id="2147488589" r:id="rId10"/>
    <p:sldLayoutId id="21474885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9A0EA4-324D-6D45-A656-448F1AD0FD18}" type="datetimeFigureOut">
              <a:rPr lang="tr-TR" altLang="tr-TR" smtClean="0"/>
              <a:pPr>
                <a:defRPr/>
              </a:pPr>
              <a:t>9.12.2022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EDEA-F987-7A43-A6CF-CFA1CB2EF249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5658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04" r:id="rId1"/>
    <p:sldLayoutId id="2147488605" r:id="rId2"/>
    <p:sldLayoutId id="2147488606" r:id="rId3"/>
    <p:sldLayoutId id="2147488607" r:id="rId4"/>
    <p:sldLayoutId id="2147488608" r:id="rId5"/>
    <p:sldLayoutId id="2147488609" r:id="rId6"/>
    <p:sldLayoutId id="2147488610" r:id="rId7"/>
    <p:sldLayoutId id="2147488611" r:id="rId8"/>
    <p:sldLayoutId id="2147488612" r:id="rId9"/>
    <p:sldLayoutId id="2147488613" r:id="rId10"/>
    <p:sldLayoutId id="21474886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r.wikipedia.org/wiki/Dosya:Flag_of_Azerbaijan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C7FE-03E7-014D-8E4F-F4C3670A9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100" y="144532"/>
            <a:ext cx="9144000" cy="2387600"/>
          </a:xfrm>
        </p:spPr>
        <p:txBody>
          <a:bodyPr>
            <a:normAutofit/>
          </a:bodyPr>
          <a:lstStyle/>
          <a:p>
            <a:r>
              <a:rPr lang="en-T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Arterial Hipertoniyanın Müalicasinda Ferdi Yanaşma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AB488-2EE4-774D-B9ED-587AE5443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912" y="4381081"/>
            <a:ext cx="9935736" cy="1900966"/>
          </a:xfrm>
        </p:spPr>
        <p:txBody>
          <a:bodyPr>
            <a:normAutofit fontScale="92500" lnSpcReduction="20000"/>
          </a:bodyPr>
          <a:lstStyle/>
          <a:p>
            <a:r>
              <a:rPr lang="en-TR" b="1" dirty="0"/>
              <a:t>Prof. Dr. Enver Atalar, FESC, FACC</a:t>
            </a:r>
          </a:p>
          <a:p>
            <a:r>
              <a:rPr lang="en-TR" b="1" dirty="0"/>
              <a:t>Hacettepe Üniversitesi Tıp Fakultesi </a:t>
            </a:r>
          </a:p>
          <a:p>
            <a:r>
              <a:rPr lang="en-TR" b="1" dirty="0"/>
              <a:t>Kardiyoloji Anabilim Dalı,  Ankara</a:t>
            </a:r>
          </a:p>
          <a:p>
            <a:endParaRPr lang="en-TR" b="1" dirty="0"/>
          </a:p>
          <a:p>
            <a:r>
              <a:rPr lang="en-TR" b="1" dirty="0"/>
              <a:t>Türk Kardiyoloji Derneği Başkan Yardımcısı</a:t>
            </a:r>
          </a:p>
        </p:txBody>
      </p:sp>
      <p:pic>
        <p:nvPicPr>
          <p:cNvPr id="4" name="Picture 2" descr="Flag of Azerbaijan.svg">
            <a:hlinkClick r:id="rId2"/>
            <a:extLst>
              <a:ext uri="{FF2B5EF4-FFF2-40B4-BE49-F238E27FC236}">
                <a16:creationId xmlns:a16="http://schemas.microsoft.com/office/drawing/2014/main" id="{9456A01A-17FA-4242-AEA7-23F598550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2341126" cy="11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türkiye cumhuriyeti bayrağı">
            <a:extLst>
              <a:ext uri="{FF2B5EF4-FFF2-40B4-BE49-F238E27FC236}">
                <a16:creationId xmlns:a16="http://schemas.microsoft.com/office/drawing/2014/main" id="{D2ED4C82-1972-1F44-8BC3-06AE113C10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12954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Image result for türkiye cumhuriyeti bayrağı">
            <a:extLst>
              <a:ext uri="{FF2B5EF4-FFF2-40B4-BE49-F238E27FC236}">
                <a16:creationId xmlns:a16="http://schemas.microsoft.com/office/drawing/2014/main" id="{849E1279-A14C-8148-BE5A-7B9E720F9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9900" y="15876"/>
            <a:ext cx="12954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Picture 8" descr="https://encrypted-tbn0.gstatic.com/images?q=tbn:ANd9GcSYETnmL0N3owfqKajhXJ8pZ-M79ws73KFpmVh36CiztRA_oQ_T">
            <a:extLst>
              <a:ext uri="{FF2B5EF4-FFF2-40B4-BE49-F238E27FC236}">
                <a16:creationId xmlns:a16="http://schemas.microsoft.com/office/drawing/2014/main" id="{25E69FE6-E8C2-E143-A7E5-0F723D1C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-27384"/>
            <a:ext cx="2215430" cy="13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5AE30B-3549-894E-9761-C901795E0557}"/>
              </a:ext>
            </a:extLst>
          </p:cNvPr>
          <p:cNvSpPr txBox="1"/>
          <p:nvPr/>
        </p:nvSpPr>
        <p:spPr>
          <a:xfrm>
            <a:off x="673178" y="2942293"/>
            <a:ext cx="1064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/>
              <a:t>An Individual Approach to the Treatment of Arterial Hypertension</a:t>
            </a:r>
          </a:p>
        </p:txBody>
      </p:sp>
    </p:spTree>
    <p:extLst>
      <p:ext uri="{BB962C8B-B14F-4D97-AF65-F5344CB8AC3E}">
        <p14:creationId xmlns:p14="http://schemas.microsoft.com/office/powerpoint/2010/main" val="177514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169"/>
            <a:ext cx="4572000" cy="1007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551" y="391618"/>
            <a:ext cx="3441700" cy="48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39A9A2-5AEA-B545-AC6A-503BB6458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07" y="1671163"/>
            <a:ext cx="5012030" cy="40264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2B077-4E56-664F-BD40-0FC90F15F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419" y="1671164"/>
            <a:ext cx="4927674" cy="39690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9292B5-8074-504A-B340-28E769732DEE}"/>
              </a:ext>
            </a:extLst>
          </p:cNvPr>
          <p:cNvSpPr txBox="1"/>
          <p:nvPr/>
        </p:nvSpPr>
        <p:spPr>
          <a:xfrm>
            <a:off x="245327" y="5876693"/>
            <a:ext cx="1154151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TR" sz="2000" b="1" dirty="0"/>
              <a:t>Kan Basıncında azalma ne kadar fazla olursa, Koroner Kalp Hastalığı ve Mortalite azalması o kadar fazla olur</a:t>
            </a:r>
          </a:p>
        </p:txBody>
      </p:sp>
    </p:spTree>
    <p:extLst>
      <p:ext uri="{BB962C8B-B14F-4D97-AF65-F5344CB8AC3E}">
        <p14:creationId xmlns:p14="http://schemas.microsoft.com/office/powerpoint/2010/main" val="73365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F42C3-690D-9741-BD70-75ED2275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9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Anti-Hipertansif Tedavi Seçilirken Dikkat Edilmesi Gerekenler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2CA6-9680-5340-9CE2-5F4DBC7C9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566"/>
            <a:ext cx="10515600" cy="469895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TR" sz="3200" b="1" dirty="0"/>
              <a:t>Etkin Kan Basıncı Kontrolü</a:t>
            </a:r>
          </a:p>
          <a:p>
            <a:pPr>
              <a:lnSpc>
                <a:spcPct val="150000"/>
              </a:lnSpc>
            </a:pPr>
            <a:r>
              <a:rPr lang="en-TR" sz="3200" b="1" dirty="0"/>
              <a:t>Kanıtları olan (Kanıta Dayalı) ilaç seçilmeli</a:t>
            </a:r>
          </a:p>
          <a:p>
            <a:pPr lvl="1">
              <a:lnSpc>
                <a:spcPct val="150000"/>
              </a:lnSpc>
            </a:pPr>
            <a:r>
              <a:rPr lang="en-TR" sz="2800" b="1" dirty="0"/>
              <a:t>Mortalite ve Morbiditeye (İnme, MI, KBH vs)  Etkin İlaç</a:t>
            </a:r>
          </a:p>
          <a:p>
            <a:pPr>
              <a:lnSpc>
                <a:spcPct val="150000"/>
              </a:lnSpc>
            </a:pPr>
            <a:r>
              <a:rPr lang="en-TR" sz="3200" b="1" dirty="0"/>
              <a:t>Hastanın eşlik eden diğer hastalıklarına uygun ilaç</a:t>
            </a:r>
          </a:p>
          <a:p>
            <a:pPr>
              <a:lnSpc>
                <a:spcPct val="150000"/>
              </a:lnSpc>
            </a:pPr>
            <a:r>
              <a:rPr lang="en-TR" sz="3200" b="1" dirty="0"/>
              <a:t>Yan etki Riski en az</a:t>
            </a:r>
          </a:p>
          <a:p>
            <a:pPr>
              <a:lnSpc>
                <a:spcPct val="150000"/>
              </a:lnSpc>
            </a:pPr>
            <a:r>
              <a:rPr lang="en-TR" sz="3200" b="1" dirty="0"/>
              <a:t>Kullanım Kolaylığı (tek tablet)</a:t>
            </a:r>
          </a:p>
        </p:txBody>
      </p:sp>
    </p:spTree>
    <p:extLst>
      <p:ext uri="{BB962C8B-B14F-4D97-AF65-F5344CB8AC3E}">
        <p14:creationId xmlns:p14="http://schemas.microsoft.com/office/powerpoint/2010/main" val="304013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5B39-B880-7842-A051-E5DD0034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14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Hipertansiyon Hastalarında Sıklıkla Eşlik Eden Durumlar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4F19C-1AEE-5F43-BBF7-FCF8975D4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930"/>
            <a:ext cx="10515600" cy="4529033"/>
          </a:xfrm>
        </p:spPr>
        <p:txBody>
          <a:bodyPr>
            <a:normAutofit/>
          </a:bodyPr>
          <a:lstStyle/>
          <a:p>
            <a:r>
              <a:rPr lang="en-TR" sz="3200" b="1" dirty="0"/>
              <a:t>Koroner Arter Hastalığı</a:t>
            </a:r>
          </a:p>
          <a:p>
            <a:r>
              <a:rPr lang="en-TR" sz="3200" b="1" dirty="0"/>
              <a:t>Diyabet</a:t>
            </a:r>
          </a:p>
          <a:p>
            <a:r>
              <a:rPr lang="en-TR" sz="3200" b="1" dirty="0"/>
              <a:t>Dislipidemi</a:t>
            </a:r>
          </a:p>
          <a:p>
            <a:r>
              <a:rPr lang="en-TR" sz="3200" b="1" dirty="0"/>
              <a:t>Kronik Böbrek hastalığı</a:t>
            </a:r>
          </a:p>
          <a:p>
            <a:r>
              <a:rPr lang="en-TR" sz="3200" b="1" dirty="0"/>
              <a:t>Kronik Kalp Yetersizliği</a:t>
            </a:r>
          </a:p>
          <a:p>
            <a:r>
              <a:rPr lang="en-TR" sz="3200" b="1" dirty="0"/>
              <a:t>Hiperurisemi-Gut</a:t>
            </a:r>
          </a:p>
          <a:p>
            <a:r>
              <a:rPr lang="en-TR" sz="3200" b="1" dirty="0"/>
              <a:t>AF</a:t>
            </a:r>
          </a:p>
        </p:txBody>
      </p:sp>
    </p:spTree>
    <p:extLst>
      <p:ext uri="{BB962C8B-B14F-4D97-AF65-F5344CB8AC3E}">
        <p14:creationId xmlns:p14="http://schemas.microsoft.com/office/powerpoint/2010/main" val="322631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14DF4F-CF18-8740-BD6A-9364D6B9B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220" y="1155065"/>
            <a:ext cx="8633620" cy="524089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81EDB21-BAD4-E24F-BB61-CE7602398A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28817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Hipertansiyon ve Koroner Arter Hastalığında </a:t>
            </a:r>
            <a:br>
              <a:rPr lang="en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Önerilen Tedavi Yaklaşımı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20CD1-415F-3641-9D42-82B94468C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48"/>
          <a:stretch/>
        </p:blipFill>
        <p:spPr>
          <a:xfrm>
            <a:off x="8013080" y="6304791"/>
            <a:ext cx="4076700" cy="3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07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7F9ED-E56F-E442-B7FE-39899D596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0845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Öncelikle</a:t>
            </a:r>
            <a:br>
              <a:rPr lang="en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spc="-7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AÇFi</a:t>
            </a:r>
            <a:r>
              <a:rPr lang="en-US" b="1" spc="-7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-lar</a:t>
            </a:r>
            <a:r>
              <a:rPr lang="en-US" spc="-70" dirty="0">
                <a:solidFill>
                  <a:schemeClr val="tx2"/>
                </a:solidFill>
              </a:rPr>
              <a:t> </a:t>
            </a:r>
            <a:r>
              <a:rPr lang="en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 </a:t>
            </a:r>
            <a:r>
              <a:rPr lang="en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 </a:t>
            </a:r>
            <a:r>
              <a:rPr lang="en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br>
              <a:rPr lang="en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Tercih edelim</a:t>
            </a:r>
          </a:p>
        </p:txBody>
      </p:sp>
    </p:spTree>
    <p:extLst>
      <p:ext uri="{BB962C8B-B14F-4D97-AF65-F5344CB8AC3E}">
        <p14:creationId xmlns:p14="http://schemas.microsoft.com/office/powerpoint/2010/main" val="1365112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E1844164-88BE-F54D-B521-438F25C8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98426"/>
            <a:ext cx="11839903" cy="93344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spc="-7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AÇFi</a:t>
            </a:r>
            <a:r>
              <a:rPr lang="tr-T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ARB</a:t>
            </a:r>
            <a:br>
              <a:rPr lang="en-GB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Ölümü azaltma üzerine etkileri</a:t>
            </a:r>
            <a:endParaRPr lang="en-GB" altLang="tr-T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BE91E83B-7B44-DD4F-9C63-3A94B0E08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tr-TR"/>
          </a:p>
        </p:txBody>
      </p:sp>
      <p:pic>
        <p:nvPicPr>
          <p:cNvPr id="82948" name="Picture 3">
            <a:extLst>
              <a:ext uri="{FF2B5EF4-FFF2-40B4-BE49-F238E27FC236}">
                <a16:creationId xmlns:a16="http://schemas.microsoft.com/office/drawing/2014/main" id="{A655E50C-A763-0D46-980E-27DF4B99A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1"/>
          <a:stretch>
            <a:fillRect/>
          </a:stretch>
        </p:blipFill>
        <p:spPr bwMode="auto">
          <a:xfrm>
            <a:off x="1793875" y="1825625"/>
            <a:ext cx="86042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3B7057-AEB4-E04E-A9EE-617B8ADE5844}"/>
              </a:ext>
            </a:extLst>
          </p:cNvPr>
          <p:cNvSpPr txBox="1"/>
          <p:nvPr/>
        </p:nvSpPr>
        <p:spPr>
          <a:xfrm>
            <a:off x="1424924" y="5826125"/>
            <a:ext cx="4249881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tr-TR" altLang="tr-TR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AÇFi</a:t>
            </a:r>
            <a:r>
              <a:rPr lang="tr-TR" altLang="tr-T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tedavisi ile Ölümde %10 azalma</a:t>
            </a:r>
            <a:endParaRPr lang="en-TR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53A76-1E76-AE4D-9E4C-F684FC45F611}"/>
              </a:ext>
            </a:extLst>
          </p:cNvPr>
          <p:cNvSpPr txBox="1"/>
          <p:nvPr/>
        </p:nvSpPr>
        <p:spPr>
          <a:xfrm>
            <a:off x="8008510" y="14562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tr-T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</a:t>
            </a:r>
            <a:endParaRPr lang="en-T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67940-1601-FA47-8AA2-2FF713A07476}"/>
              </a:ext>
            </a:extLst>
          </p:cNvPr>
          <p:cNvSpPr txBox="1"/>
          <p:nvPr/>
        </p:nvSpPr>
        <p:spPr>
          <a:xfrm>
            <a:off x="6389362" y="5798384"/>
            <a:ext cx="4245714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tr-TR" altLang="tr-T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 tedavisi ile Ölümde azalma YOK</a:t>
            </a:r>
            <a:endParaRPr lang="en-TR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AC127-2367-334C-A581-C41B80A104D3}"/>
              </a:ext>
            </a:extLst>
          </p:cNvPr>
          <p:cNvSpPr txBox="1"/>
          <p:nvPr/>
        </p:nvSpPr>
        <p:spPr>
          <a:xfrm>
            <a:off x="3578773" y="1401207"/>
            <a:ext cx="7052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tr-TR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AÇFi</a:t>
            </a:r>
            <a:endParaRPr lang="en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69120C2D-B22F-E14E-8ABA-287BD2C6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8425"/>
            <a:ext cx="121920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AÇFi</a:t>
            </a:r>
            <a:r>
              <a:rPr lang="tr-T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ile  ölüm azalması sadece PERİNDOPRİL tedavisi ile</a:t>
            </a:r>
            <a:endParaRPr lang="en-GB" altLang="tr-T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BE22E994-9B0C-C740-83CA-CACC2CCCC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tr-TR"/>
          </a:p>
        </p:txBody>
      </p:sp>
      <p:pic>
        <p:nvPicPr>
          <p:cNvPr id="83972" name="Picture 3">
            <a:extLst>
              <a:ext uri="{FF2B5EF4-FFF2-40B4-BE49-F238E27FC236}">
                <a16:creationId xmlns:a16="http://schemas.microsoft.com/office/drawing/2014/main" id="{1A43454E-FCC5-2044-8997-9CBFA02D8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1" r="914" b="1015"/>
          <a:stretch>
            <a:fillRect/>
          </a:stretch>
        </p:blipFill>
        <p:spPr bwMode="auto">
          <a:xfrm>
            <a:off x="1617663" y="1404939"/>
            <a:ext cx="88265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Unvan 1">
            <a:extLst>
              <a:ext uri="{FF2B5EF4-FFF2-40B4-BE49-F238E27FC236}">
                <a16:creationId xmlns:a16="http://schemas.microsoft.com/office/drawing/2014/main" id="{6453A455-A026-C94D-9D50-D972C9FD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325563"/>
          </a:xfrm>
        </p:spPr>
        <p:txBody>
          <a:bodyPr/>
          <a:lstStyle/>
          <a:p>
            <a:pPr algn="ctr"/>
            <a:r>
              <a:rPr lang="tr-T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 ve </a:t>
            </a:r>
            <a:r>
              <a:rPr lang="tr-TR" alt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AÇFi</a:t>
            </a:r>
            <a:r>
              <a:rPr lang="tr-T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ile Anti-</a:t>
            </a:r>
            <a:r>
              <a:rPr lang="tr-TR" alt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Hipertansif</a:t>
            </a:r>
            <a:r>
              <a:rPr lang="tr-T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Tedavinin </a:t>
            </a:r>
            <a:r>
              <a:rPr lang="tr-TR" alt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Kardiyovaskuler</a:t>
            </a:r>
            <a:r>
              <a:rPr lang="tr-T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Ölüme Etkisi</a:t>
            </a:r>
          </a:p>
        </p:txBody>
      </p:sp>
      <p:pic>
        <p:nvPicPr>
          <p:cNvPr id="84995" name="Resim 3">
            <a:extLst>
              <a:ext uri="{FF2B5EF4-FFF2-40B4-BE49-F238E27FC236}">
                <a16:creationId xmlns:a16="http://schemas.microsoft.com/office/drawing/2014/main" id="{46D6F8A6-DE1B-894F-988C-C0191200F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1752601"/>
            <a:ext cx="8577263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Resim 4">
            <a:extLst>
              <a:ext uri="{FF2B5EF4-FFF2-40B4-BE49-F238E27FC236}">
                <a16:creationId xmlns:a16="http://schemas.microsoft.com/office/drawing/2014/main" id="{2E1CDFC1-4302-FA4B-8D31-DE5A0BEC1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6" y="5834063"/>
            <a:ext cx="2873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0B859DA-47F4-3445-A459-0B749E00D65A}"/>
              </a:ext>
            </a:extLst>
          </p:cNvPr>
          <p:cNvSpPr txBox="1"/>
          <p:nvPr/>
        </p:nvSpPr>
        <p:spPr>
          <a:xfrm>
            <a:off x="8640763" y="1828800"/>
            <a:ext cx="1441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 err="1">
                <a:solidFill>
                  <a:schemeClr val="accent6">
                    <a:lumMod val="50000"/>
                  </a:schemeClr>
                </a:solidFill>
              </a:rPr>
              <a:t>Perindopril</a:t>
            </a:r>
            <a:endParaRPr lang="tr-T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6DFB2BE-B074-464C-A1DD-D72C93D1CEAB}"/>
              </a:ext>
            </a:extLst>
          </p:cNvPr>
          <p:cNvSpPr/>
          <p:nvPr/>
        </p:nvSpPr>
        <p:spPr>
          <a:xfrm>
            <a:off x="9436101" y="2295526"/>
            <a:ext cx="665163" cy="2932113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67A12E1-4E98-2247-A75D-E9E4C69B27FB}"/>
              </a:ext>
            </a:extLst>
          </p:cNvPr>
          <p:cNvSpPr txBox="1"/>
          <p:nvPr/>
        </p:nvSpPr>
        <p:spPr>
          <a:xfrm>
            <a:off x="9436100" y="5314950"/>
            <a:ext cx="725488" cy="3698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%21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B9A278A4-A992-1945-B64A-6552C56585E5}"/>
              </a:ext>
            </a:extLst>
          </p:cNvPr>
          <p:cNvSpPr/>
          <p:nvPr/>
        </p:nvSpPr>
        <p:spPr>
          <a:xfrm>
            <a:off x="8750300" y="2305050"/>
            <a:ext cx="685800" cy="1911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FB4CD7A-4518-AC40-81CC-C22C35DD75CF}"/>
              </a:ext>
            </a:extLst>
          </p:cNvPr>
          <p:cNvSpPr txBox="1"/>
          <p:nvPr/>
        </p:nvSpPr>
        <p:spPr>
          <a:xfrm>
            <a:off x="8778876" y="4260850"/>
            <a:ext cx="612775" cy="3698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%13</a:t>
            </a:r>
          </a:p>
        </p:txBody>
      </p:sp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6F6B6AB0-7A51-3142-9B0C-7982DEBCC07B}"/>
              </a:ext>
            </a:extLst>
          </p:cNvPr>
          <p:cNvSpPr/>
          <p:nvPr/>
        </p:nvSpPr>
        <p:spPr>
          <a:xfrm>
            <a:off x="8431214" y="1511300"/>
            <a:ext cx="2117725" cy="47498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49D264-7C7A-8F41-9E71-E26604B1B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276" y="141769"/>
            <a:ext cx="5823695" cy="12264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F987D-2B37-E54D-9E27-0F459E1BD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79" y="141769"/>
            <a:ext cx="4660681" cy="990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3C7B1F-E282-6A45-8B72-49EABBE84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725" y="5982945"/>
            <a:ext cx="3213275" cy="733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08329-DBA4-BB49-A35D-E2415F54B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" y="1612499"/>
            <a:ext cx="9662160" cy="4238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B98BD8-59B2-EB48-8B87-E7173DF46BFA}"/>
              </a:ext>
            </a:extLst>
          </p:cNvPr>
          <p:cNvSpPr txBox="1"/>
          <p:nvPr/>
        </p:nvSpPr>
        <p:spPr>
          <a:xfrm>
            <a:off x="2322786" y="5582835"/>
            <a:ext cx="7872248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solidFill>
                  <a:schemeClr val="bg1"/>
                </a:solidFill>
              </a:rPr>
              <a:t>HT tedavisinde; AÇFi tolere edilmezse ARB kullanılır </a:t>
            </a:r>
          </a:p>
        </p:txBody>
      </p:sp>
    </p:spTree>
    <p:extLst>
      <p:ext uri="{BB962C8B-B14F-4D97-AF65-F5344CB8AC3E}">
        <p14:creationId xmlns:p14="http://schemas.microsoft.com/office/powerpoint/2010/main" val="977948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2700"/>
            <a:ext cx="9131300" cy="1016000"/>
          </a:xfrm>
        </p:spPr>
        <p:txBody>
          <a:bodyPr/>
          <a:lstStyle/>
          <a:p>
            <a:pPr eaLnBrk="1" hangingPunct="1"/>
            <a:r>
              <a:rPr lang="en-US" altLang="tr-TR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 - </a:t>
            </a:r>
            <a:r>
              <a:rPr lang="tr-TR" altLang="tr-TR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Çalışması</a:t>
            </a:r>
            <a:endParaRPr lang="en-US" altLang="tr-TR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704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712914" y="2427288"/>
          <a:ext cx="10506075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70" name="Chart" r:id="rId3" imgW="10930187" imgH="5143500" progId="MSGraph.Chart.8">
                  <p:embed followColorScheme="full"/>
                </p:oleObj>
              </mc:Choice>
              <mc:Fallback>
                <p:oleObj name="Chart" r:id="rId3" imgW="10930187" imgH="5143500" progId="MSGraph.Chart.8">
                  <p:embed followColorScheme="full"/>
                  <p:pic>
                    <p:nvPicPr>
                      <p:cNvPr id="8704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4" y="2427288"/>
                        <a:ext cx="10506075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749551" y="5808663"/>
            <a:ext cx="105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MI/</a:t>
            </a:r>
            <a:r>
              <a:rPr lang="tr-TR" altLang="tr-TR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İnme</a:t>
            </a:r>
            <a:r>
              <a:rPr lang="en-US" altLang="tr-TR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 Ölüm</a:t>
            </a:r>
            <a:endParaRPr lang="en-US" altLang="tr-TR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976688" y="5808664"/>
            <a:ext cx="1130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 ÖLÜM</a:t>
            </a:r>
            <a:endParaRPr lang="en-US" altLang="tr-TR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5551488" y="5808664"/>
            <a:ext cx="417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6691313" y="5808664"/>
            <a:ext cx="696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İNME</a:t>
            </a:r>
            <a:endParaRPr lang="en-US" altLang="tr-TR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9042400" y="5830888"/>
            <a:ext cx="104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r-TR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</a:t>
            </a:r>
            <a:r>
              <a:rPr lang="tr-TR" altLang="tr-TR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altLang="tr-TR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600326" y="2547939"/>
            <a:ext cx="1819275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tr-TR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 Risk </a:t>
            </a:r>
            <a:r>
              <a:rPr lang="tr-TR" altLang="tr-TR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Azalması</a:t>
            </a:r>
            <a:endParaRPr lang="en-US" altLang="tr-TR" sz="142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tr-TR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679826" y="3803651"/>
            <a:ext cx="1871663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tr-TR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Risk </a:t>
            </a:r>
            <a:r>
              <a:rPr lang="tr-TR" altLang="tr-TR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Azalması </a:t>
            </a:r>
          </a:p>
          <a:p>
            <a:pPr algn="ctr">
              <a:defRPr/>
            </a:pPr>
            <a:r>
              <a:rPr lang="en-US" altLang="tr-TR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959351" y="3021014"/>
            <a:ext cx="1654175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tr-TR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Risk </a:t>
            </a:r>
            <a:r>
              <a:rPr lang="tr-TR" altLang="tr-TR" sz="1422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Azalması</a:t>
            </a:r>
            <a:endParaRPr lang="en-US" altLang="tr-TR" sz="142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tr-TR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p=&lt;0.001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249989" y="4171951"/>
            <a:ext cx="1652587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tr-TR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 Risk </a:t>
            </a:r>
            <a:r>
              <a:rPr lang="tr-TR" altLang="tr-TR" sz="1422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Azalması</a:t>
            </a:r>
            <a:endParaRPr lang="en-US" altLang="tr-TR" sz="142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tr-TR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p=&lt;0.001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8975725" y="2760664"/>
            <a:ext cx="1073150" cy="966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tr-TR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 Risk </a:t>
            </a:r>
          </a:p>
          <a:p>
            <a:pPr algn="ctr">
              <a:defRPr/>
            </a:pPr>
            <a:r>
              <a:rPr lang="tr-TR" altLang="tr-TR" sz="1422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Azalması</a:t>
            </a:r>
            <a:endParaRPr lang="en-US" altLang="tr-TR" sz="142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tr-TR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p=0.006</a:t>
            </a:r>
          </a:p>
          <a:p>
            <a:pPr algn="ctr">
              <a:defRPr/>
            </a:pPr>
            <a:endParaRPr lang="en-US" altLang="tr-TR" sz="142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8337550" y="6515101"/>
            <a:ext cx="2552700" cy="2841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tr-TR" sz="124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tr-TR" sz="1244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altLang="tr-TR" sz="124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Med, January 20, 2000</a:t>
            </a:r>
          </a:p>
        </p:txBody>
      </p:sp>
      <p:sp>
        <p:nvSpPr>
          <p:cNvPr id="87055" name="Text Box 18"/>
          <p:cNvSpPr txBox="1">
            <a:spLocks noChangeArrowheads="1"/>
          </p:cNvSpPr>
          <p:nvPr/>
        </p:nvSpPr>
        <p:spPr bwMode="auto">
          <a:xfrm>
            <a:off x="7554914" y="5822951"/>
            <a:ext cx="1487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 Dışı Ölüm</a:t>
            </a:r>
            <a:endParaRPr lang="en-US" altLang="tr-TR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7489826" y="4397376"/>
            <a:ext cx="1552575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tr-TR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Risk </a:t>
            </a:r>
            <a:r>
              <a:rPr lang="tr-TR" altLang="tr-TR" sz="1422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Azalması</a:t>
            </a:r>
            <a:endParaRPr lang="en-US" altLang="tr-TR" sz="142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tr-TR" sz="142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p=0.78</a:t>
            </a:r>
          </a:p>
        </p:txBody>
      </p:sp>
      <p:sp>
        <p:nvSpPr>
          <p:cNvPr id="87057" name="Line 20"/>
          <p:cNvSpPr>
            <a:spLocks noChangeShapeType="1"/>
          </p:cNvSpPr>
          <p:nvPr/>
        </p:nvSpPr>
        <p:spPr bwMode="auto">
          <a:xfrm>
            <a:off x="2093913" y="895350"/>
            <a:ext cx="79930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7058" name="Dikdörtgen 2"/>
          <p:cNvSpPr>
            <a:spLocks noChangeArrowheads="1"/>
          </p:cNvSpPr>
          <p:nvPr/>
        </p:nvSpPr>
        <p:spPr bwMode="auto">
          <a:xfrm>
            <a:off x="2109789" y="1027113"/>
            <a:ext cx="80914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 riskli hasta 9274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%80 KAH		10 mg Ramipril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 azalma 3/2 mmHg</a:t>
            </a:r>
          </a:p>
        </p:txBody>
      </p:sp>
    </p:spTree>
    <p:extLst>
      <p:ext uri="{BB962C8B-B14F-4D97-AF65-F5344CB8AC3E}">
        <p14:creationId xmlns:p14="http://schemas.microsoft.com/office/powerpoint/2010/main" val="244788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08" y="1127160"/>
            <a:ext cx="7935310" cy="4566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ustomShape 2"/>
          <p:cNvSpPr/>
          <p:nvPr/>
        </p:nvSpPr>
        <p:spPr>
          <a:xfrm>
            <a:off x="0" y="221400"/>
            <a:ext cx="12192000" cy="90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tr-TR" sz="3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Tüm dünyada önde gelen risk faktörlerine bağlı ölüm oranları </a:t>
            </a:r>
            <a:r>
              <a:rPr lang="tr-TR" sz="2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(2019)</a:t>
            </a:r>
            <a:endParaRPr lang="tr-TR" sz="3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814A860-0194-6E48-9367-427E9F9564CD}"/>
              </a:ext>
            </a:extLst>
          </p:cNvPr>
          <p:cNvSpPr/>
          <p:nvPr/>
        </p:nvSpPr>
        <p:spPr>
          <a:xfrm>
            <a:off x="2154621" y="1127160"/>
            <a:ext cx="1797269" cy="3022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0523D772-37D0-274B-8BCD-216DF9A49445}"/>
              </a:ext>
            </a:extLst>
          </p:cNvPr>
          <p:cNvSpPr/>
          <p:nvPr/>
        </p:nvSpPr>
        <p:spPr>
          <a:xfrm>
            <a:off x="0" y="5870710"/>
            <a:ext cx="12192000" cy="9057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Hipertenziya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qlobal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ölümün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böyük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səbəbidir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tr-TR" sz="3200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365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ChangeArrowheads="1"/>
          </p:cNvSpPr>
          <p:nvPr/>
        </p:nvSpPr>
        <p:spPr bwMode="auto">
          <a:xfrm>
            <a:off x="2327275" y="1924051"/>
            <a:ext cx="7626350" cy="4289425"/>
          </a:xfrm>
          <a:prstGeom prst="rect">
            <a:avLst/>
          </a:prstGeom>
          <a:solidFill>
            <a:srgbClr val="0E355C"/>
          </a:solidFill>
          <a:ln>
            <a:noFill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955188" y="574793"/>
            <a:ext cx="9025536" cy="523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altLang="tr-TR" sz="3200" b="1" dirty="0" err="1">
                <a:solidFill>
                  <a:srgbClr val="FF0000"/>
                </a:solidFill>
                <a:latin typeface="+mn-lt"/>
              </a:rPr>
              <a:t>Primer</a:t>
            </a: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 Sonlanım: </a:t>
            </a:r>
            <a:r>
              <a:rPr lang="tr-TR" altLang="tr-TR" sz="3200" b="1" dirty="0" err="1">
                <a:solidFill>
                  <a:srgbClr val="FF0000"/>
                </a:solidFill>
                <a:latin typeface="+mn-lt"/>
              </a:rPr>
              <a:t>Perindopril</a:t>
            </a: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 ile %20 anlamlı azalma</a:t>
            </a:r>
            <a:endParaRPr lang="fr-FR" altLang="tr-T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924426" y="6172200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tr-TR" sz="24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 rot="-5400000">
            <a:off x="2101334" y="4949794"/>
            <a:ext cx="369332" cy="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tr-TR" sz="24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4342" name="Text Box 6"/>
          <p:cNvSpPr txBox="1">
            <a:spLocks noChangeArrowheads="1"/>
          </p:cNvSpPr>
          <p:nvPr/>
        </p:nvSpPr>
        <p:spPr bwMode="auto">
          <a:xfrm>
            <a:off x="3722688" y="1331914"/>
            <a:ext cx="4771114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tr-T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 </a:t>
            </a:r>
            <a:r>
              <a:rPr lang="tr-TR" altLang="tr-T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KV Ölüm</a:t>
            </a:r>
            <a:r>
              <a:rPr lang="fr-FR" altLang="tr-T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MI or </a:t>
            </a:r>
            <a:r>
              <a:rPr lang="tr-TR" altLang="tr-T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kardiyak </a:t>
            </a:r>
            <a:r>
              <a:rPr lang="fr-FR" altLang="tr-TR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arrest</a:t>
            </a:r>
            <a:endParaRPr lang="fr-FR" altLang="tr-TR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4343" name="Text Box 7"/>
          <p:cNvSpPr txBox="1">
            <a:spLocks noChangeArrowheads="1"/>
          </p:cNvSpPr>
          <p:nvPr/>
        </p:nvSpPr>
        <p:spPr bwMode="auto">
          <a:xfrm>
            <a:off x="2324100" y="6291264"/>
            <a:ext cx="341542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tr-TR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Placebo </a:t>
            </a:r>
            <a:r>
              <a:rPr lang="fr-FR" altLang="tr-TR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annual</a:t>
            </a:r>
            <a:r>
              <a:rPr lang="fr-FR" altLang="tr-TR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tr-TR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event</a:t>
            </a:r>
            <a:r>
              <a:rPr lang="fr-FR" altLang="tr-TR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rate: 2.4%</a:t>
            </a:r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8426450" y="3168650"/>
            <a:ext cx="1487458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tr-TR" sz="2400" b="1">
                <a:solidFill>
                  <a:srgbClr val="FFFF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Perindopril </a:t>
            </a:r>
            <a:endParaRPr lang="fr-FR" altLang="tr-TR" sz="2400" b="1">
              <a:solidFill>
                <a:srgbClr val="FFFF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54345" name="Rectangle 9"/>
          <p:cNvSpPr>
            <a:spLocks noChangeArrowheads="1"/>
          </p:cNvSpPr>
          <p:nvPr/>
        </p:nvSpPr>
        <p:spPr bwMode="auto">
          <a:xfrm>
            <a:off x="8426451" y="2474913"/>
            <a:ext cx="1005083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tr-T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Placebo</a:t>
            </a:r>
            <a:endParaRPr lang="fr-FR" altLang="tr-TR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54347" name="Line 11"/>
          <p:cNvSpPr>
            <a:spLocks noChangeShapeType="1"/>
          </p:cNvSpPr>
          <p:nvPr/>
        </p:nvSpPr>
        <p:spPr bwMode="auto">
          <a:xfrm>
            <a:off x="8015289" y="2686050"/>
            <a:ext cx="1587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48" name="Line 12"/>
          <p:cNvSpPr>
            <a:spLocks noChangeShapeType="1"/>
          </p:cNvSpPr>
          <p:nvPr/>
        </p:nvSpPr>
        <p:spPr bwMode="auto">
          <a:xfrm>
            <a:off x="8029575" y="2686050"/>
            <a:ext cx="1588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49" name="Line 13"/>
          <p:cNvSpPr>
            <a:spLocks noChangeShapeType="1"/>
          </p:cNvSpPr>
          <p:nvPr/>
        </p:nvSpPr>
        <p:spPr bwMode="auto">
          <a:xfrm>
            <a:off x="8029575" y="2686050"/>
            <a:ext cx="14288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50" name="Line 14"/>
          <p:cNvSpPr>
            <a:spLocks noChangeShapeType="1"/>
          </p:cNvSpPr>
          <p:nvPr/>
        </p:nvSpPr>
        <p:spPr bwMode="auto">
          <a:xfrm>
            <a:off x="8043864" y="2686050"/>
            <a:ext cx="1587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51" name="Line 15"/>
          <p:cNvSpPr>
            <a:spLocks noChangeShapeType="1"/>
          </p:cNvSpPr>
          <p:nvPr/>
        </p:nvSpPr>
        <p:spPr bwMode="auto">
          <a:xfrm>
            <a:off x="8043864" y="2686050"/>
            <a:ext cx="1587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52" name="Line 16"/>
          <p:cNvSpPr>
            <a:spLocks noChangeShapeType="1"/>
          </p:cNvSpPr>
          <p:nvPr/>
        </p:nvSpPr>
        <p:spPr bwMode="auto">
          <a:xfrm>
            <a:off x="8043864" y="2686050"/>
            <a:ext cx="1587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53" name="Line 17"/>
          <p:cNvSpPr>
            <a:spLocks noChangeShapeType="1"/>
          </p:cNvSpPr>
          <p:nvPr/>
        </p:nvSpPr>
        <p:spPr bwMode="auto">
          <a:xfrm>
            <a:off x="8043863" y="2686050"/>
            <a:ext cx="12700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54" name="Line 18"/>
          <p:cNvSpPr>
            <a:spLocks noChangeShapeType="1"/>
          </p:cNvSpPr>
          <p:nvPr/>
        </p:nvSpPr>
        <p:spPr bwMode="auto">
          <a:xfrm>
            <a:off x="8056564" y="2686050"/>
            <a:ext cx="1587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55" name="Line 19"/>
          <p:cNvSpPr>
            <a:spLocks noChangeShapeType="1"/>
          </p:cNvSpPr>
          <p:nvPr/>
        </p:nvSpPr>
        <p:spPr bwMode="auto">
          <a:xfrm>
            <a:off x="8056564" y="2686050"/>
            <a:ext cx="1587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56" name="Line 20"/>
          <p:cNvSpPr>
            <a:spLocks noChangeShapeType="1"/>
          </p:cNvSpPr>
          <p:nvPr/>
        </p:nvSpPr>
        <p:spPr bwMode="auto">
          <a:xfrm>
            <a:off x="8056564" y="2686050"/>
            <a:ext cx="1587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57" name="Line 21"/>
          <p:cNvSpPr>
            <a:spLocks noChangeShapeType="1"/>
          </p:cNvSpPr>
          <p:nvPr/>
        </p:nvSpPr>
        <p:spPr bwMode="auto">
          <a:xfrm>
            <a:off x="8056564" y="2686050"/>
            <a:ext cx="14287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58" name="Line 22"/>
          <p:cNvSpPr>
            <a:spLocks noChangeShapeType="1"/>
          </p:cNvSpPr>
          <p:nvPr/>
        </p:nvSpPr>
        <p:spPr bwMode="auto">
          <a:xfrm>
            <a:off x="8070850" y="2686050"/>
            <a:ext cx="0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59" name="Line 23"/>
          <p:cNvSpPr>
            <a:spLocks noChangeShapeType="1"/>
          </p:cNvSpPr>
          <p:nvPr/>
        </p:nvSpPr>
        <p:spPr bwMode="auto">
          <a:xfrm>
            <a:off x="8070850" y="2686050"/>
            <a:ext cx="14288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60" name="Line 24"/>
          <p:cNvSpPr>
            <a:spLocks noChangeShapeType="1"/>
          </p:cNvSpPr>
          <p:nvPr/>
        </p:nvSpPr>
        <p:spPr bwMode="auto">
          <a:xfrm>
            <a:off x="8085138" y="2686050"/>
            <a:ext cx="0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61" name="Line 25"/>
          <p:cNvSpPr>
            <a:spLocks noChangeShapeType="1"/>
          </p:cNvSpPr>
          <p:nvPr/>
        </p:nvSpPr>
        <p:spPr bwMode="auto">
          <a:xfrm>
            <a:off x="8085138" y="2686050"/>
            <a:ext cx="0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62" name="Line 26"/>
          <p:cNvSpPr>
            <a:spLocks noChangeShapeType="1"/>
          </p:cNvSpPr>
          <p:nvPr/>
        </p:nvSpPr>
        <p:spPr bwMode="auto">
          <a:xfrm>
            <a:off x="8085138" y="2686050"/>
            <a:ext cx="11112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63" name="Line 27"/>
          <p:cNvSpPr>
            <a:spLocks noChangeShapeType="1"/>
          </p:cNvSpPr>
          <p:nvPr/>
        </p:nvSpPr>
        <p:spPr bwMode="auto">
          <a:xfrm>
            <a:off x="8096250" y="2686050"/>
            <a:ext cx="1588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64" name="Line 28"/>
          <p:cNvSpPr>
            <a:spLocks noChangeShapeType="1"/>
          </p:cNvSpPr>
          <p:nvPr/>
        </p:nvSpPr>
        <p:spPr bwMode="auto">
          <a:xfrm>
            <a:off x="8096250" y="2686050"/>
            <a:ext cx="1588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65" name="Line 29"/>
          <p:cNvSpPr>
            <a:spLocks noChangeShapeType="1"/>
          </p:cNvSpPr>
          <p:nvPr/>
        </p:nvSpPr>
        <p:spPr bwMode="auto">
          <a:xfrm>
            <a:off x="8096250" y="2686050"/>
            <a:ext cx="14288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66" name="Line 30"/>
          <p:cNvSpPr>
            <a:spLocks noChangeShapeType="1"/>
          </p:cNvSpPr>
          <p:nvPr/>
        </p:nvSpPr>
        <p:spPr bwMode="auto">
          <a:xfrm>
            <a:off x="8110539" y="2686050"/>
            <a:ext cx="1587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67" name="Line 31"/>
          <p:cNvSpPr>
            <a:spLocks noChangeShapeType="1"/>
          </p:cNvSpPr>
          <p:nvPr/>
        </p:nvSpPr>
        <p:spPr bwMode="auto">
          <a:xfrm>
            <a:off x="8110539" y="2686050"/>
            <a:ext cx="14287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68" name="Line 32"/>
          <p:cNvSpPr>
            <a:spLocks noChangeShapeType="1"/>
          </p:cNvSpPr>
          <p:nvPr/>
        </p:nvSpPr>
        <p:spPr bwMode="auto">
          <a:xfrm>
            <a:off x="8124825" y="2686050"/>
            <a:ext cx="1588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69" name="Line 33"/>
          <p:cNvSpPr>
            <a:spLocks noChangeShapeType="1"/>
          </p:cNvSpPr>
          <p:nvPr/>
        </p:nvSpPr>
        <p:spPr bwMode="auto">
          <a:xfrm>
            <a:off x="8107363" y="2684464"/>
            <a:ext cx="44450" cy="3175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70" name="Line 34"/>
          <p:cNvSpPr>
            <a:spLocks noChangeShapeType="1"/>
          </p:cNvSpPr>
          <p:nvPr/>
        </p:nvSpPr>
        <p:spPr bwMode="auto">
          <a:xfrm>
            <a:off x="8151814" y="2686050"/>
            <a:ext cx="14287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371" name="Line 35"/>
          <p:cNvSpPr>
            <a:spLocks noChangeShapeType="1"/>
          </p:cNvSpPr>
          <p:nvPr/>
        </p:nvSpPr>
        <p:spPr bwMode="auto">
          <a:xfrm>
            <a:off x="8166100" y="2686050"/>
            <a:ext cx="1588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8099" name="Group 36"/>
          <p:cNvGrpSpPr>
            <a:grpSpLocks/>
          </p:cNvGrpSpPr>
          <p:nvPr/>
        </p:nvGrpSpPr>
        <p:grpSpPr bwMode="auto">
          <a:xfrm>
            <a:off x="3400425" y="2686050"/>
            <a:ext cx="4819650" cy="2794000"/>
            <a:chOff x="1403" y="1566"/>
            <a:chExt cx="3036" cy="1760"/>
          </a:xfrm>
        </p:grpSpPr>
        <p:grpSp>
          <p:nvGrpSpPr>
            <p:cNvPr id="89591" name="Group 37"/>
            <p:cNvGrpSpPr>
              <a:grpSpLocks/>
            </p:cNvGrpSpPr>
            <p:nvPr/>
          </p:nvGrpSpPr>
          <p:grpSpPr bwMode="auto">
            <a:xfrm>
              <a:off x="1403" y="3014"/>
              <a:ext cx="542" cy="312"/>
              <a:chOff x="1585" y="2486"/>
              <a:chExt cx="695" cy="261"/>
            </a:xfrm>
          </p:grpSpPr>
          <p:sp>
            <p:nvSpPr>
              <p:cNvPr id="654374" name="Line 38"/>
              <p:cNvSpPr>
                <a:spLocks noChangeShapeType="1"/>
              </p:cNvSpPr>
              <p:nvPr/>
            </p:nvSpPr>
            <p:spPr bwMode="auto">
              <a:xfrm>
                <a:off x="1585" y="274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75" name="Line 39"/>
              <p:cNvSpPr>
                <a:spLocks noChangeShapeType="1"/>
              </p:cNvSpPr>
              <p:nvPr/>
            </p:nvSpPr>
            <p:spPr bwMode="auto">
              <a:xfrm>
                <a:off x="1585" y="274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76" name="Line 40"/>
              <p:cNvSpPr>
                <a:spLocks noChangeShapeType="1"/>
              </p:cNvSpPr>
              <p:nvPr/>
            </p:nvSpPr>
            <p:spPr bwMode="auto">
              <a:xfrm flipV="1">
                <a:off x="1597" y="2733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77" name="Line 41"/>
              <p:cNvSpPr>
                <a:spLocks noChangeShapeType="1"/>
              </p:cNvSpPr>
              <p:nvPr/>
            </p:nvSpPr>
            <p:spPr bwMode="auto">
              <a:xfrm>
                <a:off x="1597" y="273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78" name="Line 42"/>
              <p:cNvSpPr>
                <a:spLocks noChangeShapeType="1"/>
              </p:cNvSpPr>
              <p:nvPr/>
            </p:nvSpPr>
            <p:spPr bwMode="auto">
              <a:xfrm>
                <a:off x="1597" y="273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79" name="Line 43"/>
              <p:cNvSpPr>
                <a:spLocks noChangeShapeType="1"/>
              </p:cNvSpPr>
              <p:nvPr/>
            </p:nvSpPr>
            <p:spPr bwMode="auto">
              <a:xfrm>
                <a:off x="1597" y="2733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80" name="Line 44"/>
              <p:cNvSpPr>
                <a:spLocks noChangeShapeType="1"/>
              </p:cNvSpPr>
              <p:nvPr/>
            </p:nvSpPr>
            <p:spPr bwMode="auto">
              <a:xfrm>
                <a:off x="1607" y="273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81" name="Line 45"/>
              <p:cNvSpPr>
                <a:spLocks noChangeShapeType="1"/>
              </p:cNvSpPr>
              <p:nvPr/>
            </p:nvSpPr>
            <p:spPr bwMode="auto">
              <a:xfrm>
                <a:off x="1607" y="273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82" name="Line 46"/>
              <p:cNvSpPr>
                <a:spLocks noChangeShapeType="1"/>
              </p:cNvSpPr>
              <p:nvPr/>
            </p:nvSpPr>
            <p:spPr bwMode="auto">
              <a:xfrm>
                <a:off x="1607" y="273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83" name="Line 47"/>
              <p:cNvSpPr>
                <a:spLocks noChangeShapeType="1"/>
              </p:cNvSpPr>
              <p:nvPr/>
            </p:nvSpPr>
            <p:spPr bwMode="auto">
              <a:xfrm>
                <a:off x="1607" y="2733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84" name="Line 48"/>
              <p:cNvSpPr>
                <a:spLocks noChangeShapeType="1"/>
              </p:cNvSpPr>
              <p:nvPr/>
            </p:nvSpPr>
            <p:spPr bwMode="auto">
              <a:xfrm flipV="1">
                <a:off x="1618" y="2720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85" name="Line 49"/>
              <p:cNvSpPr>
                <a:spLocks noChangeShapeType="1"/>
              </p:cNvSpPr>
              <p:nvPr/>
            </p:nvSpPr>
            <p:spPr bwMode="auto">
              <a:xfrm>
                <a:off x="1618" y="272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86" name="Line 50"/>
              <p:cNvSpPr>
                <a:spLocks noChangeShapeType="1"/>
              </p:cNvSpPr>
              <p:nvPr/>
            </p:nvSpPr>
            <p:spPr bwMode="auto">
              <a:xfrm>
                <a:off x="1618" y="272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87" name="Line 51"/>
              <p:cNvSpPr>
                <a:spLocks noChangeShapeType="1"/>
              </p:cNvSpPr>
              <p:nvPr/>
            </p:nvSpPr>
            <p:spPr bwMode="auto">
              <a:xfrm>
                <a:off x="1618" y="2720"/>
                <a:ext cx="2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88" name="Line 52"/>
              <p:cNvSpPr>
                <a:spLocks noChangeShapeType="1"/>
              </p:cNvSpPr>
              <p:nvPr/>
            </p:nvSpPr>
            <p:spPr bwMode="auto">
              <a:xfrm>
                <a:off x="1640" y="272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89" name="Line 53"/>
              <p:cNvSpPr>
                <a:spLocks noChangeShapeType="1"/>
              </p:cNvSpPr>
              <p:nvPr/>
            </p:nvSpPr>
            <p:spPr bwMode="auto">
              <a:xfrm>
                <a:off x="1640" y="272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90" name="Line 54"/>
              <p:cNvSpPr>
                <a:spLocks noChangeShapeType="1"/>
              </p:cNvSpPr>
              <p:nvPr/>
            </p:nvSpPr>
            <p:spPr bwMode="auto">
              <a:xfrm>
                <a:off x="1640" y="272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91" name="Line 55"/>
              <p:cNvSpPr>
                <a:spLocks noChangeShapeType="1"/>
              </p:cNvSpPr>
              <p:nvPr/>
            </p:nvSpPr>
            <p:spPr bwMode="auto">
              <a:xfrm>
                <a:off x="1640" y="2720"/>
                <a:ext cx="3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92" name="Line 56"/>
              <p:cNvSpPr>
                <a:spLocks noChangeShapeType="1"/>
              </p:cNvSpPr>
              <p:nvPr/>
            </p:nvSpPr>
            <p:spPr bwMode="auto">
              <a:xfrm>
                <a:off x="1673" y="272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93" name="Line 57"/>
              <p:cNvSpPr>
                <a:spLocks noChangeShapeType="1"/>
              </p:cNvSpPr>
              <p:nvPr/>
            </p:nvSpPr>
            <p:spPr bwMode="auto">
              <a:xfrm>
                <a:off x="1673" y="272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94" name="Line 58"/>
              <p:cNvSpPr>
                <a:spLocks noChangeShapeType="1"/>
              </p:cNvSpPr>
              <p:nvPr/>
            </p:nvSpPr>
            <p:spPr bwMode="auto">
              <a:xfrm flipV="1">
                <a:off x="1673" y="2707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95" name="Line 59"/>
              <p:cNvSpPr>
                <a:spLocks noChangeShapeType="1"/>
              </p:cNvSpPr>
              <p:nvPr/>
            </p:nvSpPr>
            <p:spPr bwMode="auto">
              <a:xfrm>
                <a:off x="1673" y="2707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96" name="Line 60"/>
              <p:cNvSpPr>
                <a:spLocks noChangeShapeType="1"/>
              </p:cNvSpPr>
              <p:nvPr/>
            </p:nvSpPr>
            <p:spPr bwMode="auto">
              <a:xfrm>
                <a:off x="1685" y="270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97" name="Line 61"/>
              <p:cNvSpPr>
                <a:spLocks noChangeShapeType="1"/>
              </p:cNvSpPr>
              <p:nvPr/>
            </p:nvSpPr>
            <p:spPr bwMode="auto">
              <a:xfrm>
                <a:off x="1685" y="2707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98" name="Line 62"/>
              <p:cNvSpPr>
                <a:spLocks noChangeShapeType="1"/>
              </p:cNvSpPr>
              <p:nvPr/>
            </p:nvSpPr>
            <p:spPr bwMode="auto">
              <a:xfrm>
                <a:off x="1697" y="270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399" name="Line 63"/>
              <p:cNvSpPr>
                <a:spLocks noChangeShapeType="1"/>
              </p:cNvSpPr>
              <p:nvPr/>
            </p:nvSpPr>
            <p:spPr bwMode="auto">
              <a:xfrm>
                <a:off x="1697" y="270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00" name="Line 64"/>
              <p:cNvSpPr>
                <a:spLocks noChangeShapeType="1"/>
              </p:cNvSpPr>
              <p:nvPr/>
            </p:nvSpPr>
            <p:spPr bwMode="auto">
              <a:xfrm>
                <a:off x="1697" y="270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01" name="Line 65"/>
              <p:cNvSpPr>
                <a:spLocks noChangeShapeType="1"/>
              </p:cNvSpPr>
              <p:nvPr/>
            </p:nvSpPr>
            <p:spPr bwMode="auto">
              <a:xfrm>
                <a:off x="1697" y="270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02" name="Line 66"/>
              <p:cNvSpPr>
                <a:spLocks noChangeShapeType="1"/>
              </p:cNvSpPr>
              <p:nvPr/>
            </p:nvSpPr>
            <p:spPr bwMode="auto">
              <a:xfrm>
                <a:off x="1697" y="2707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03" name="Line 67"/>
              <p:cNvSpPr>
                <a:spLocks noChangeShapeType="1"/>
              </p:cNvSpPr>
              <p:nvPr/>
            </p:nvSpPr>
            <p:spPr bwMode="auto">
              <a:xfrm>
                <a:off x="1707" y="270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04" name="Line 68"/>
              <p:cNvSpPr>
                <a:spLocks noChangeShapeType="1"/>
              </p:cNvSpPr>
              <p:nvPr/>
            </p:nvSpPr>
            <p:spPr bwMode="auto">
              <a:xfrm>
                <a:off x="1707" y="270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05" name="Line 69"/>
              <p:cNvSpPr>
                <a:spLocks noChangeShapeType="1"/>
              </p:cNvSpPr>
              <p:nvPr/>
            </p:nvSpPr>
            <p:spPr bwMode="auto">
              <a:xfrm flipV="1">
                <a:off x="1707" y="2694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06" name="Line 70"/>
              <p:cNvSpPr>
                <a:spLocks noChangeShapeType="1"/>
              </p:cNvSpPr>
              <p:nvPr/>
            </p:nvSpPr>
            <p:spPr bwMode="auto">
              <a:xfrm>
                <a:off x="1707" y="2694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07" name="Line 71"/>
              <p:cNvSpPr>
                <a:spLocks noChangeShapeType="1"/>
              </p:cNvSpPr>
              <p:nvPr/>
            </p:nvSpPr>
            <p:spPr bwMode="auto">
              <a:xfrm>
                <a:off x="1718" y="269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08" name="Line 72"/>
              <p:cNvSpPr>
                <a:spLocks noChangeShapeType="1"/>
              </p:cNvSpPr>
              <p:nvPr/>
            </p:nvSpPr>
            <p:spPr bwMode="auto">
              <a:xfrm>
                <a:off x="1718" y="269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09" name="Line 73"/>
              <p:cNvSpPr>
                <a:spLocks noChangeShapeType="1"/>
              </p:cNvSpPr>
              <p:nvPr/>
            </p:nvSpPr>
            <p:spPr bwMode="auto">
              <a:xfrm>
                <a:off x="1718" y="269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10" name="Line 74"/>
              <p:cNvSpPr>
                <a:spLocks noChangeShapeType="1"/>
              </p:cNvSpPr>
              <p:nvPr/>
            </p:nvSpPr>
            <p:spPr bwMode="auto">
              <a:xfrm>
                <a:off x="1718" y="269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11" name="Line 75"/>
              <p:cNvSpPr>
                <a:spLocks noChangeShapeType="1"/>
              </p:cNvSpPr>
              <p:nvPr/>
            </p:nvSpPr>
            <p:spPr bwMode="auto">
              <a:xfrm>
                <a:off x="1718" y="2694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12" name="Line 76"/>
              <p:cNvSpPr>
                <a:spLocks noChangeShapeType="1"/>
              </p:cNvSpPr>
              <p:nvPr/>
            </p:nvSpPr>
            <p:spPr bwMode="auto">
              <a:xfrm>
                <a:off x="1729" y="269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13" name="Line 77"/>
              <p:cNvSpPr>
                <a:spLocks noChangeShapeType="1"/>
              </p:cNvSpPr>
              <p:nvPr/>
            </p:nvSpPr>
            <p:spPr bwMode="auto">
              <a:xfrm>
                <a:off x="1729" y="2694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14" name="Line 78"/>
              <p:cNvSpPr>
                <a:spLocks noChangeShapeType="1"/>
              </p:cNvSpPr>
              <p:nvPr/>
            </p:nvSpPr>
            <p:spPr bwMode="auto">
              <a:xfrm>
                <a:off x="1740" y="269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15" name="Line 79"/>
              <p:cNvSpPr>
                <a:spLocks noChangeShapeType="1"/>
              </p:cNvSpPr>
              <p:nvPr/>
            </p:nvSpPr>
            <p:spPr bwMode="auto">
              <a:xfrm>
                <a:off x="1740" y="269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16" name="Line 80"/>
              <p:cNvSpPr>
                <a:spLocks noChangeShapeType="1"/>
              </p:cNvSpPr>
              <p:nvPr/>
            </p:nvSpPr>
            <p:spPr bwMode="auto">
              <a:xfrm flipV="1">
                <a:off x="1740" y="2681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17" name="Line 81"/>
              <p:cNvSpPr>
                <a:spLocks noChangeShapeType="1"/>
              </p:cNvSpPr>
              <p:nvPr/>
            </p:nvSpPr>
            <p:spPr bwMode="auto">
              <a:xfrm>
                <a:off x="1740" y="268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18" name="Line 82"/>
              <p:cNvSpPr>
                <a:spLocks noChangeShapeType="1"/>
              </p:cNvSpPr>
              <p:nvPr/>
            </p:nvSpPr>
            <p:spPr bwMode="auto">
              <a:xfrm>
                <a:off x="1740" y="268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19" name="Line 83"/>
              <p:cNvSpPr>
                <a:spLocks noChangeShapeType="1"/>
              </p:cNvSpPr>
              <p:nvPr/>
            </p:nvSpPr>
            <p:spPr bwMode="auto">
              <a:xfrm>
                <a:off x="1740" y="2681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20" name="Line 84"/>
              <p:cNvSpPr>
                <a:spLocks noChangeShapeType="1"/>
              </p:cNvSpPr>
              <p:nvPr/>
            </p:nvSpPr>
            <p:spPr bwMode="auto">
              <a:xfrm>
                <a:off x="1750" y="268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21" name="Line 85"/>
              <p:cNvSpPr>
                <a:spLocks noChangeShapeType="1"/>
              </p:cNvSpPr>
              <p:nvPr/>
            </p:nvSpPr>
            <p:spPr bwMode="auto">
              <a:xfrm>
                <a:off x="1750" y="2681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22" name="Line 86"/>
              <p:cNvSpPr>
                <a:spLocks noChangeShapeType="1"/>
              </p:cNvSpPr>
              <p:nvPr/>
            </p:nvSpPr>
            <p:spPr bwMode="auto">
              <a:xfrm>
                <a:off x="1762" y="268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23" name="Line 87"/>
              <p:cNvSpPr>
                <a:spLocks noChangeShapeType="1"/>
              </p:cNvSpPr>
              <p:nvPr/>
            </p:nvSpPr>
            <p:spPr bwMode="auto">
              <a:xfrm>
                <a:off x="1762" y="2681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24" name="Line 88"/>
              <p:cNvSpPr>
                <a:spLocks noChangeShapeType="1"/>
              </p:cNvSpPr>
              <p:nvPr/>
            </p:nvSpPr>
            <p:spPr bwMode="auto">
              <a:xfrm>
                <a:off x="1773" y="268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25" name="Line 89"/>
              <p:cNvSpPr>
                <a:spLocks noChangeShapeType="1"/>
              </p:cNvSpPr>
              <p:nvPr/>
            </p:nvSpPr>
            <p:spPr bwMode="auto">
              <a:xfrm>
                <a:off x="1773" y="2681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26" name="Line 90"/>
              <p:cNvSpPr>
                <a:spLocks noChangeShapeType="1"/>
              </p:cNvSpPr>
              <p:nvPr/>
            </p:nvSpPr>
            <p:spPr bwMode="auto">
              <a:xfrm flipV="1">
                <a:off x="1784" y="2668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27" name="Line 91"/>
              <p:cNvSpPr>
                <a:spLocks noChangeShapeType="1"/>
              </p:cNvSpPr>
              <p:nvPr/>
            </p:nvSpPr>
            <p:spPr bwMode="auto">
              <a:xfrm>
                <a:off x="1784" y="266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28" name="Line 92"/>
              <p:cNvSpPr>
                <a:spLocks noChangeShapeType="1"/>
              </p:cNvSpPr>
              <p:nvPr/>
            </p:nvSpPr>
            <p:spPr bwMode="auto">
              <a:xfrm>
                <a:off x="1784" y="266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29" name="Line 93"/>
              <p:cNvSpPr>
                <a:spLocks noChangeShapeType="1"/>
              </p:cNvSpPr>
              <p:nvPr/>
            </p:nvSpPr>
            <p:spPr bwMode="auto">
              <a:xfrm>
                <a:off x="1784" y="2668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30" name="Line 94"/>
              <p:cNvSpPr>
                <a:spLocks noChangeShapeType="1"/>
              </p:cNvSpPr>
              <p:nvPr/>
            </p:nvSpPr>
            <p:spPr bwMode="auto">
              <a:xfrm>
                <a:off x="1795" y="266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31" name="Line 95"/>
              <p:cNvSpPr>
                <a:spLocks noChangeShapeType="1"/>
              </p:cNvSpPr>
              <p:nvPr/>
            </p:nvSpPr>
            <p:spPr bwMode="auto">
              <a:xfrm>
                <a:off x="1795" y="2668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32" name="Line 96"/>
              <p:cNvSpPr>
                <a:spLocks noChangeShapeType="1"/>
              </p:cNvSpPr>
              <p:nvPr/>
            </p:nvSpPr>
            <p:spPr bwMode="auto">
              <a:xfrm>
                <a:off x="1806" y="266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33" name="Line 97"/>
              <p:cNvSpPr>
                <a:spLocks noChangeShapeType="1"/>
              </p:cNvSpPr>
              <p:nvPr/>
            </p:nvSpPr>
            <p:spPr bwMode="auto">
              <a:xfrm>
                <a:off x="1806" y="2668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34" name="Line 98"/>
              <p:cNvSpPr>
                <a:spLocks noChangeShapeType="1"/>
              </p:cNvSpPr>
              <p:nvPr/>
            </p:nvSpPr>
            <p:spPr bwMode="auto">
              <a:xfrm flipV="1">
                <a:off x="1817" y="2655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35" name="Line 99"/>
              <p:cNvSpPr>
                <a:spLocks noChangeShapeType="1"/>
              </p:cNvSpPr>
              <p:nvPr/>
            </p:nvSpPr>
            <p:spPr bwMode="auto">
              <a:xfrm>
                <a:off x="1817" y="265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36" name="Line 100"/>
              <p:cNvSpPr>
                <a:spLocks noChangeShapeType="1"/>
              </p:cNvSpPr>
              <p:nvPr/>
            </p:nvSpPr>
            <p:spPr bwMode="auto">
              <a:xfrm>
                <a:off x="1817" y="265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37" name="Line 101"/>
              <p:cNvSpPr>
                <a:spLocks noChangeShapeType="1"/>
              </p:cNvSpPr>
              <p:nvPr/>
            </p:nvSpPr>
            <p:spPr bwMode="auto">
              <a:xfrm>
                <a:off x="1817" y="2655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38" name="Line 102"/>
              <p:cNvSpPr>
                <a:spLocks noChangeShapeType="1"/>
              </p:cNvSpPr>
              <p:nvPr/>
            </p:nvSpPr>
            <p:spPr bwMode="auto">
              <a:xfrm>
                <a:off x="1829" y="265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39" name="Line 103"/>
              <p:cNvSpPr>
                <a:spLocks noChangeShapeType="1"/>
              </p:cNvSpPr>
              <p:nvPr/>
            </p:nvSpPr>
            <p:spPr bwMode="auto">
              <a:xfrm>
                <a:off x="1829" y="265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40" name="Line 104"/>
              <p:cNvSpPr>
                <a:spLocks noChangeShapeType="1"/>
              </p:cNvSpPr>
              <p:nvPr/>
            </p:nvSpPr>
            <p:spPr bwMode="auto">
              <a:xfrm>
                <a:off x="1829" y="265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41" name="Line 105"/>
              <p:cNvSpPr>
                <a:spLocks noChangeShapeType="1"/>
              </p:cNvSpPr>
              <p:nvPr/>
            </p:nvSpPr>
            <p:spPr bwMode="auto">
              <a:xfrm>
                <a:off x="1829" y="265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42" name="Line 106"/>
              <p:cNvSpPr>
                <a:spLocks noChangeShapeType="1"/>
              </p:cNvSpPr>
              <p:nvPr/>
            </p:nvSpPr>
            <p:spPr bwMode="auto">
              <a:xfrm flipV="1">
                <a:off x="1829" y="2642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43" name="Line 107"/>
              <p:cNvSpPr>
                <a:spLocks noChangeShapeType="1"/>
              </p:cNvSpPr>
              <p:nvPr/>
            </p:nvSpPr>
            <p:spPr bwMode="auto">
              <a:xfrm>
                <a:off x="1829" y="2642"/>
                <a:ext cx="1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44" name="Line 108"/>
              <p:cNvSpPr>
                <a:spLocks noChangeShapeType="1"/>
              </p:cNvSpPr>
              <p:nvPr/>
            </p:nvSpPr>
            <p:spPr bwMode="auto">
              <a:xfrm>
                <a:off x="1839" y="2642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45" name="Line 109"/>
              <p:cNvSpPr>
                <a:spLocks noChangeShapeType="1"/>
              </p:cNvSpPr>
              <p:nvPr/>
            </p:nvSpPr>
            <p:spPr bwMode="auto">
              <a:xfrm>
                <a:off x="1839" y="2642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46" name="Line 110"/>
              <p:cNvSpPr>
                <a:spLocks noChangeShapeType="1"/>
              </p:cNvSpPr>
              <p:nvPr/>
            </p:nvSpPr>
            <p:spPr bwMode="auto">
              <a:xfrm>
                <a:off x="1839" y="2642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47" name="Line 111"/>
              <p:cNvSpPr>
                <a:spLocks noChangeShapeType="1"/>
              </p:cNvSpPr>
              <p:nvPr/>
            </p:nvSpPr>
            <p:spPr bwMode="auto">
              <a:xfrm>
                <a:off x="1839" y="2642"/>
                <a:ext cx="12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48" name="Line 112"/>
              <p:cNvSpPr>
                <a:spLocks noChangeShapeType="1"/>
              </p:cNvSpPr>
              <p:nvPr/>
            </p:nvSpPr>
            <p:spPr bwMode="auto">
              <a:xfrm>
                <a:off x="1850" y="2642"/>
                <a:ext cx="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49" name="Line 113"/>
              <p:cNvSpPr>
                <a:spLocks noChangeShapeType="1"/>
              </p:cNvSpPr>
              <p:nvPr/>
            </p:nvSpPr>
            <p:spPr bwMode="auto">
              <a:xfrm>
                <a:off x="1850" y="2642"/>
                <a:ext cx="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50" name="Line 114"/>
              <p:cNvSpPr>
                <a:spLocks noChangeShapeType="1"/>
              </p:cNvSpPr>
              <p:nvPr/>
            </p:nvSpPr>
            <p:spPr bwMode="auto">
              <a:xfrm>
                <a:off x="1850" y="2642"/>
                <a:ext cx="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51" name="Line 115"/>
              <p:cNvSpPr>
                <a:spLocks noChangeShapeType="1"/>
              </p:cNvSpPr>
              <p:nvPr/>
            </p:nvSpPr>
            <p:spPr bwMode="auto">
              <a:xfrm>
                <a:off x="1850" y="2642"/>
                <a:ext cx="9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52" name="Line 116"/>
              <p:cNvSpPr>
                <a:spLocks noChangeShapeType="1"/>
              </p:cNvSpPr>
              <p:nvPr/>
            </p:nvSpPr>
            <p:spPr bwMode="auto">
              <a:xfrm>
                <a:off x="1861" y="2642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53" name="Line 117"/>
              <p:cNvSpPr>
                <a:spLocks noChangeShapeType="1"/>
              </p:cNvSpPr>
              <p:nvPr/>
            </p:nvSpPr>
            <p:spPr bwMode="auto">
              <a:xfrm flipV="1">
                <a:off x="1861" y="2629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54" name="Line 118"/>
              <p:cNvSpPr>
                <a:spLocks noChangeShapeType="1"/>
              </p:cNvSpPr>
              <p:nvPr/>
            </p:nvSpPr>
            <p:spPr bwMode="auto">
              <a:xfrm>
                <a:off x="1861" y="262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55" name="Line 119"/>
              <p:cNvSpPr>
                <a:spLocks noChangeShapeType="1"/>
              </p:cNvSpPr>
              <p:nvPr/>
            </p:nvSpPr>
            <p:spPr bwMode="auto">
              <a:xfrm>
                <a:off x="1861" y="262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56" name="Line 120"/>
              <p:cNvSpPr>
                <a:spLocks noChangeShapeType="1"/>
              </p:cNvSpPr>
              <p:nvPr/>
            </p:nvSpPr>
            <p:spPr bwMode="auto">
              <a:xfrm>
                <a:off x="1861" y="2629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57" name="Line 121"/>
              <p:cNvSpPr>
                <a:spLocks noChangeShapeType="1"/>
              </p:cNvSpPr>
              <p:nvPr/>
            </p:nvSpPr>
            <p:spPr bwMode="auto">
              <a:xfrm>
                <a:off x="1872" y="262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58" name="Line 122"/>
              <p:cNvSpPr>
                <a:spLocks noChangeShapeType="1"/>
              </p:cNvSpPr>
              <p:nvPr/>
            </p:nvSpPr>
            <p:spPr bwMode="auto">
              <a:xfrm>
                <a:off x="1872" y="262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59" name="Line 123"/>
              <p:cNvSpPr>
                <a:spLocks noChangeShapeType="1"/>
              </p:cNvSpPr>
              <p:nvPr/>
            </p:nvSpPr>
            <p:spPr bwMode="auto">
              <a:xfrm>
                <a:off x="1872" y="262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60" name="Line 124"/>
              <p:cNvSpPr>
                <a:spLocks noChangeShapeType="1"/>
              </p:cNvSpPr>
              <p:nvPr/>
            </p:nvSpPr>
            <p:spPr bwMode="auto">
              <a:xfrm>
                <a:off x="1872" y="262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61" name="Line 125"/>
              <p:cNvSpPr>
                <a:spLocks noChangeShapeType="1"/>
              </p:cNvSpPr>
              <p:nvPr/>
            </p:nvSpPr>
            <p:spPr bwMode="auto">
              <a:xfrm>
                <a:off x="1872" y="262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62" name="Line 126"/>
              <p:cNvSpPr>
                <a:spLocks noChangeShapeType="1"/>
              </p:cNvSpPr>
              <p:nvPr/>
            </p:nvSpPr>
            <p:spPr bwMode="auto">
              <a:xfrm>
                <a:off x="1872" y="2629"/>
                <a:ext cx="2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63" name="Line 127"/>
              <p:cNvSpPr>
                <a:spLocks noChangeShapeType="1"/>
              </p:cNvSpPr>
              <p:nvPr/>
            </p:nvSpPr>
            <p:spPr bwMode="auto">
              <a:xfrm flipV="1">
                <a:off x="1894" y="2616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64" name="Line 128"/>
              <p:cNvSpPr>
                <a:spLocks noChangeShapeType="1"/>
              </p:cNvSpPr>
              <p:nvPr/>
            </p:nvSpPr>
            <p:spPr bwMode="auto">
              <a:xfrm>
                <a:off x="1894" y="2616"/>
                <a:ext cx="12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65" name="Line 129"/>
              <p:cNvSpPr>
                <a:spLocks noChangeShapeType="1"/>
              </p:cNvSpPr>
              <p:nvPr/>
            </p:nvSpPr>
            <p:spPr bwMode="auto">
              <a:xfrm>
                <a:off x="1906" y="2616"/>
                <a:ext cx="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66" name="Line 130"/>
              <p:cNvSpPr>
                <a:spLocks noChangeShapeType="1"/>
              </p:cNvSpPr>
              <p:nvPr/>
            </p:nvSpPr>
            <p:spPr bwMode="auto">
              <a:xfrm>
                <a:off x="1906" y="2616"/>
                <a:ext cx="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67" name="Line 131"/>
              <p:cNvSpPr>
                <a:spLocks noChangeShapeType="1"/>
              </p:cNvSpPr>
              <p:nvPr/>
            </p:nvSpPr>
            <p:spPr bwMode="auto">
              <a:xfrm>
                <a:off x="1906" y="2616"/>
                <a:ext cx="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68" name="Line 132"/>
              <p:cNvSpPr>
                <a:spLocks noChangeShapeType="1"/>
              </p:cNvSpPr>
              <p:nvPr/>
            </p:nvSpPr>
            <p:spPr bwMode="auto">
              <a:xfrm>
                <a:off x="1906" y="2616"/>
                <a:ext cx="1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69" name="Line 133"/>
              <p:cNvSpPr>
                <a:spLocks noChangeShapeType="1"/>
              </p:cNvSpPr>
              <p:nvPr/>
            </p:nvSpPr>
            <p:spPr bwMode="auto">
              <a:xfrm>
                <a:off x="1916" y="2616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70" name="Line 134"/>
              <p:cNvSpPr>
                <a:spLocks noChangeShapeType="1"/>
              </p:cNvSpPr>
              <p:nvPr/>
            </p:nvSpPr>
            <p:spPr bwMode="auto">
              <a:xfrm>
                <a:off x="1916" y="2616"/>
                <a:ext cx="12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71" name="Line 135"/>
              <p:cNvSpPr>
                <a:spLocks noChangeShapeType="1"/>
              </p:cNvSpPr>
              <p:nvPr/>
            </p:nvSpPr>
            <p:spPr bwMode="auto">
              <a:xfrm>
                <a:off x="1927" y="2616"/>
                <a:ext cx="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72" name="Line 136"/>
              <p:cNvSpPr>
                <a:spLocks noChangeShapeType="1"/>
              </p:cNvSpPr>
              <p:nvPr/>
            </p:nvSpPr>
            <p:spPr bwMode="auto">
              <a:xfrm>
                <a:off x="1927" y="2616"/>
                <a:ext cx="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73" name="Line 137"/>
              <p:cNvSpPr>
                <a:spLocks noChangeShapeType="1"/>
              </p:cNvSpPr>
              <p:nvPr/>
            </p:nvSpPr>
            <p:spPr bwMode="auto">
              <a:xfrm flipV="1">
                <a:off x="1927" y="2603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74" name="Line 138"/>
              <p:cNvSpPr>
                <a:spLocks noChangeShapeType="1"/>
              </p:cNvSpPr>
              <p:nvPr/>
            </p:nvSpPr>
            <p:spPr bwMode="auto">
              <a:xfrm>
                <a:off x="1927" y="2603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75" name="Line 139"/>
              <p:cNvSpPr>
                <a:spLocks noChangeShapeType="1"/>
              </p:cNvSpPr>
              <p:nvPr/>
            </p:nvSpPr>
            <p:spPr bwMode="auto">
              <a:xfrm>
                <a:off x="1938" y="260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76" name="Line 140"/>
              <p:cNvSpPr>
                <a:spLocks noChangeShapeType="1"/>
              </p:cNvSpPr>
              <p:nvPr/>
            </p:nvSpPr>
            <p:spPr bwMode="auto">
              <a:xfrm>
                <a:off x="1938" y="260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77" name="Line 141"/>
              <p:cNvSpPr>
                <a:spLocks noChangeShapeType="1"/>
              </p:cNvSpPr>
              <p:nvPr/>
            </p:nvSpPr>
            <p:spPr bwMode="auto">
              <a:xfrm>
                <a:off x="1938" y="260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78" name="Line 142"/>
              <p:cNvSpPr>
                <a:spLocks noChangeShapeType="1"/>
              </p:cNvSpPr>
              <p:nvPr/>
            </p:nvSpPr>
            <p:spPr bwMode="auto">
              <a:xfrm>
                <a:off x="1938" y="2603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79" name="Line 143"/>
              <p:cNvSpPr>
                <a:spLocks noChangeShapeType="1"/>
              </p:cNvSpPr>
              <p:nvPr/>
            </p:nvSpPr>
            <p:spPr bwMode="auto">
              <a:xfrm>
                <a:off x="1949" y="260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80" name="Line 144"/>
              <p:cNvSpPr>
                <a:spLocks noChangeShapeType="1"/>
              </p:cNvSpPr>
              <p:nvPr/>
            </p:nvSpPr>
            <p:spPr bwMode="auto">
              <a:xfrm>
                <a:off x="1949" y="260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81" name="Line 145"/>
              <p:cNvSpPr>
                <a:spLocks noChangeShapeType="1"/>
              </p:cNvSpPr>
              <p:nvPr/>
            </p:nvSpPr>
            <p:spPr bwMode="auto">
              <a:xfrm>
                <a:off x="1949" y="260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82" name="Line 146"/>
              <p:cNvSpPr>
                <a:spLocks noChangeShapeType="1"/>
              </p:cNvSpPr>
              <p:nvPr/>
            </p:nvSpPr>
            <p:spPr bwMode="auto">
              <a:xfrm>
                <a:off x="1949" y="260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83" name="Line 147"/>
              <p:cNvSpPr>
                <a:spLocks noChangeShapeType="1"/>
              </p:cNvSpPr>
              <p:nvPr/>
            </p:nvSpPr>
            <p:spPr bwMode="auto">
              <a:xfrm flipV="1">
                <a:off x="1949" y="2590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84" name="Line 148"/>
              <p:cNvSpPr>
                <a:spLocks noChangeShapeType="1"/>
              </p:cNvSpPr>
              <p:nvPr/>
            </p:nvSpPr>
            <p:spPr bwMode="auto">
              <a:xfrm>
                <a:off x="1949" y="2590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85" name="Line 149"/>
              <p:cNvSpPr>
                <a:spLocks noChangeShapeType="1"/>
              </p:cNvSpPr>
              <p:nvPr/>
            </p:nvSpPr>
            <p:spPr bwMode="auto">
              <a:xfrm>
                <a:off x="1949" y="2590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86" name="Line 150"/>
              <p:cNvSpPr>
                <a:spLocks noChangeShapeType="1"/>
              </p:cNvSpPr>
              <p:nvPr/>
            </p:nvSpPr>
            <p:spPr bwMode="auto">
              <a:xfrm>
                <a:off x="1949" y="2590"/>
                <a:ext cx="22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87" name="Line 151"/>
              <p:cNvSpPr>
                <a:spLocks noChangeShapeType="1"/>
              </p:cNvSpPr>
              <p:nvPr/>
            </p:nvSpPr>
            <p:spPr bwMode="auto">
              <a:xfrm>
                <a:off x="1971" y="2590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88" name="Line 152"/>
              <p:cNvSpPr>
                <a:spLocks noChangeShapeType="1"/>
              </p:cNvSpPr>
              <p:nvPr/>
            </p:nvSpPr>
            <p:spPr bwMode="auto">
              <a:xfrm>
                <a:off x="1971" y="2590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89" name="Line 153"/>
              <p:cNvSpPr>
                <a:spLocks noChangeShapeType="1"/>
              </p:cNvSpPr>
              <p:nvPr/>
            </p:nvSpPr>
            <p:spPr bwMode="auto">
              <a:xfrm>
                <a:off x="1971" y="2590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90" name="Line 154"/>
              <p:cNvSpPr>
                <a:spLocks noChangeShapeType="1"/>
              </p:cNvSpPr>
              <p:nvPr/>
            </p:nvSpPr>
            <p:spPr bwMode="auto">
              <a:xfrm>
                <a:off x="1971" y="2590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91" name="Line 155"/>
              <p:cNvSpPr>
                <a:spLocks noChangeShapeType="1"/>
              </p:cNvSpPr>
              <p:nvPr/>
            </p:nvSpPr>
            <p:spPr bwMode="auto">
              <a:xfrm>
                <a:off x="1971" y="2590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92" name="Line 156"/>
              <p:cNvSpPr>
                <a:spLocks noChangeShapeType="1"/>
              </p:cNvSpPr>
              <p:nvPr/>
            </p:nvSpPr>
            <p:spPr bwMode="auto">
              <a:xfrm>
                <a:off x="1971" y="2590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93" name="Line 157"/>
              <p:cNvSpPr>
                <a:spLocks noChangeShapeType="1"/>
              </p:cNvSpPr>
              <p:nvPr/>
            </p:nvSpPr>
            <p:spPr bwMode="auto">
              <a:xfrm flipV="1">
                <a:off x="1971" y="2577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94" name="Line 158"/>
              <p:cNvSpPr>
                <a:spLocks noChangeShapeType="1"/>
              </p:cNvSpPr>
              <p:nvPr/>
            </p:nvSpPr>
            <p:spPr bwMode="auto">
              <a:xfrm>
                <a:off x="1971" y="2577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95" name="Line 159"/>
              <p:cNvSpPr>
                <a:spLocks noChangeShapeType="1"/>
              </p:cNvSpPr>
              <p:nvPr/>
            </p:nvSpPr>
            <p:spPr bwMode="auto">
              <a:xfrm>
                <a:off x="1983" y="2577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96" name="Line 160"/>
              <p:cNvSpPr>
                <a:spLocks noChangeShapeType="1"/>
              </p:cNvSpPr>
              <p:nvPr/>
            </p:nvSpPr>
            <p:spPr bwMode="auto">
              <a:xfrm>
                <a:off x="1993" y="257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97" name="Line 161"/>
              <p:cNvSpPr>
                <a:spLocks noChangeShapeType="1"/>
              </p:cNvSpPr>
              <p:nvPr/>
            </p:nvSpPr>
            <p:spPr bwMode="auto">
              <a:xfrm>
                <a:off x="1993" y="257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98" name="Line 162"/>
              <p:cNvSpPr>
                <a:spLocks noChangeShapeType="1"/>
              </p:cNvSpPr>
              <p:nvPr/>
            </p:nvSpPr>
            <p:spPr bwMode="auto">
              <a:xfrm>
                <a:off x="1993" y="257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499" name="Line 163"/>
              <p:cNvSpPr>
                <a:spLocks noChangeShapeType="1"/>
              </p:cNvSpPr>
              <p:nvPr/>
            </p:nvSpPr>
            <p:spPr bwMode="auto">
              <a:xfrm>
                <a:off x="1993" y="2577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00" name="Line 164"/>
              <p:cNvSpPr>
                <a:spLocks noChangeShapeType="1"/>
              </p:cNvSpPr>
              <p:nvPr/>
            </p:nvSpPr>
            <p:spPr bwMode="auto">
              <a:xfrm>
                <a:off x="2004" y="257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01" name="Line 165"/>
              <p:cNvSpPr>
                <a:spLocks noChangeShapeType="1"/>
              </p:cNvSpPr>
              <p:nvPr/>
            </p:nvSpPr>
            <p:spPr bwMode="auto">
              <a:xfrm>
                <a:off x="2004" y="2577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02" name="Line 166"/>
              <p:cNvSpPr>
                <a:spLocks noChangeShapeType="1"/>
              </p:cNvSpPr>
              <p:nvPr/>
            </p:nvSpPr>
            <p:spPr bwMode="auto">
              <a:xfrm>
                <a:off x="2015" y="257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03" name="Line 167"/>
              <p:cNvSpPr>
                <a:spLocks noChangeShapeType="1"/>
              </p:cNvSpPr>
              <p:nvPr/>
            </p:nvSpPr>
            <p:spPr bwMode="auto">
              <a:xfrm>
                <a:off x="2015" y="257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04" name="Line 168"/>
              <p:cNvSpPr>
                <a:spLocks noChangeShapeType="1"/>
              </p:cNvSpPr>
              <p:nvPr/>
            </p:nvSpPr>
            <p:spPr bwMode="auto">
              <a:xfrm flipV="1">
                <a:off x="2015" y="2564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05" name="Line 169"/>
              <p:cNvSpPr>
                <a:spLocks noChangeShapeType="1"/>
              </p:cNvSpPr>
              <p:nvPr/>
            </p:nvSpPr>
            <p:spPr bwMode="auto">
              <a:xfrm>
                <a:off x="2015" y="256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06" name="Line 170"/>
              <p:cNvSpPr>
                <a:spLocks noChangeShapeType="1"/>
              </p:cNvSpPr>
              <p:nvPr/>
            </p:nvSpPr>
            <p:spPr bwMode="auto">
              <a:xfrm>
                <a:off x="2015" y="256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07" name="Line 171"/>
              <p:cNvSpPr>
                <a:spLocks noChangeShapeType="1"/>
              </p:cNvSpPr>
              <p:nvPr/>
            </p:nvSpPr>
            <p:spPr bwMode="auto">
              <a:xfrm>
                <a:off x="2015" y="2564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08" name="Line 172"/>
              <p:cNvSpPr>
                <a:spLocks noChangeShapeType="1"/>
              </p:cNvSpPr>
              <p:nvPr/>
            </p:nvSpPr>
            <p:spPr bwMode="auto">
              <a:xfrm>
                <a:off x="2026" y="256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09" name="Line 173"/>
              <p:cNvSpPr>
                <a:spLocks noChangeShapeType="1"/>
              </p:cNvSpPr>
              <p:nvPr/>
            </p:nvSpPr>
            <p:spPr bwMode="auto">
              <a:xfrm>
                <a:off x="2026" y="2564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10" name="Line 174"/>
              <p:cNvSpPr>
                <a:spLocks noChangeShapeType="1"/>
              </p:cNvSpPr>
              <p:nvPr/>
            </p:nvSpPr>
            <p:spPr bwMode="auto">
              <a:xfrm>
                <a:off x="2036" y="256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11" name="Line 175"/>
              <p:cNvSpPr>
                <a:spLocks noChangeShapeType="1"/>
              </p:cNvSpPr>
              <p:nvPr/>
            </p:nvSpPr>
            <p:spPr bwMode="auto">
              <a:xfrm>
                <a:off x="2036" y="256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12" name="Line 176"/>
              <p:cNvSpPr>
                <a:spLocks noChangeShapeType="1"/>
              </p:cNvSpPr>
              <p:nvPr/>
            </p:nvSpPr>
            <p:spPr bwMode="auto">
              <a:xfrm flipV="1">
                <a:off x="2036" y="2551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13" name="Line 177"/>
              <p:cNvSpPr>
                <a:spLocks noChangeShapeType="1"/>
              </p:cNvSpPr>
              <p:nvPr/>
            </p:nvSpPr>
            <p:spPr bwMode="auto">
              <a:xfrm>
                <a:off x="2036" y="255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14" name="Line 178"/>
              <p:cNvSpPr>
                <a:spLocks noChangeShapeType="1"/>
              </p:cNvSpPr>
              <p:nvPr/>
            </p:nvSpPr>
            <p:spPr bwMode="auto">
              <a:xfrm>
                <a:off x="2036" y="255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15" name="Line 179"/>
              <p:cNvSpPr>
                <a:spLocks noChangeShapeType="1"/>
              </p:cNvSpPr>
              <p:nvPr/>
            </p:nvSpPr>
            <p:spPr bwMode="auto">
              <a:xfrm>
                <a:off x="2036" y="2551"/>
                <a:ext cx="2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16" name="Line 180"/>
              <p:cNvSpPr>
                <a:spLocks noChangeShapeType="1"/>
              </p:cNvSpPr>
              <p:nvPr/>
            </p:nvSpPr>
            <p:spPr bwMode="auto">
              <a:xfrm>
                <a:off x="2059" y="255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17" name="Line 181"/>
              <p:cNvSpPr>
                <a:spLocks noChangeShapeType="1"/>
              </p:cNvSpPr>
              <p:nvPr/>
            </p:nvSpPr>
            <p:spPr bwMode="auto">
              <a:xfrm>
                <a:off x="2059" y="255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18" name="Line 182"/>
              <p:cNvSpPr>
                <a:spLocks noChangeShapeType="1"/>
              </p:cNvSpPr>
              <p:nvPr/>
            </p:nvSpPr>
            <p:spPr bwMode="auto">
              <a:xfrm>
                <a:off x="2059" y="2551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19" name="Line 183"/>
              <p:cNvSpPr>
                <a:spLocks noChangeShapeType="1"/>
              </p:cNvSpPr>
              <p:nvPr/>
            </p:nvSpPr>
            <p:spPr bwMode="auto">
              <a:xfrm>
                <a:off x="2070" y="255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20" name="Line 184"/>
              <p:cNvSpPr>
                <a:spLocks noChangeShapeType="1"/>
              </p:cNvSpPr>
              <p:nvPr/>
            </p:nvSpPr>
            <p:spPr bwMode="auto">
              <a:xfrm>
                <a:off x="2070" y="255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21" name="Line 185"/>
              <p:cNvSpPr>
                <a:spLocks noChangeShapeType="1"/>
              </p:cNvSpPr>
              <p:nvPr/>
            </p:nvSpPr>
            <p:spPr bwMode="auto">
              <a:xfrm>
                <a:off x="2070" y="255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22" name="Line 186"/>
              <p:cNvSpPr>
                <a:spLocks noChangeShapeType="1"/>
              </p:cNvSpPr>
              <p:nvPr/>
            </p:nvSpPr>
            <p:spPr bwMode="auto">
              <a:xfrm>
                <a:off x="2070" y="255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23" name="Line 187"/>
              <p:cNvSpPr>
                <a:spLocks noChangeShapeType="1"/>
              </p:cNvSpPr>
              <p:nvPr/>
            </p:nvSpPr>
            <p:spPr bwMode="auto">
              <a:xfrm>
                <a:off x="2070" y="2551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24" name="Line 188"/>
              <p:cNvSpPr>
                <a:spLocks noChangeShapeType="1"/>
              </p:cNvSpPr>
              <p:nvPr/>
            </p:nvSpPr>
            <p:spPr bwMode="auto">
              <a:xfrm>
                <a:off x="2081" y="255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25" name="Line 189"/>
              <p:cNvSpPr>
                <a:spLocks noChangeShapeType="1"/>
              </p:cNvSpPr>
              <p:nvPr/>
            </p:nvSpPr>
            <p:spPr bwMode="auto">
              <a:xfrm>
                <a:off x="2081" y="255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26" name="Line 190"/>
              <p:cNvSpPr>
                <a:spLocks noChangeShapeType="1"/>
              </p:cNvSpPr>
              <p:nvPr/>
            </p:nvSpPr>
            <p:spPr bwMode="auto">
              <a:xfrm flipV="1">
                <a:off x="2081" y="2538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27" name="Line 191"/>
              <p:cNvSpPr>
                <a:spLocks noChangeShapeType="1"/>
              </p:cNvSpPr>
              <p:nvPr/>
            </p:nvSpPr>
            <p:spPr bwMode="auto">
              <a:xfrm>
                <a:off x="2081" y="253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28" name="Line 192"/>
              <p:cNvSpPr>
                <a:spLocks noChangeShapeType="1"/>
              </p:cNvSpPr>
              <p:nvPr/>
            </p:nvSpPr>
            <p:spPr bwMode="auto">
              <a:xfrm>
                <a:off x="2081" y="253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29" name="Line 193"/>
              <p:cNvSpPr>
                <a:spLocks noChangeShapeType="1"/>
              </p:cNvSpPr>
              <p:nvPr/>
            </p:nvSpPr>
            <p:spPr bwMode="auto">
              <a:xfrm>
                <a:off x="2081" y="253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30" name="Line 194"/>
              <p:cNvSpPr>
                <a:spLocks noChangeShapeType="1"/>
              </p:cNvSpPr>
              <p:nvPr/>
            </p:nvSpPr>
            <p:spPr bwMode="auto">
              <a:xfrm>
                <a:off x="2081" y="253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31" name="Line 195"/>
              <p:cNvSpPr>
                <a:spLocks noChangeShapeType="1"/>
              </p:cNvSpPr>
              <p:nvPr/>
            </p:nvSpPr>
            <p:spPr bwMode="auto">
              <a:xfrm>
                <a:off x="2081" y="2538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32" name="Line 196"/>
              <p:cNvSpPr>
                <a:spLocks noChangeShapeType="1"/>
              </p:cNvSpPr>
              <p:nvPr/>
            </p:nvSpPr>
            <p:spPr bwMode="auto">
              <a:xfrm>
                <a:off x="2092" y="253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33" name="Line 197"/>
              <p:cNvSpPr>
                <a:spLocks noChangeShapeType="1"/>
              </p:cNvSpPr>
              <p:nvPr/>
            </p:nvSpPr>
            <p:spPr bwMode="auto">
              <a:xfrm>
                <a:off x="2092" y="2538"/>
                <a:ext cx="14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34" name="Line 198"/>
              <p:cNvSpPr>
                <a:spLocks noChangeShapeType="1"/>
              </p:cNvSpPr>
              <p:nvPr/>
            </p:nvSpPr>
            <p:spPr bwMode="auto">
              <a:xfrm>
                <a:off x="2103" y="253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35" name="Line 199"/>
              <p:cNvSpPr>
                <a:spLocks noChangeShapeType="1"/>
              </p:cNvSpPr>
              <p:nvPr/>
            </p:nvSpPr>
            <p:spPr bwMode="auto">
              <a:xfrm>
                <a:off x="2103" y="253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36" name="Line 200"/>
              <p:cNvSpPr>
                <a:spLocks noChangeShapeType="1"/>
              </p:cNvSpPr>
              <p:nvPr/>
            </p:nvSpPr>
            <p:spPr bwMode="auto">
              <a:xfrm>
                <a:off x="2103" y="253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37" name="Line 201"/>
              <p:cNvSpPr>
                <a:spLocks noChangeShapeType="1"/>
              </p:cNvSpPr>
              <p:nvPr/>
            </p:nvSpPr>
            <p:spPr bwMode="auto">
              <a:xfrm>
                <a:off x="2103" y="2538"/>
                <a:ext cx="2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38" name="Line 202"/>
              <p:cNvSpPr>
                <a:spLocks noChangeShapeType="1"/>
              </p:cNvSpPr>
              <p:nvPr/>
            </p:nvSpPr>
            <p:spPr bwMode="auto">
              <a:xfrm flipV="1">
                <a:off x="2125" y="2525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39" name="Line 203"/>
              <p:cNvSpPr>
                <a:spLocks noChangeShapeType="1"/>
              </p:cNvSpPr>
              <p:nvPr/>
            </p:nvSpPr>
            <p:spPr bwMode="auto">
              <a:xfrm>
                <a:off x="2125" y="2525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40" name="Line 204"/>
              <p:cNvSpPr>
                <a:spLocks noChangeShapeType="1"/>
              </p:cNvSpPr>
              <p:nvPr/>
            </p:nvSpPr>
            <p:spPr bwMode="auto">
              <a:xfrm>
                <a:off x="2136" y="252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41" name="Line 205"/>
              <p:cNvSpPr>
                <a:spLocks noChangeShapeType="1"/>
              </p:cNvSpPr>
              <p:nvPr/>
            </p:nvSpPr>
            <p:spPr bwMode="auto">
              <a:xfrm>
                <a:off x="2136" y="2525"/>
                <a:ext cx="2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42" name="Line 206"/>
              <p:cNvSpPr>
                <a:spLocks noChangeShapeType="1"/>
              </p:cNvSpPr>
              <p:nvPr/>
            </p:nvSpPr>
            <p:spPr bwMode="auto">
              <a:xfrm>
                <a:off x="2159" y="252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43" name="Line 207"/>
              <p:cNvSpPr>
                <a:spLocks noChangeShapeType="1"/>
              </p:cNvSpPr>
              <p:nvPr/>
            </p:nvSpPr>
            <p:spPr bwMode="auto">
              <a:xfrm>
                <a:off x="2159" y="252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44" name="Line 208"/>
              <p:cNvSpPr>
                <a:spLocks noChangeShapeType="1"/>
              </p:cNvSpPr>
              <p:nvPr/>
            </p:nvSpPr>
            <p:spPr bwMode="auto">
              <a:xfrm>
                <a:off x="2159" y="252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45" name="Line 209"/>
              <p:cNvSpPr>
                <a:spLocks noChangeShapeType="1"/>
              </p:cNvSpPr>
              <p:nvPr/>
            </p:nvSpPr>
            <p:spPr bwMode="auto">
              <a:xfrm>
                <a:off x="2159" y="2525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46" name="Line 210"/>
              <p:cNvSpPr>
                <a:spLocks noChangeShapeType="1"/>
              </p:cNvSpPr>
              <p:nvPr/>
            </p:nvSpPr>
            <p:spPr bwMode="auto">
              <a:xfrm>
                <a:off x="2170" y="252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47" name="Line 211"/>
              <p:cNvSpPr>
                <a:spLocks noChangeShapeType="1"/>
              </p:cNvSpPr>
              <p:nvPr/>
            </p:nvSpPr>
            <p:spPr bwMode="auto">
              <a:xfrm>
                <a:off x="2170" y="2525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48" name="Line 212"/>
              <p:cNvSpPr>
                <a:spLocks noChangeShapeType="1"/>
              </p:cNvSpPr>
              <p:nvPr/>
            </p:nvSpPr>
            <p:spPr bwMode="auto">
              <a:xfrm flipV="1">
                <a:off x="2181" y="2512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49" name="Line 213"/>
              <p:cNvSpPr>
                <a:spLocks noChangeShapeType="1"/>
              </p:cNvSpPr>
              <p:nvPr/>
            </p:nvSpPr>
            <p:spPr bwMode="auto">
              <a:xfrm>
                <a:off x="2181" y="2512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50" name="Line 214"/>
              <p:cNvSpPr>
                <a:spLocks noChangeShapeType="1"/>
              </p:cNvSpPr>
              <p:nvPr/>
            </p:nvSpPr>
            <p:spPr bwMode="auto">
              <a:xfrm>
                <a:off x="2192" y="251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51" name="Line 215"/>
              <p:cNvSpPr>
                <a:spLocks noChangeShapeType="1"/>
              </p:cNvSpPr>
              <p:nvPr/>
            </p:nvSpPr>
            <p:spPr bwMode="auto">
              <a:xfrm>
                <a:off x="2192" y="251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52" name="Line 216"/>
              <p:cNvSpPr>
                <a:spLocks noChangeShapeType="1"/>
              </p:cNvSpPr>
              <p:nvPr/>
            </p:nvSpPr>
            <p:spPr bwMode="auto">
              <a:xfrm>
                <a:off x="2192" y="251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53" name="Line 217"/>
              <p:cNvSpPr>
                <a:spLocks noChangeShapeType="1"/>
              </p:cNvSpPr>
              <p:nvPr/>
            </p:nvSpPr>
            <p:spPr bwMode="auto">
              <a:xfrm>
                <a:off x="2192" y="251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54" name="Line 218"/>
              <p:cNvSpPr>
                <a:spLocks noChangeShapeType="1"/>
              </p:cNvSpPr>
              <p:nvPr/>
            </p:nvSpPr>
            <p:spPr bwMode="auto">
              <a:xfrm flipV="1">
                <a:off x="2192" y="2499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55" name="Line 219"/>
              <p:cNvSpPr>
                <a:spLocks noChangeShapeType="1"/>
              </p:cNvSpPr>
              <p:nvPr/>
            </p:nvSpPr>
            <p:spPr bwMode="auto">
              <a:xfrm>
                <a:off x="2192" y="2499"/>
                <a:ext cx="2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56" name="Line 220"/>
              <p:cNvSpPr>
                <a:spLocks noChangeShapeType="1"/>
              </p:cNvSpPr>
              <p:nvPr/>
            </p:nvSpPr>
            <p:spPr bwMode="auto">
              <a:xfrm>
                <a:off x="2215" y="249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57" name="Line 221"/>
              <p:cNvSpPr>
                <a:spLocks noChangeShapeType="1"/>
              </p:cNvSpPr>
              <p:nvPr/>
            </p:nvSpPr>
            <p:spPr bwMode="auto">
              <a:xfrm>
                <a:off x="2215" y="249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58" name="Line 222"/>
              <p:cNvSpPr>
                <a:spLocks noChangeShapeType="1"/>
              </p:cNvSpPr>
              <p:nvPr/>
            </p:nvSpPr>
            <p:spPr bwMode="auto">
              <a:xfrm>
                <a:off x="2215" y="249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59" name="Line 223"/>
              <p:cNvSpPr>
                <a:spLocks noChangeShapeType="1"/>
              </p:cNvSpPr>
              <p:nvPr/>
            </p:nvSpPr>
            <p:spPr bwMode="auto">
              <a:xfrm>
                <a:off x="2215" y="2499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60" name="Line 224"/>
              <p:cNvSpPr>
                <a:spLocks noChangeShapeType="1"/>
              </p:cNvSpPr>
              <p:nvPr/>
            </p:nvSpPr>
            <p:spPr bwMode="auto">
              <a:xfrm>
                <a:off x="2225" y="249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61" name="Line 225"/>
              <p:cNvSpPr>
                <a:spLocks noChangeShapeType="1"/>
              </p:cNvSpPr>
              <p:nvPr/>
            </p:nvSpPr>
            <p:spPr bwMode="auto">
              <a:xfrm>
                <a:off x="2225" y="2499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62" name="Line 226"/>
              <p:cNvSpPr>
                <a:spLocks noChangeShapeType="1"/>
              </p:cNvSpPr>
              <p:nvPr/>
            </p:nvSpPr>
            <p:spPr bwMode="auto">
              <a:xfrm>
                <a:off x="2236" y="249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63" name="Line 227"/>
              <p:cNvSpPr>
                <a:spLocks noChangeShapeType="1"/>
              </p:cNvSpPr>
              <p:nvPr/>
            </p:nvSpPr>
            <p:spPr bwMode="auto">
              <a:xfrm>
                <a:off x="2236" y="249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64" name="Line 228"/>
              <p:cNvSpPr>
                <a:spLocks noChangeShapeType="1"/>
              </p:cNvSpPr>
              <p:nvPr/>
            </p:nvSpPr>
            <p:spPr bwMode="auto">
              <a:xfrm flipV="1">
                <a:off x="2236" y="2486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65" name="Line 229"/>
              <p:cNvSpPr>
                <a:spLocks noChangeShapeType="1"/>
              </p:cNvSpPr>
              <p:nvPr/>
            </p:nvSpPr>
            <p:spPr bwMode="auto">
              <a:xfrm>
                <a:off x="2236" y="2486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66" name="Line 230"/>
              <p:cNvSpPr>
                <a:spLocks noChangeShapeType="1"/>
              </p:cNvSpPr>
              <p:nvPr/>
            </p:nvSpPr>
            <p:spPr bwMode="auto">
              <a:xfrm>
                <a:off x="2247" y="248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67" name="Line 231"/>
              <p:cNvSpPr>
                <a:spLocks noChangeShapeType="1"/>
              </p:cNvSpPr>
              <p:nvPr/>
            </p:nvSpPr>
            <p:spPr bwMode="auto">
              <a:xfrm>
                <a:off x="2247" y="2486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68" name="Line 232"/>
              <p:cNvSpPr>
                <a:spLocks noChangeShapeType="1"/>
              </p:cNvSpPr>
              <p:nvPr/>
            </p:nvSpPr>
            <p:spPr bwMode="auto">
              <a:xfrm>
                <a:off x="2258" y="248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69" name="Line 233"/>
              <p:cNvSpPr>
                <a:spLocks noChangeShapeType="1"/>
              </p:cNvSpPr>
              <p:nvPr/>
            </p:nvSpPr>
            <p:spPr bwMode="auto">
              <a:xfrm>
                <a:off x="2258" y="248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70" name="Line 234"/>
              <p:cNvSpPr>
                <a:spLocks noChangeShapeType="1"/>
              </p:cNvSpPr>
              <p:nvPr/>
            </p:nvSpPr>
            <p:spPr bwMode="auto">
              <a:xfrm>
                <a:off x="2258" y="248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71" name="Line 235"/>
              <p:cNvSpPr>
                <a:spLocks noChangeShapeType="1"/>
              </p:cNvSpPr>
              <p:nvPr/>
            </p:nvSpPr>
            <p:spPr bwMode="auto">
              <a:xfrm>
                <a:off x="2258" y="2486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72" name="Line 236"/>
              <p:cNvSpPr>
                <a:spLocks noChangeShapeType="1"/>
              </p:cNvSpPr>
              <p:nvPr/>
            </p:nvSpPr>
            <p:spPr bwMode="auto">
              <a:xfrm>
                <a:off x="2268" y="248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73" name="Line 237"/>
              <p:cNvSpPr>
                <a:spLocks noChangeShapeType="1"/>
              </p:cNvSpPr>
              <p:nvPr/>
            </p:nvSpPr>
            <p:spPr bwMode="auto">
              <a:xfrm>
                <a:off x="2268" y="248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9592" name="Group 238"/>
            <p:cNvGrpSpPr>
              <a:grpSpLocks/>
            </p:cNvGrpSpPr>
            <p:nvPr/>
          </p:nvGrpSpPr>
          <p:grpSpPr bwMode="auto">
            <a:xfrm>
              <a:off x="1945" y="2718"/>
              <a:ext cx="542" cy="297"/>
              <a:chOff x="2280" y="2239"/>
              <a:chExt cx="695" cy="248"/>
            </a:xfrm>
          </p:grpSpPr>
          <p:sp>
            <p:nvSpPr>
              <p:cNvPr id="654575" name="Line 239"/>
              <p:cNvSpPr>
                <a:spLocks noChangeShapeType="1"/>
              </p:cNvSpPr>
              <p:nvPr/>
            </p:nvSpPr>
            <p:spPr bwMode="auto">
              <a:xfrm>
                <a:off x="2280" y="248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76" name="Line 240"/>
              <p:cNvSpPr>
                <a:spLocks noChangeShapeType="1"/>
              </p:cNvSpPr>
              <p:nvPr/>
            </p:nvSpPr>
            <p:spPr bwMode="auto">
              <a:xfrm>
                <a:off x="2280" y="248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77" name="Line 241"/>
              <p:cNvSpPr>
                <a:spLocks noChangeShapeType="1"/>
              </p:cNvSpPr>
              <p:nvPr/>
            </p:nvSpPr>
            <p:spPr bwMode="auto">
              <a:xfrm flipV="1">
                <a:off x="2280" y="2473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78" name="Line 242"/>
              <p:cNvSpPr>
                <a:spLocks noChangeShapeType="1"/>
              </p:cNvSpPr>
              <p:nvPr/>
            </p:nvSpPr>
            <p:spPr bwMode="auto">
              <a:xfrm>
                <a:off x="2280" y="2473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79" name="Line 243"/>
              <p:cNvSpPr>
                <a:spLocks noChangeShapeType="1"/>
              </p:cNvSpPr>
              <p:nvPr/>
            </p:nvSpPr>
            <p:spPr bwMode="auto">
              <a:xfrm>
                <a:off x="2292" y="247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80" name="Line 244"/>
              <p:cNvSpPr>
                <a:spLocks noChangeShapeType="1"/>
              </p:cNvSpPr>
              <p:nvPr/>
            </p:nvSpPr>
            <p:spPr bwMode="auto">
              <a:xfrm>
                <a:off x="2292" y="247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81" name="Line 245"/>
              <p:cNvSpPr>
                <a:spLocks noChangeShapeType="1"/>
              </p:cNvSpPr>
              <p:nvPr/>
            </p:nvSpPr>
            <p:spPr bwMode="auto">
              <a:xfrm>
                <a:off x="2292" y="247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82" name="Line 246"/>
              <p:cNvSpPr>
                <a:spLocks noChangeShapeType="1"/>
              </p:cNvSpPr>
              <p:nvPr/>
            </p:nvSpPr>
            <p:spPr bwMode="auto">
              <a:xfrm>
                <a:off x="2292" y="2473"/>
                <a:ext cx="3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83" name="Line 247"/>
              <p:cNvSpPr>
                <a:spLocks noChangeShapeType="1"/>
              </p:cNvSpPr>
              <p:nvPr/>
            </p:nvSpPr>
            <p:spPr bwMode="auto">
              <a:xfrm>
                <a:off x="2324" y="247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84" name="Line 248"/>
              <p:cNvSpPr>
                <a:spLocks noChangeShapeType="1"/>
              </p:cNvSpPr>
              <p:nvPr/>
            </p:nvSpPr>
            <p:spPr bwMode="auto">
              <a:xfrm>
                <a:off x="2324" y="247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85" name="Line 249"/>
              <p:cNvSpPr>
                <a:spLocks noChangeShapeType="1"/>
              </p:cNvSpPr>
              <p:nvPr/>
            </p:nvSpPr>
            <p:spPr bwMode="auto">
              <a:xfrm>
                <a:off x="2324" y="2473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86" name="Line 250"/>
              <p:cNvSpPr>
                <a:spLocks noChangeShapeType="1"/>
              </p:cNvSpPr>
              <p:nvPr/>
            </p:nvSpPr>
            <p:spPr bwMode="auto">
              <a:xfrm flipV="1">
                <a:off x="2335" y="2460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87" name="Line 251"/>
              <p:cNvSpPr>
                <a:spLocks noChangeShapeType="1"/>
              </p:cNvSpPr>
              <p:nvPr/>
            </p:nvSpPr>
            <p:spPr bwMode="auto">
              <a:xfrm>
                <a:off x="2335" y="246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88" name="Line 252"/>
              <p:cNvSpPr>
                <a:spLocks noChangeShapeType="1"/>
              </p:cNvSpPr>
              <p:nvPr/>
            </p:nvSpPr>
            <p:spPr bwMode="auto">
              <a:xfrm>
                <a:off x="2335" y="246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89" name="Line 253"/>
              <p:cNvSpPr>
                <a:spLocks noChangeShapeType="1"/>
              </p:cNvSpPr>
              <p:nvPr/>
            </p:nvSpPr>
            <p:spPr bwMode="auto">
              <a:xfrm>
                <a:off x="2335" y="246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90" name="Line 254"/>
              <p:cNvSpPr>
                <a:spLocks noChangeShapeType="1"/>
              </p:cNvSpPr>
              <p:nvPr/>
            </p:nvSpPr>
            <p:spPr bwMode="auto">
              <a:xfrm>
                <a:off x="2335" y="246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91" name="Line 255"/>
              <p:cNvSpPr>
                <a:spLocks noChangeShapeType="1"/>
              </p:cNvSpPr>
              <p:nvPr/>
            </p:nvSpPr>
            <p:spPr bwMode="auto">
              <a:xfrm>
                <a:off x="2335" y="246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92" name="Line 256"/>
              <p:cNvSpPr>
                <a:spLocks noChangeShapeType="1"/>
              </p:cNvSpPr>
              <p:nvPr/>
            </p:nvSpPr>
            <p:spPr bwMode="auto">
              <a:xfrm>
                <a:off x="2335" y="246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93" name="Line 257"/>
              <p:cNvSpPr>
                <a:spLocks noChangeShapeType="1"/>
              </p:cNvSpPr>
              <p:nvPr/>
            </p:nvSpPr>
            <p:spPr bwMode="auto">
              <a:xfrm>
                <a:off x="2335" y="246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94" name="Line 258"/>
              <p:cNvSpPr>
                <a:spLocks noChangeShapeType="1"/>
              </p:cNvSpPr>
              <p:nvPr/>
            </p:nvSpPr>
            <p:spPr bwMode="auto">
              <a:xfrm>
                <a:off x="2335" y="2460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95" name="Line 259"/>
              <p:cNvSpPr>
                <a:spLocks noChangeShapeType="1"/>
              </p:cNvSpPr>
              <p:nvPr/>
            </p:nvSpPr>
            <p:spPr bwMode="auto">
              <a:xfrm>
                <a:off x="2345" y="246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96" name="Line 260"/>
              <p:cNvSpPr>
                <a:spLocks noChangeShapeType="1"/>
              </p:cNvSpPr>
              <p:nvPr/>
            </p:nvSpPr>
            <p:spPr bwMode="auto">
              <a:xfrm>
                <a:off x="2345" y="2460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97" name="Line 261"/>
              <p:cNvSpPr>
                <a:spLocks noChangeShapeType="1"/>
              </p:cNvSpPr>
              <p:nvPr/>
            </p:nvSpPr>
            <p:spPr bwMode="auto">
              <a:xfrm flipV="1">
                <a:off x="2357" y="2447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98" name="Line 262"/>
              <p:cNvSpPr>
                <a:spLocks noChangeShapeType="1"/>
              </p:cNvSpPr>
              <p:nvPr/>
            </p:nvSpPr>
            <p:spPr bwMode="auto">
              <a:xfrm>
                <a:off x="2357" y="24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599" name="Line 263"/>
              <p:cNvSpPr>
                <a:spLocks noChangeShapeType="1"/>
              </p:cNvSpPr>
              <p:nvPr/>
            </p:nvSpPr>
            <p:spPr bwMode="auto">
              <a:xfrm>
                <a:off x="2357" y="24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00" name="Line 264"/>
              <p:cNvSpPr>
                <a:spLocks noChangeShapeType="1"/>
              </p:cNvSpPr>
              <p:nvPr/>
            </p:nvSpPr>
            <p:spPr bwMode="auto">
              <a:xfrm>
                <a:off x="2357" y="2447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01" name="Line 265"/>
              <p:cNvSpPr>
                <a:spLocks noChangeShapeType="1"/>
              </p:cNvSpPr>
              <p:nvPr/>
            </p:nvSpPr>
            <p:spPr bwMode="auto">
              <a:xfrm>
                <a:off x="2368" y="244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02" name="Line 266"/>
              <p:cNvSpPr>
                <a:spLocks noChangeShapeType="1"/>
              </p:cNvSpPr>
              <p:nvPr/>
            </p:nvSpPr>
            <p:spPr bwMode="auto">
              <a:xfrm>
                <a:off x="2368" y="244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03" name="Line 267"/>
              <p:cNvSpPr>
                <a:spLocks noChangeShapeType="1"/>
              </p:cNvSpPr>
              <p:nvPr/>
            </p:nvSpPr>
            <p:spPr bwMode="auto">
              <a:xfrm>
                <a:off x="2368" y="244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04" name="Line 268"/>
              <p:cNvSpPr>
                <a:spLocks noChangeShapeType="1"/>
              </p:cNvSpPr>
              <p:nvPr/>
            </p:nvSpPr>
            <p:spPr bwMode="auto">
              <a:xfrm>
                <a:off x="2368" y="244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05" name="Line 269"/>
              <p:cNvSpPr>
                <a:spLocks noChangeShapeType="1"/>
              </p:cNvSpPr>
              <p:nvPr/>
            </p:nvSpPr>
            <p:spPr bwMode="auto">
              <a:xfrm>
                <a:off x="2368" y="2447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06" name="Line 270"/>
              <p:cNvSpPr>
                <a:spLocks noChangeShapeType="1"/>
              </p:cNvSpPr>
              <p:nvPr/>
            </p:nvSpPr>
            <p:spPr bwMode="auto">
              <a:xfrm>
                <a:off x="2379" y="24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07" name="Line 271"/>
              <p:cNvSpPr>
                <a:spLocks noChangeShapeType="1"/>
              </p:cNvSpPr>
              <p:nvPr/>
            </p:nvSpPr>
            <p:spPr bwMode="auto">
              <a:xfrm>
                <a:off x="2379" y="24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08" name="Line 272"/>
              <p:cNvSpPr>
                <a:spLocks noChangeShapeType="1"/>
              </p:cNvSpPr>
              <p:nvPr/>
            </p:nvSpPr>
            <p:spPr bwMode="auto">
              <a:xfrm>
                <a:off x="2379" y="24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09" name="Line 273"/>
              <p:cNvSpPr>
                <a:spLocks noChangeShapeType="1"/>
              </p:cNvSpPr>
              <p:nvPr/>
            </p:nvSpPr>
            <p:spPr bwMode="auto">
              <a:xfrm>
                <a:off x="2379" y="2447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10" name="Line 274"/>
              <p:cNvSpPr>
                <a:spLocks noChangeShapeType="1"/>
              </p:cNvSpPr>
              <p:nvPr/>
            </p:nvSpPr>
            <p:spPr bwMode="auto">
              <a:xfrm flipV="1">
                <a:off x="2390" y="2434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11" name="Line 275"/>
              <p:cNvSpPr>
                <a:spLocks noChangeShapeType="1"/>
              </p:cNvSpPr>
              <p:nvPr/>
            </p:nvSpPr>
            <p:spPr bwMode="auto">
              <a:xfrm>
                <a:off x="2390" y="2434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12" name="Line 276"/>
              <p:cNvSpPr>
                <a:spLocks noChangeShapeType="1"/>
              </p:cNvSpPr>
              <p:nvPr/>
            </p:nvSpPr>
            <p:spPr bwMode="auto">
              <a:xfrm>
                <a:off x="2401" y="243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13" name="Line 277"/>
              <p:cNvSpPr>
                <a:spLocks noChangeShapeType="1"/>
              </p:cNvSpPr>
              <p:nvPr/>
            </p:nvSpPr>
            <p:spPr bwMode="auto">
              <a:xfrm>
                <a:off x="2401" y="243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14" name="Line 278"/>
              <p:cNvSpPr>
                <a:spLocks noChangeShapeType="1"/>
              </p:cNvSpPr>
              <p:nvPr/>
            </p:nvSpPr>
            <p:spPr bwMode="auto">
              <a:xfrm>
                <a:off x="2401" y="243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15" name="Line 279"/>
              <p:cNvSpPr>
                <a:spLocks noChangeShapeType="1"/>
              </p:cNvSpPr>
              <p:nvPr/>
            </p:nvSpPr>
            <p:spPr bwMode="auto">
              <a:xfrm>
                <a:off x="2401" y="243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16" name="Line 280"/>
              <p:cNvSpPr>
                <a:spLocks noChangeShapeType="1"/>
              </p:cNvSpPr>
              <p:nvPr/>
            </p:nvSpPr>
            <p:spPr bwMode="auto">
              <a:xfrm>
                <a:off x="2401" y="2434"/>
                <a:ext cx="14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17" name="Line 281"/>
              <p:cNvSpPr>
                <a:spLocks noChangeShapeType="1"/>
              </p:cNvSpPr>
              <p:nvPr/>
            </p:nvSpPr>
            <p:spPr bwMode="auto">
              <a:xfrm>
                <a:off x="2412" y="243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18" name="Line 282"/>
              <p:cNvSpPr>
                <a:spLocks noChangeShapeType="1"/>
              </p:cNvSpPr>
              <p:nvPr/>
            </p:nvSpPr>
            <p:spPr bwMode="auto">
              <a:xfrm>
                <a:off x="2412" y="243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19" name="Line 283"/>
              <p:cNvSpPr>
                <a:spLocks noChangeShapeType="1"/>
              </p:cNvSpPr>
              <p:nvPr/>
            </p:nvSpPr>
            <p:spPr bwMode="auto">
              <a:xfrm>
                <a:off x="2412" y="2434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20" name="Line 284"/>
              <p:cNvSpPr>
                <a:spLocks noChangeShapeType="1"/>
              </p:cNvSpPr>
              <p:nvPr/>
            </p:nvSpPr>
            <p:spPr bwMode="auto">
              <a:xfrm>
                <a:off x="2424" y="243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21" name="Line 285"/>
              <p:cNvSpPr>
                <a:spLocks noChangeShapeType="1"/>
              </p:cNvSpPr>
              <p:nvPr/>
            </p:nvSpPr>
            <p:spPr bwMode="auto">
              <a:xfrm>
                <a:off x="2424" y="243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22" name="Line 286"/>
              <p:cNvSpPr>
                <a:spLocks noChangeShapeType="1"/>
              </p:cNvSpPr>
              <p:nvPr/>
            </p:nvSpPr>
            <p:spPr bwMode="auto">
              <a:xfrm>
                <a:off x="2424" y="243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23" name="Line 287"/>
              <p:cNvSpPr>
                <a:spLocks noChangeShapeType="1"/>
              </p:cNvSpPr>
              <p:nvPr/>
            </p:nvSpPr>
            <p:spPr bwMode="auto">
              <a:xfrm>
                <a:off x="2424" y="2434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24" name="Line 288"/>
              <p:cNvSpPr>
                <a:spLocks noChangeShapeType="1"/>
              </p:cNvSpPr>
              <p:nvPr/>
            </p:nvSpPr>
            <p:spPr bwMode="auto">
              <a:xfrm flipV="1">
                <a:off x="2434" y="2421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25" name="Line 289"/>
              <p:cNvSpPr>
                <a:spLocks noChangeShapeType="1"/>
              </p:cNvSpPr>
              <p:nvPr/>
            </p:nvSpPr>
            <p:spPr bwMode="auto">
              <a:xfrm>
                <a:off x="2434" y="242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26" name="Line 290"/>
              <p:cNvSpPr>
                <a:spLocks noChangeShapeType="1"/>
              </p:cNvSpPr>
              <p:nvPr/>
            </p:nvSpPr>
            <p:spPr bwMode="auto">
              <a:xfrm>
                <a:off x="2434" y="2421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27" name="Line 291"/>
              <p:cNvSpPr>
                <a:spLocks noChangeShapeType="1"/>
              </p:cNvSpPr>
              <p:nvPr/>
            </p:nvSpPr>
            <p:spPr bwMode="auto">
              <a:xfrm>
                <a:off x="2445" y="242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28" name="Line 292"/>
              <p:cNvSpPr>
                <a:spLocks noChangeShapeType="1"/>
              </p:cNvSpPr>
              <p:nvPr/>
            </p:nvSpPr>
            <p:spPr bwMode="auto">
              <a:xfrm>
                <a:off x="2445" y="2421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29" name="Line 293"/>
              <p:cNvSpPr>
                <a:spLocks noChangeShapeType="1"/>
              </p:cNvSpPr>
              <p:nvPr/>
            </p:nvSpPr>
            <p:spPr bwMode="auto">
              <a:xfrm>
                <a:off x="2456" y="242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30" name="Line 294"/>
              <p:cNvSpPr>
                <a:spLocks noChangeShapeType="1"/>
              </p:cNvSpPr>
              <p:nvPr/>
            </p:nvSpPr>
            <p:spPr bwMode="auto">
              <a:xfrm>
                <a:off x="2456" y="2421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31" name="Line 295"/>
              <p:cNvSpPr>
                <a:spLocks noChangeShapeType="1"/>
              </p:cNvSpPr>
              <p:nvPr/>
            </p:nvSpPr>
            <p:spPr bwMode="auto">
              <a:xfrm>
                <a:off x="2467" y="242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32" name="Line 296"/>
              <p:cNvSpPr>
                <a:spLocks noChangeShapeType="1"/>
              </p:cNvSpPr>
              <p:nvPr/>
            </p:nvSpPr>
            <p:spPr bwMode="auto">
              <a:xfrm>
                <a:off x="2467" y="242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33" name="Line 297"/>
              <p:cNvSpPr>
                <a:spLocks noChangeShapeType="1"/>
              </p:cNvSpPr>
              <p:nvPr/>
            </p:nvSpPr>
            <p:spPr bwMode="auto">
              <a:xfrm>
                <a:off x="2467" y="242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34" name="Line 298"/>
              <p:cNvSpPr>
                <a:spLocks noChangeShapeType="1"/>
              </p:cNvSpPr>
              <p:nvPr/>
            </p:nvSpPr>
            <p:spPr bwMode="auto">
              <a:xfrm>
                <a:off x="2467" y="2421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35" name="Line 299"/>
              <p:cNvSpPr>
                <a:spLocks noChangeShapeType="1"/>
              </p:cNvSpPr>
              <p:nvPr/>
            </p:nvSpPr>
            <p:spPr bwMode="auto">
              <a:xfrm>
                <a:off x="2477" y="242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36" name="Line 300"/>
              <p:cNvSpPr>
                <a:spLocks noChangeShapeType="1"/>
              </p:cNvSpPr>
              <p:nvPr/>
            </p:nvSpPr>
            <p:spPr bwMode="auto">
              <a:xfrm>
                <a:off x="2477" y="2421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37" name="Line 301"/>
              <p:cNvSpPr>
                <a:spLocks noChangeShapeType="1"/>
              </p:cNvSpPr>
              <p:nvPr/>
            </p:nvSpPr>
            <p:spPr bwMode="auto">
              <a:xfrm flipV="1">
                <a:off x="2489" y="2408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38" name="Line 302"/>
              <p:cNvSpPr>
                <a:spLocks noChangeShapeType="1"/>
              </p:cNvSpPr>
              <p:nvPr/>
            </p:nvSpPr>
            <p:spPr bwMode="auto">
              <a:xfrm>
                <a:off x="2489" y="2408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39" name="Line 303"/>
              <p:cNvSpPr>
                <a:spLocks noChangeShapeType="1"/>
              </p:cNvSpPr>
              <p:nvPr/>
            </p:nvSpPr>
            <p:spPr bwMode="auto">
              <a:xfrm>
                <a:off x="2489" y="2408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40" name="Line 304"/>
              <p:cNvSpPr>
                <a:spLocks noChangeShapeType="1"/>
              </p:cNvSpPr>
              <p:nvPr/>
            </p:nvSpPr>
            <p:spPr bwMode="auto">
              <a:xfrm>
                <a:off x="2489" y="2408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41" name="Line 305"/>
              <p:cNvSpPr>
                <a:spLocks noChangeShapeType="1"/>
              </p:cNvSpPr>
              <p:nvPr/>
            </p:nvSpPr>
            <p:spPr bwMode="auto">
              <a:xfrm>
                <a:off x="2489" y="2408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42" name="Line 306"/>
              <p:cNvSpPr>
                <a:spLocks noChangeShapeType="1"/>
              </p:cNvSpPr>
              <p:nvPr/>
            </p:nvSpPr>
            <p:spPr bwMode="auto">
              <a:xfrm>
                <a:off x="2489" y="2408"/>
                <a:ext cx="12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43" name="Line 307"/>
              <p:cNvSpPr>
                <a:spLocks noChangeShapeType="1"/>
              </p:cNvSpPr>
              <p:nvPr/>
            </p:nvSpPr>
            <p:spPr bwMode="auto">
              <a:xfrm>
                <a:off x="2501" y="2408"/>
                <a:ext cx="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44" name="Line 308"/>
              <p:cNvSpPr>
                <a:spLocks noChangeShapeType="1"/>
              </p:cNvSpPr>
              <p:nvPr/>
            </p:nvSpPr>
            <p:spPr bwMode="auto">
              <a:xfrm>
                <a:off x="2501" y="2408"/>
                <a:ext cx="1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45" name="Line 309"/>
              <p:cNvSpPr>
                <a:spLocks noChangeShapeType="1"/>
              </p:cNvSpPr>
              <p:nvPr/>
            </p:nvSpPr>
            <p:spPr bwMode="auto">
              <a:xfrm>
                <a:off x="2511" y="2408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46" name="Line 310"/>
              <p:cNvSpPr>
                <a:spLocks noChangeShapeType="1"/>
              </p:cNvSpPr>
              <p:nvPr/>
            </p:nvSpPr>
            <p:spPr bwMode="auto">
              <a:xfrm>
                <a:off x="2511" y="2408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47" name="Line 311"/>
              <p:cNvSpPr>
                <a:spLocks noChangeShapeType="1"/>
              </p:cNvSpPr>
              <p:nvPr/>
            </p:nvSpPr>
            <p:spPr bwMode="auto">
              <a:xfrm flipV="1">
                <a:off x="2511" y="2395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48" name="Line 312"/>
              <p:cNvSpPr>
                <a:spLocks noChangeShapeType="1"/>
              </p:cNvSpPr>
              <p:nvPr/>
            </p:nvSpPr>
            <p:spPr bwMode="auto">
              <a:xfrm>
                <a:off x="2511" y="239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49" name="Line 313"/>
              <p:cNvSpPr>
                <a:spLocks noChangeShapeType="1"/>
              </p:cNvSpPr>
              <p:nvPr/>
            </p:nvSpPr>
            <p:spPr bwMode="auto">
              <a:xfrm>
                <a:off x="2511" y="239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50" name="Line 314"/>
              <p:cNvSpPr>
                <a:spLocks noChangeShapeType="1"/>
              </p:cNvSpPr>
              <p:nvPr/>
            </p:nvSpPr>
            <p:spPr bwMode="auto">
              <a:xfrm>
                <a:off x="2511" y="239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51" name="Line 315"/>
              <p:cNvSpPr>
                <a:spLocks noChangeShapeType="1"/>
              </p:cNvSpPr>
              <p:nvPr/>
            </p:nvSpPr>
            <p:spPr bwMode="auto">
              <a:xfrm>
                <a:off x="2511" y="239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52" name="Line 316"/>
              <p:cNvSpPr>
                <a:spLocks noChangeShapeType="1"/>
              </p:cNvSpPr>
              <p:nvPr/>
            </p:nvSpPr>
            <p:spPr bwMode="auto">
              <a:xfrm>
                <a:off x="2511" y="2395"/>
                <a:ext cx="2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53" name="Line 317"/>
              <p:cNvSpPr>
                <a:spLocks noChangeShapeType="1"/>
              </p:cNvSpPr>
              <p:nvPr/>
            </p:nvSpPr>
            <p:spPr bwMode="auto">
              <a:xfrm>
                <a:off x="2533" y="239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54" name="Line 318"/>
              <p:cNvSpPr>
                <a:spLocks noChangeShapeType="1"/>
              </p:cNvSpPr>
              <p:nvPr/>
            </p:nvSpPr>
            <p:spPr bwMode="auto">
              <a:xfrm>
                <a:off x="2533" y="239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55" name="Line 319"/>
              <p:cNvSpPr>
                <a:spLocks noChangeShapeType="1"/>
              </p:cNvSpPr>
              <p:nvPr/>
            </p:nvSpPr>
            <p:spPr bwMode="auto">
              <a:xfrm>
                <a:off x="2533" y="239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56" name="Line 320"/>
              <p:cNvSpPr>
                <a:spLocks noChangeShapeType="1"/>
              </p:cNvSpPr>
              <p:nvPr/>
            </p:nvSpPr>
            <p:spPr bwMode="auto">
              <a:xfrm>
                <a:off x="2533" y="239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57" name="Line 321"/>
              <p:cNvSpPr>
                <a:spLocks noChangeShapeType="1"/>
              </p:cNvSpPr>
              <p:nvPr/>
            </p:nvSpPr>
            <p:spPr bwMode="auto">
              <a:xfrm flipV="1">
                <a:off x="2533" y="2382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58" name="Line 322"/>
              <p:cNvSpPr>
                <a:spLocks noChangeShapeType="1"/>
              </p:cNvSpPr>
              <p:nvPr/>
            </p:nvSpPr>
            <p:spPr bwMode="auto">
              <a:xfrm>
                <a:off x="2533" y="2382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59" name="Line 323"/>
              <p:cNvSpPr>
                <a:spLocks noChangeShapeType="1"/>
              </p:cNvSpPr>
              <p:nvPr/>
            </p:nvSpPr>
            <p:spPr bwMode="auto">
              <a:xfrm>
                <a:off x="2544" y="238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60" name="Line 324"/>
              <p:cNvSpPr>
                <a:spLocks noChangeShapeType="1"/>
              </p:cNvSpPr>
              <p:nvPr/>
            </p:nvSpPr>
            <p:spPr bwMode="auto">
              <a:xfrm>
                <a:off x="2544" y="238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61" name="Line 325"/>
              <p:cNvSpPr>
                <a:spLocks noChangeShapeType="1"/>
              </p:cNvSpPr>
              <p:nvPr/>
            </p:nvSpPr>
            <p:spPr bwMode="auto">
              <a:xfrm>
                <a:off x="2544" y="238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62" name="Line 326"/>
              <p:cNvSpPr>
                <a:spLocks noChangeShapeType="1"/>
              </p:cNvSpPr>
              <p:nvPr/>
            </p:nvSpPr>
            <p:spPr bwMode="auto">
              <a:xfrm>
                <a:off x="2544" y="2382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63" name="Line 327"/>
              <p:cNvSpPr>
                <a:spLocks noChangeShapeType="1"/>
              </p:cNvSpPr>
              <p:nvPr/>
            </p:nvSpPr>
            <p:spPr bwMode="auto">
              <a:xfrm>
                <a:off x="2554" y="238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64" name="Line 328"/>
              <p:cNvSpPr>
                <a:spLocks noChangeShapeType="1"/>
              </p:cNvSpPr>
              <p:nvPr/>
            </p:nvSpPr>
            <p:spPr bwMode="auto">
              <a:xfrm>
                <a:off x="2554" y="2382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65" name="Line 329"/>
              <p:cNvSpPr>
                <a:spLocks noChangeShapeType="1"/>
              </p:cNvSpPr>
              <p:nvPr/>
            </p:nvSpPr>
            <p:spPr bwMode="auto">
              <a:xfrm>
                <a:off x="2566" y="238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66" name="Line 330"/>
              <p:cNvSpPr>
                <a:spLocks noChangeShapeType="1"/>
              </p:cNvSpPr>
              <p:nvPr/>
            </p:nvSpPr>
            <p:spPr bwMode="auto">
              <a:xfrm>
                <a:off x="2566" y="238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67" name="Line 331"/>
              <p:cNvSpPr>
                <a:spLocks noChangeShapeType="1"/>
              </p:cNvSpPr>
              <p:nvPr/>
            </p:nvSpPr>
            <p:spPr bwMode="auto">
              <a:xfrm>
                <a:off x="2566" y="238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68" name="Line 332"/>
              <p:cNvSpPr>
                <a:spLocks noChangeShapeType="1"/>
              </p:cNvSpPr>
              <p:nvPr/>
            </p:nvSpPr>
            <p:spPr bwMode="auto">
              <a:xfrm flipV="1">
                <a:off x="2566" y="2369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69" name="Line 333"/>
              <p:cNvSpPr>
                <a:spLocks noChangeShapeType="1"/>
              </p:cNvSpPr>
              <p:nvPr/>
            </p:nvSpPr>
            <p:spPr bwMode="auto">
              <a:xfrm>
                <a:off x="2566" y="236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70" name="Line 334"/>
              <p:cNvSpPr>
                <a:spLocks noChangeShapeType="1"/>
              </p:cNvSpPr>
              <p:nvPr/>
            </p:nvSpPr>
            <p:spPr bwMode="auto">
              <a:xfrm>
                <a:off x="2566" y="236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71" name="Line 335"/>
              <p:cNvSpPr>
                <a:spLocks noChangeShapeType="1"/>
              </p:cNvSpPr>
              <p:nvPr/>
            </p:nvSpPr>
            <p:spPr bwMode="auto">
              <a:xfrm>
                <a:off x="2566" y="2369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72" name="Line 336"/>
              <p:cNvSpPr>
                <a:spLocks noChangeShapeType="1"/>
              </p:cNvSpPr>
              <p:nvPr/>
            </p:nvSpPr>
            <p:spPr bwMode="auto">
              <a:xfrm>
                <a:off x="2577" y="236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73" name="Line 337"/>
              <p:cNvSpPr>
                <a:spLocks noChangeShapeType="1"/>
              </p:cNvSpPr>
              <p:nvPr/>
            </p:nvSpPr>
            <p:spPr bwMode="auto">
              <a:xfrm>
                <a:off x="2577" y="236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74" name="Line 338"/>
              <p:cNvSpPr>
                <a:spLocks noChangeShapeType="1"/>
              </p:cNvSpPr>
              <p:nvPr/>
            </p:nvSpPr>
            <p:spPr bwMode="auto">
              <a:xfrm>
                <a:off x="2577" y="236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75" name="Line 339"/>
              <p:cNvSpPr>
                <a:spLocks noChangeShapeType="1"/>
              </p:cNvSpPr>
              <p:nvPr/>
            </p:nvSpPr>
            <p:spPr bwMode="auto">
              <a:xfrm>
                <a:off x="2577" y="2369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76" name="Line 340"/>
              <p:cNvSpPr>
                <a:spLocks noChangeShapeType="1"/>
              </p:cNvSpPr>
              <p:nvPr/>
            </p:nvSpPr>
            <p:spPr bwMode="auto">
              <a:xfrm>
                <a:off x="2588" y="236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77" name="Line 341"/>
              <p:cNvSpPr>
                <a:spLocks noChangeShapeType="1"/>
              </p:cNvSpPr>
              <p:nvPr/>
            </p:nvSpPr>
            <p:spPr bwMode="auto">
              <a:xfrm>
                <a:off x="2588" y="2369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78" name="Line 342"/>
              <p:cNvSpPr>
                <a:spLocks noChangeShapeType="1"/>
              </p:cNvSpPr>
              <p:nvPr/>
            </p:nvSpPr>
            <p:spPr bwMode="auto">
              <a:xfrm flipV="1">
                <a:off x="2599" y="2356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79" name="Line 343"/>
              <p:cNvSpPr>
                <a:spLocks noChangeShapeType="1"/>
              </p:cNvSpPr>
              <p:nvPr/>
            </p:nvSpPr>
            <p:spPr bwMode="auto">
              <a:xfrm>
                <a:off x="2599" y="2356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80" name="Line 344"/>
              <p:cNvSpPr>
                <a:spLocks noChangeShapeType="1"/>
              </p:cNvSpPr>
              <p:nvPr/>
            </p:nvSpPr>
            <p:spPr bwMode="auto">
              <a:xfrm>
                <a:off x="2610" y="235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81" name="Line 345"/>
              <p:cNvSpPr>
                <a:spLocks noChangeShapeType="1"/>
              </p:cNvSpPr>
              <p:nvPr/>
            </p:nvSpPr>
            <p:spPr bwMode="auto">
              <a:xfrm>
                <a:off x="2610" y="235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82" name="Line 346"/>
              <p:cNvSpPr>
                <a:spLocks noChangeShapeType="1"/>
              </p:cNvSpPr>
              <p:nvPr/>
            </p:nvSpPr>
            <p:spPr bwMode="auto">
              <a:xfrm>
                <a:off x="2610" y="235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83" name="Line 347"/>
              <p:cNvSpPr>
                <a:spLocks noChangeShapeType="1"/>
              </p:cNvSpPr>
              <p:nvPr/>
            </p:nvSpPr>
            <p:spPr bwMode="auto">
              <a:xfrm>
                <a:off x="2610" y="2356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84" name="Line 348"/>
              <p:cNvSpPr>
                <a:spLocks noChangeShapeType="1"/>
              </p:cNvSpPr>
              <p:nvPr/>
            </p:nvSpPr>
            <p:spPr bwMode="auto">
              <a:xfrm flipV="1">
                <a:off x="2621" y="2343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85" name="Line 349"/>
              <p:cNvSpPr>
                <a:spLocks noChangeShapeType="1"/>
              </p:cNvSpPr>
              <p:nvPr/>
            </p:nvSpPr>
            <p:spPr bwMode="auto">
              <a:xfrm>
                <a:off x="2621" y="234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86" name="Line 350"/>
              <p:cNvSpPr>
                <a:spLocks noChangeShapeType="1"/>
              </p:cNvSpPr>
              <p:nvPr/>
            </p:nvSpPr>
            <p:spPr bwMode="auto">
              <a:xfrm>
                <a:off x="2621" y="234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87" name="Line 351"/>
              <p:cNvSpPr>
                <a:spLocks noChangeShapeType="1"/>
              </p:cNvSpPr>
              <p:nvPr/>
            </p:nvSpPr>
            <p:spPr bwMode="auto">
              <a:xfrm>
                <a:off x="2621" y="234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88" name="Line 352"/>
              <p:cNvSpPr>
                <a:spLocks noChangeShapeType="1"/>
              </p:cNvSpPr>
              <p:nvPr/>
            </p:nvSpPr>
            <p:spPr bwMode="auto">
              <a:xfrm>
                <a:off x="2621" y="234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89" name="Line 353"/>
              <p:cNvSpPr>
                <a:spLocks noChangeShapeType="1"/>
              </p:cNvSpPr>
              <p:nvPr/>
            </p:nvSpPr>
            <p:spPr bwMode="auto">
              <a:xfrm>
                <a:off x="2621" y="2343"/>
                <a:ext cx="2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90" name="Line 354"/>
              <p:cNvSpPr>
                <a:spLocks noChangeShapeType="1"/>
              </p:cNvSpPr>
              <p:nvPr/>
            </p:nvSpPr>
            <p:spPr bwMode="auto">
              <a:xfrm>
                <a:off x="2643" y="234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91" name="Line 355"/>
              <p:cNvSpPr>
                <a:spLocks noChangeShapeType="1"/>
              </p:cNvSpPr>
              <p:nvPr/>
            </p:nvSpPr>
            <p:spPr bwMode="auto">
              <a:xfrm>
                <a:off x="2643" y="234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92" name="Line 356"/>
              <p:cNvSpPr>
                <a:spLocks noChangeShapeType="1"/>
              </p:cNvSpPr>
              <p:nvPr/>
            </p:nvSpPr>
            <p:spPr bwMode="auto">
              <a:xfrm flipV="1">
                <a:off x="2643" y="2330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93" name="Line 357"/>
              <p:cNvSpPr>
                <a:spLocks noChangeShapeType="1"/>
              </p:cNvSpPr>
              <p:nvPr/>
            </p:nvSpPr>
            <p:spPr bwMode="auto">
              <a:xfrm>
                <a:off x="2643" y="2330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94" name="Line 358"/>
              <p:cNvSpPr>
                <a:spLocks noChangeShapeType="1"/>
              </p:cNvSpPr>
              <p:nvPr/>
            </p:nvSpPr>
            <p:spPr bwMode="auto">
              <a:xfrm>
                <a:off x="2654" y="233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95" name="Line 359"/>
              <p:cNvSpPr>
                <a:spLocks noChangeShapeType="1"/>
              </p:cNvSpPr>
              <p:nvPr/>
            </p:nvSpPr>
            <p:spPr bwMode="auto">
              <a:xfrm>
                <a:off x="2654" y="2330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96" name="Line 360"/>
              <p:cNvSpPr>
                <a:spLocks noChangeShapeType="1"/>
              </p:cNvSpPr>
              <p:nvPr/>
            </p:nvSpPr>
            <p:spPr bwMode="auto">
              <a:xfrm>
                <a:off x="2665" y="233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97" name="Line 361"/>
              <p:cNvSpPr>
                <a:spLocks noChangeShapeType="1"/>
              </p:cNvSpPr>
              <p:nvPr/>
            </p:nvSpPr>
            <p:spPr bwMode="auto">
              <a:xfrm>
                <a:off x="2665" y="2330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98" name="Line 362"/>
              <p:cNvSpPr>
                <a:spLocks noChangeShapeType="1"/>
              </p:cNvSpPr>
              <p:nvPr/>
            </p:nvSpPr>
            <p:spPr bwMode="auto">
              <a:xfrm>
                <a:off x="2678" y="233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699" name="Line 363"/>
              <p:cNvSpPr>
                <a:spLocks noChangeShapeType="1"/>
              </p:cNvSpPr>
              <p:nvPr/>
            </p:nvSpPr>
            <p:spPr bwMode="auto">
              <a:xfrm>
                <a:off x="2678" y="2330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00" name="Line 364"/>
              <p:cNvSpPr>
                <a:spLocks noChangeShapeType="1"/>
              </p:cNvSpPr>
              <p:nvPr/>
            </p:nvSpPr>
            <p:spPr bwMode="auto">
              <a:xfrm>
                <a:off x="2688" y="233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01" name="Line 365"/>
              <p:cNvSpPr>
                <a:spLocks noChangeShapeType="1"/>
              </p:cNvSpPr>
              <p:nvPr/>
            </p:nvSpPr>
            <p:spPr bwMode="auto">
              <a:xfrm>
                <a:off x="2688" y="233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02" name="Line 366"/>
              <p:cNvSpPr>
                <a:spLocks noChangeShapeType="1"/>
              </p:cNvSpPr>
              <p:nvPr/>
            </p:nvSpPr>
            <p:spPr bwMode="auto">
              <a:xfrm>
                <a:off x="2688" y="2330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03" name="Line 367"/>
              <p:cNvSpPr>
                <a:spLocks noChangeShapeType="1"/>
              </p:cNvSpPr>
              <p:nvPr/>
            </p:nvSpPr>
            <p:spPr bwMode="auto">
              <a:xfrm flipV="1">
                <a:off x="2699" y="2317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04" name="Line 368"/>
              <p:cNvSpPr>
                <a:spLocks noChangeShapeType="1"/>
              </p:cNvSpPr>
              <p:nvPr/>
            </p:nvSpPr>
            <p:spPr bwMode="auto">
              <a:xfrm>
                <a:off x="2699" y="2317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05" name="Line 369"/>
              <p:cNvSpPr>
                <a:spLocks noChangeShapeType="1"/>
              </p:cNvSpPr>
              <p:nvPr/>
            </p:nvSpPr>
            <p:spPr bwMode="auto">
              <a:xfrm>
                <a:off x="2699" y="2317"/>
                <a:ext cx="1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06" name="Line 370"/>
              <p:cNvSpPr>
                <a:spLocks noChangeShapeType="1"/>
              </p:cNvSpPr>
              <p:nvPr/>
            </p:nvSpPr>
            <p:spPr bwMode="auto">
              <a:xfrm>
                <a:off x="2710" y="2317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07" name="Line 371"/>
              <p:cNvSpPr>
                <a:spLocks noChangeShapeType="1"/>
              </p:cNvSpPr>
              <p:nvPr/>
            </p:nvSpPr>
            <p:spPr bwMode="auto">
              <a:xfrm>
                <a:off x="2710" y="2317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08" name="Line 372"/>
              <p:cNvSpPr>
                <a:spLocks noChangeShapeType="1"/>
              </p:cNvSpPr>
              <p:nvPr/>
            </p:nvSpPr>
            <p:spPr bwMode="auto">
              <a:xfrm>
                <a:off x="2710" y="2317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09" name="Line 373"/>
              <p:cNvSpPr>
                <a:spLocks noChangeShapeType="1"/>
              </p:cNvSpPr>
              <p:nvPr/>
            </p:nvSpPr>
            <p:spPr bwMode="auto">
              <a:xfrm>
                <a:off x="2710" y="2317"/>
                <a:ext cx="13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10" name="Line 374"/>
              <p:cNvSpPr>
                <a:spLocks noChangeShapeType="1"/>
              </p:cNvSpPr>
              <p:nvPr/>
            </p:nvSpPr>
            <p:spPr bwMode="auto">
              <a:xfrm>
                <a:off x="2721" y="2317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11" name="Line 375"/>
              <p:cNvSpPr>
                <a:spLocks noChangeShapeType="1"/>
              </p:cNvSpPr>
              <p:nvPr/>
            </p:nvSpPr>
            <p:spPr bwMode="auto">
              <a:xfrm>
                <a:off x="2721" y="2317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12" name="Line 376"/>
              <p:cNvSpPr>
                <a:spLocks noChangeShapeType="1"/>
              </p:cNvSpPr>
              <p:nvPr/>
            </p:nvSpPr>
            <p:spPr bwMode="auto">
              <a:xfrm>
                <a:off x="2721" y="2317"/>
                <a:ext cx="1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13" name="Line 377"/>
              <p:cNvSpPr>
                <a:spLocks noChangeShapeType="1"/>
              </p:cNvSpPr>
              <p:nvPr/>
            </p:nvSpPr>
            <p:spPr bwMode="auto">
              <a:xfrm flipV="1">
                <a:off x="2731" y="2304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14" name="Line 378"/>
              <p:cNvSpPr>
                <a:spLocks noChangeShapeType="1"/>
              </p:cNvSpPr>
              <p:nvPr/>
            </p:nvSpPr>
            <p:spPr bwMode="auto">
              <a:xfrm>
                <a:off x="2731" y="2304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15" name="Line 379"/>
              <p:cNvSpPr>
                <a:spLocks noChangeShapeType="1"/>
              </p:cNvSpPr>
              <p:nvPr/>
            </p:nvSpPr>
            <p:spPr bwMode="auto">
              <a:xfrm>
                <a:off x="2743" y="23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16" name="Line 380"/>
              <p:cNvSpPr>
                <a:spLocks noChangeShapeType="1"/>
              </p:cNvSpPr>
              <p:nvPr/>
            </p:nvSpPr>
            <p:spPr bwMode="auto">
              <a:xfrm>
                <a:off x="2743" y="23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17" name="Line 381"/>
              <p:cNvSpPr>
                <a:spLocks noChangeShapeType="1"/>
              </p:cNvSpPr>
              <p:nvPr/>
            </p:nvSpPr>
            <p:spPr bwMode="auto">
              <a:xfrm>
                <a:off x="2743" y="23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18" name="Line 382"/>
              <p:cNvSpPr>
                <a:spLocks noChangeShapeType="1"/>
              </p:cNvSpPr>
              <p:nvPr/>
            </p:nvSpPr>
            <p:spPr bwMode="auto">
              <a:xfrm>
                <a:off x="2743" y="2304"/>
                <a:ext cx="2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19" name="Line 383"/>
              <p:cNvSpPr>
                <a:spLocks noChangeShapeType="1"/>
              </p:cNvSpPr>
              <p:nvPr/>
            </p:nvSpPr>
            <p:spPr bwMode="auto">
              <a:xfrm>
                <a:off x="2765" y="23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20" name="Line 384"/>
              <p:cNvSpPr>
                <a:spLocks noChangeShapeType="1"/>
              </p:cNvSpPr>
              <p:nvPr/>
            </p:nvSpPr>
            <p:spPr bwMode="auto">
              <a:xfrm>
                <a:off x="2765" y="23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21" name="Line 385"/>
              <p:cNvSpPr>
                <a:spLocks noChangeShapeType="1"/>
              </p:cNvSpPr>
              <p:nvPr/>
            </p:nvSpPr>
            <p:spPr bwMode="auto">
              <a:xfrm>
                <a:off x="2765" y="23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22" name="Line 386"/>
              <p:cNvSpPr>
                <a:spLocks noChangeShapeType="1"/>
              </p:cNvSpPr>
              <p:nvPr/>
            </p:nvSpPr>
            <p:spPr bwMode="auto">
              <a:xfrm>
                <a:off x="2765" y="2304"/>
                <a:ext cx="2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23" name="Line 387"/>
              <p:cNvSpPr>
                <a:spLocks noChangeShapeType="1"/>
              </p:cNvSpPr>
              <p:nvPr/>
            </p:nvSpPr>
            <p:spPr bwMode="auto">
              <a:xfrm>
                <a:off x="2787" y="23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24" name="Line 388"/>
              <p:cNvSpPr>
                <a:spLocks noChangeShapeType="1"/>
              </p:cNvSpPr>
              <p:nvPr/>
            </p:nvSpPr>
            <p:spPr bwMode="auto">
              <a:xfrm>
                <a:off x="2787" y="2304"/>
                <a:ext cx="14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25" name="Line 389"/>
              <p:cNvSpPr>
                <a:spLocks noChangeShapeType="1"/>
              </p:cNvSpPr>
              <p:nvPr/>
            </p:nvSpPr>
            <p:spPr bwMode="auto">
              <a:xfrm flipV="1">
                <a:off x="2798" y="2291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26" name="Line 390"/>
              <p:cNvSpPr>
                <a:spLocks noChangeShapeType="1"/>
              </p:cNvSpPr>
              <p:nvPr/>
            </p:nvSpPr>
            <p:spPr bwMode="auto">
              <a:xfrm>
                <a:off x="2798" y="22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27" name="Line 391"/>
              <p:cNvSpPr>
                <a:spLocks noChangeShapeType="1"/>
              </p:cNvSpPr>
              <p:nvPr/>
            </p:nvSpPr>
            <p:spPr bwMode="auto">
              <a:xfrm>
                <a:off x="2798" y="22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28" name="Line 392"/>
              <p:cNvSpPr>
                <a:spLocks noChangeShapeType="1"/>
              </p:cNvSpPr>
              <p:nvPr/>
            </p:nvSpPr>
            <p:spPr bwMode="auto">
              <a:xfrm>
                <a:off x="2798" y="22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29" name="Line 393"/>
              <p:cNvSpPr>
                <a:spLocks noChangeShapeType="1"/>
              </p:cNvSpPr>
              <p:nvPr/>
            </p:nvSpPr>
            <p:spPr bwMode="auto">
              <a:xfrm>
                <a:off x="2798" y="2291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30" name="Line 394"/>
              <p:cNvSpPr>
                <a:spLocks noChangeShapeType="1"/>
              </p:cNvSpPr>
              <p:nvPr/>
            </p:nvSpPr>
            <p:spPr bwMode="auto">
              <a:xfrm>
                <a:off x="2810" y="229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31" name="Line 395"/>
              <p:cNvSpPr>
                <a:spLocks noChangeShapeType="1"/>
              </p:cNvSpPr>
              <p:nvPr/>
            </p:nvSpPr>
            <p:spPr bwMode="auto">
              <a:xfrm>
                <a:off x="2810" y="229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32" name="Line 396"/>
              <p:cNvSpPr>
                <a:spLocks noChangeShapeType="1"/>
              </p:cNvSpPr>
              <p:nvPr/>
            </p:nvSpPr>
            <p:spPr bwMode="auto">
              <a:xfrm>
                <a:off x="2810" y="229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33" name="Line 397"/>
              <p:cNvSpPr>
                <a:spLocks noChangeShapeType="1"/>
              </p:cNvSpPr>
              <p:nvPr/>
            </p:nvSpPr>
            <p:spPr bwMode="auto">
              <a:xfrm>
                <a:off x="2810" y="229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34" name="Line 398"/>
              <p:cNvSpPr>
                <a:spLocks noChangeShapeType="1"/>
              </p:cNvSpPr>
              <p:nvPr/>
            </p:nvSpPr>
            <p:spPr bwMode="auto">
              <a:xfrm>
                <a:off x="2810" y="229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35" name="Line 399"/>
              <p:cNvSpPr>
                <a:spLocks noChangeShapeType="1"/>
              </p:cNvSpPr>
              <p:nvPr/>
            </p:nvSpPr>
            <p:spPr bwMode="auto">
              <a:xfrm>
                <a:off x="2810" y="2291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36" name="Line 400"/>
              <p:cNvSpPr>
                <a:spLocks noChangeShapeType="1"/>
              </p:cNvSpPr>
              <p:nvPr/>
            </p:nvSpPr>
            <p:spPr bwMode="auto">
              <a:xfrm>
                <a:off x="2820" y="22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37" name="Line 401"/>
              <p:cNvSpPr>
                <a:spLocks noChangeShapeType="1"/>
              </p:cNvSpPr>
              <p:nvPr/>
            </p:nvSpPr>
            <p:spPr bwMode="auto">
              <a:xfrm>
                <a:off x="2820" y="22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38" name="Line 402"/>
              <p:cNvSpPr>
                <a:spLocks noChangeShapeType="1"/>
              </p:cNvSpPr>
              <p:nvPr/>
            </p:nvSpPr>
            <p:spPr bwMode="auto">
              <a:xfrm flipV="1">
                <a:off x="2820" y="2278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39" name="Line 403"/>
              <p:cNvSpPr>
                <a:spLocks noChangeShapeType="1"/>
              </p:cNvSpPr>
              <p:nvPr/>
            </p:nvSpPr>
            <p:spPr bwMode="auto">
              <a:xfrm>
                <a:off x="2820" y="227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40" name="Line 404"/>
              <p:cNvSpPr>
                <a:spLocks noChangeShapeType="1"/>
              </p:cNvSpPr>
              <p:nvPr/>
            </p:nvSpPr>
            <p:spPr bwMode="auto">
              <a:xfrm>
                <a:off x="2820" y="2278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41" name="Line 405"/>
              <p:cNvSpPr>
                <a:spLocks noChangeShapeType="1"/>
              </p:cNvSpPr>
              <p:nvPr/>
            </p:nvSpPr>
            <p:spPr bwMode="auto">
              <a:xfrm>
                <a:off x="2831" y="2278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42" name="Line 406"/>
              <p:cNvSpPr>
                <a:spLocks noChangeShapeType="1"/>
              </p:cNvSpPr>
              <p:nvPr/>
            </p:nvSpPr>
            <p:spPr bwMode="auto">
              <a:xfrm>
                <a:off x="2842" y="227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43" name="Line 407"/>
              <p:cNvSpPr>
                <a:spLocks noChangeShapeType="1"/>
              </p:cNvSpPr>
              <p:nvPr/>
            </p:nvSpPr>
            <p:spPr bwMode="auto">
              <a:xfrm>
                <a:off x="2842" y="227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44" name="Line 408"/>
              <p:cNvSpPr>
                <a:spLocks noChangeShapeType="1"/>
              </p:cNvSpPr>
              <p:nvPr/>
            </p:nvSpPr>
            <p:spPr bwMode="auto">
              <a:xfrm>
                <a:off x="2842" y="227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45" name="Line 409"/>
              <p:cNvSpPr>
                <a:spLocks noChangeShapeType="1"/>
              </p:cNvSpPr>
              <p:nvPr/>
            </p:nvSpPr>
            <p:spPr bwMode="auto">
              <a:xfrm>
                <a:off x="2842" y="227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46" name="Line 410"/>
              <p:cNvSpPr>
                <a:spLocks noChangeShapeType="1"/>
              </p:cNvSpPr>
              <p:nvPr/>
            </p:nvSpPr>
            <p:spPr bwMode="auto">
              <a:xfrm>
                <a:off x="2842" y="227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47" name="Line 411"/>
              <p:cNvSpPr>
                <a:spLocks noChangeShapeType="1"/>
              </p:cNvSpPr>
              <p:nvPr/>
            </p:nvSpPr>
            <p:spPr bwMode="auto">
              <a:xfrm>
                <a:off x="2842" y="2278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48" name="Line 412"/>
              <p:cNvSpPr>
                <a:spLocks noChangeShapeType="1"/>
              </p:cNvSpPr>
              <p:nvPr/>
            </p:nvSpPr>
            <p:spPr bwMode="auto">
              <a:xfrm>
                <a:off x="2853" y="227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49" name="Line 413"/>
              <p:cNvSpPr>
                <a:spLocks noChangeShapeType="1"/>
              </p:cNvSpPr>
              <p:nvPr/>
            </p:nvSpPr>
            <p:spPr bwMode="auto">
              <a:xfrm>
                <a:off x="2853" y="2278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50" name="Line 414"/>
              <p:cNvSpPr>
                <a:spLocks noChangeShapeType="1"/>
              </p:cNvSpPr>
              <p:nvPr/>
            </p:nvSpPr>
            <p:spPr bwMode="auto">
              <a:xfrm flipV="1">
                <a:off x="2863" y="2265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51" name="Line 415"/>
              <p:cNvSpPr>
                <a:spLocks noChangeShapeType="1"/>
              </p:cNvSpPr>
              <p:nvPr/>
            </p:nvSpPr>
            <p:spPr bwMode="auto">
              <a:xfrm>
                <a:off x="2863" y="22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52" name="Line 416"/>
              <p:cNvSpPr>
                <a:spLocks noChangeShapeType="1"/>
              </p:cNvSpPr>
              <p:nvPr/>
            </p:nvSpPr>
            <p:spPr bwMode="auto">
              <a:xfrm>
                <a:off x="2863" y="22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53" name="Line 417"/>
              <p:cNvSpPr>
                <a:spLocks noChangeShapeType="1"/>
              </p:cNvSpPr>
              <p:nvPr/>
            </p:nvSpPr>
            <p:spPr bwMode="auto">
              <a:xfrm>
                <a:off x="2863" y="22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54" name="Line 418"/>
              <p:cNvSpPr>
                <a:spLocks noChangeShapeType="1"/>
              </p:cNvSpPr>
              <p:nvPr/>
            </p:nvSpPr>
            <p:spPr bwMode="auto">
              <a:xfrm>
                <a:off x="2863" y="22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55" name="Line 419"/>
              <p:cNvSpPr>
                <a:spLocks noChangeShapeType="1"/>
              </p:cNvSpPr>
              <p:nvPr/>
            </p:nvSpPr>
            <p:spPr bwMode="auto">
              <a:xfrm>
                <a:off x="2863" y="22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56" name="Line 420"/>
              <p:cNvSpPr>
                <a:spLocks noChangeShapeType="1"/>
              </p:cNvSpPr>
              <p:nvPr/>
            </p:nvSpPr>
            <p:spPr bwMode="auto">
              <a:xfrm>
                <a:off x="2863" y="22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57" name="Line 421"/>
              <p:cNvSpPr>
                <a:spLocks noChangeShapeType="1"/>
              </p:cNvSpPr>
              <p:nvPr/>
            </p:nvSpPr>
            <p:spPr bwMode="auto">
              <a:xfrm>
                <a:off x="2863" y="2265"/>
                <a:ext cx="2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58" name="Line 422"/>
              <p:cNvSpPr>
                <a:spLocks noChangeShapeType="1"/>
              </p:cNvSpPr>
              <p:nvPr/>
            </p:nvSpPr>
            <p:spPr bwMode="auto">
              <a:xfrm>
                <a:off x="2887" y="2265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59" name="Line 423"/>
              <p:cNvSpPr>
                <a:spLocks noChangeShapeType="1"/>
              </p:cNvSpPr>
              <p:nvPr/>
            </p:nvSpPr>
            <p:spPr bwMode="auto">
              <a:xfrm>
                <a:off x="2897" y="2265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60" name="Line 424"/>
              <p:cNvSpPr>
                <a:spLocks noChangeShapeType="1"/>
              </p:cNvSpPr>
              <p:nvPr/>
            </p:nvSpPr>
            <p:spPr bwMode="auto">
              <a:xfrm>
                <a:off x="2908" y="226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61" name="Line 425"/>
              <p:cNvSpPr>
                <a:spLocks noChangeShapeType="1"/>
              </p:cNvSpPr>
              <p:nvPr/>
            </p:nvSpPr>
            <p:spPr bwMode="auto">
              <a:xfrm>
                <a:off x="2908" y="2265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62" name="Line 426"/>
              <p:cNvSpPr>
                <a:spLocks noChangeShapeType="1"/>
              </p:cNvSpPr>
              <p:nvPr/>
            </p:nvSpPr>
            <p:spPr bwMode="auto">
              <a:xfrm flipV="1">
                <a:off x="2919" y="2252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63" name="Line 427"/>
              <p:cNvSpPr>
                <a:spLocks noChangeShapeType="1"/>
              </p:cNvSpPr>
              <p:nvPr/>
            </p:nvSpPr>
            <p:spPr bwMode="auto">
              <a:xfrm>
                <a:off x="2919" y="2252"/>
                <a:ext cx="2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64" name="Line 428"/>
              <p:cNvSpPr>
                <a:spLocks noChangeShapeType="1"/>
              </p:cNvSpPr>
              <p:nvPr/>
            </p:nvSpPr>
            <p:spPr bwMode="auto">
              <a:xfrm>
                <a:off x="2940" y="225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65" name="Line 429"/>
              <p:cNvSpPr>
                <a:spLocks noChangeShapeType="1"/>
              </p:cNvSpPr>
              <p:nvPr/>
            </p:nvSpPr>
            <p:spPr bwMode="auto">
              <a:xfrm>
                <a:off x="2940" y="225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66" name="Line 430"/>
              <p:cNvSpPr>
                <a:spLocks noChangeShapeType="1"/>
              </p:cNvSpPr>
              <p:nvPr/>
            </p:nvSpPr>
            <p:spPr bwMode="auto">
              <a:xfrm>
                <a:off x="2940" y="225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67" name="Line 431"/>
              <p:cNvSpPr>
                <a:spLocks noChangeShapeType="1"/>
              </p:cNvSpPr>
              <p:nvPr/>
            </p:nvSpPr>
            <p:spPr bwMode="auto">
              <a:xfrm>
                <a:off x="2940" y="225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68" name="Line 432"/>
              <p:cNvSpPr>
                <a:spLocks noChangeShapeType="1"/>
              </p:cNvSpPr>
              <p:nvPr/>
            </p:nvSpPr>
            <p:spPr bwMode="auto">
              <a:xfrm>
                <a:off x="2940" y="225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69" name="Line 433"/>
              <p:cNvSpPr>
                <a:spLocks noChangeShapeType="1"/>
              </p:cNvSpPr>
              <p:nvPr/>
            </p:nvSpPr>
            <p:spPr bwMode="auto">
              <a:xfrm>
                <a:off x="2940" y="2252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70" name="Line 434"/>
              <p:cNvSpPr>
                <a:spLocks noChangeShapeType="1"/>
              </p:cNvSpPr>
              <p:nvPr/>
            </p:nvSpPr>
            <p:spPr bwMode="auto">
              <a:xfrm>
                <a:off x="2952" y="225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71" name="Line 435"/>
              <p:cNvSpPr>
                <a:spLocks noChangeShapeType="1"/>
              </p:cNvSpPr>
              <p:nvPr/>
            </p:nvSpPr>
            <p:spPr bwMode="auto">
              <a:xfrm>
                <a:off x="2952" y="2252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72" name="Line 436"/>
              <p:cNvSpPr>
                <a:spLocks noChangeShapeType="1"/>
              </p:cNvSpPr>
              <p:nvPr/>
            </p:nvSpPr>
            <p:spPr bwMode="auto">
              <a:xfrm>
                <a:off x="2963" y="2252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73" name="Line 437"/>
              <p:cNvSpPr>
                <a:spLocks noChangeShapeType="1"/>
              </p:cNvSpPr>
              <p:nvPr/>
            </p:nvSpPr>
            <p:spPr bwMode="auto">
              <a:xfrm flipV="1">
                <a:off x="2974" y="2239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74" name="Line 438"/>
              <p:cNvSpPr>
                <a:spLocks noChangeShapeType="1"/>
              </p:cNvSpPr>
              <p:nvPr/>
            </p:nvSpPr>
            <p:spPr bwMode="auto">
              <a:xfrm>
                <a:off x="2974" y="22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9593" name="Group 439"/>
            <p:cNvGrpSpPr>
              <a:grpSpLocks/>
            </p:cNvGrpSpPr>
            <p:nvPr/>
          </p:nvGrpSpPr>
          <p:grpSpPr bwMode="auto">
            <a:xfrm>
              <a:off x="2486" y="2453"/>
              <a:ext cx="500" cy="266"/>
              <a:chOff x="2974" y="2017"/>
              <a:chExt cx="640" cy="223"/>
            </a:xfrm>
          </p:grpSpPr>
          <p:sp>
            <p:nvSpPr>
              <p:cNvPr id="654776" name="Line 440"/>
              <p:cNvSpPr>
                <a:spLocks noChangeShapeType="1"/>
              </p:cNvSpPr>
              <p:nvPr/>
            </p:nvSpPr>
            <p:spPr bwMode="auto">
              <a:xfrm>
                <a:off x="2974" y="22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77" name="Line 441"/>
              <p:cNvSpPr>
                <a:spLocks noChangeShapeType="1"/>
              </p:cNvSpPr>
              <p:nvPr/>
            </p:nvSpPr>
            <p:spPr bwMode="auto">
              <a:xfrm>
                <a:off x="2974" y="2239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78" name="Line 442"/>
              <p:cNvSpPr>
                <a:spLocks noChangeShapeType="1"/>
              </p:cNvSpPr>
              <p:nvPr/>
            </p:nvSpPr>
            <p:spPr bwMode="auto">
              <a:xfrm>
                <a:off x="2986" y="223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79" name="Line 443"/>
              <p:cNvSpPr>
                <a:spLocks noChangeShapeType="1"/>
              </p:cNvSpPr>
              <p:nvPr/>
            </p:nvSpPr>
            <p:spPr bwMode="auto">
              <a:xfrm>
                <a:off x="2986" y="2239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80" name="Line 444"/>
              <p:cNvSpPr>
                <a:spLocks noChangeShapeType="1"/>
              </p:cNvSpPr>
              <p:nvPr/>
            </p:nvSpPr>
            <p:spPr bwMode="auto">
              <a:xfrm>
                <a:off x="2996" y="22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81" name="Line 445"/>
              <p:cNvSpPr>
                <a:spLocks noChangeShapeType="1"/>
              </p:cNvSpPr>
              <p:nvPr/>
            </p:nvSpPr>
            <p:spPr bwMode="auto">
              <a:xfrm>
                <a:off x="2996" y="22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82" name="Line 446"/>
              <p:cNvSpPr>
                <a:spLocks noChangeShapeType="1"/>
              </p:cNvSpPr>
              <p:nvPr/>
            </p:nvSpPr>
            <p:spPr bwMode="auto">
              <a:xfrm>
                <a:off x="2996" y="22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83" name="Line 447"/>
              <p:cNvSpPr>
                <a:spLocks noChangeShapeType="1"/>
              </p:cNvSpPr>
              <p:nvPr/>
            </p:nvSpPr>
            <p:spPr bwMode="auto">
              <a:xfrm>
                <a:off x="2996" y="22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84" name="Line 448"/>
              <p:cNvSpPr>
                <a:spLocks noChangeShapeType="1"/>
              </p:cNvSpPr>
              <p:nvPr/>
            </p:nvSpPr>
            <p:spPr bwMode="auto">
              <a:xfrm flipV="1">
                <a:off x="2996" y="2226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85" name="Line 449"/>
              <p:cNvSpPr>
                <a:spLocks noChangeShapeType="1"/>
              </p:cNvSpPr>
              <p:nvPr/>
            </p:nvSpPr>
            <p:spPr bwMode="auto">
              <a:xfrm>
                <a:off x="2996" y="222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86" name="Line 450"/>
              <p:cNvSpPr>
                <a:spLocks noChangeShapeType="1"/>
              </p:cNvSpPr>
              <p:nvPr/>
            </p:nvSpPr>
            <p:spPr bwMode="auto">
              <a:xfrm>
                <a:off x="2996" y="222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87" name="Line 451"/>
              <p:cNvSpPr>
                <a:spLocks noChangeShapeType="1"/>
              </p:cNvSpPr>
              <p:nvPr/>
            </p:nvSpPr>
            <p:spPr bwMode="auto">
              <a:xfrm>
                <a:off x="2996" y="2226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88" name="Line 452"/>
              <p:cNvSpPr>
                <a:spLocks noChangeShapeType="1"/>
              </p:cNvSpPr>
              <p:nvPr/>
            </p:nvSpPr>
            <p:spPr bwMode="auto">
              <a:xfrm>
                <a:off x="3007" y="222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89" name="Line 453"/>
              <p:cNvSpPr>
                <a:spLocks noChangeShapeType="1"/>
              </p:cNvSpPr>
              <p:nvPr/>
            </p:nvSpPr>
            <p:spPr bwMode="auto">
              <a:xfrm>
                <a:off x="3007" y="2226"/>
                <a:ext cx="3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90" name="Line 454"/>
              <p:cNvSpPr>
                <a:spLocks noChangeShapeType="1"/>
              </p:cNvSpPr>
              <p:nvPr/>
            </p:nvSpPr>
            <p:spPr bwMode="auto">
              <a:xfrm>
                <a:off x="3041" y="222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91" name="Line 455"/>
              <p:cNvSpPr>
                <a:spLocks noChangeShapeType="1"/>
              </p:cNvSpPr>
              <p:nvPr/>
            </p:nvSpPr>
            <p:spPr bwMode="auto">
              <a:xfrm>
                <a:off x="3041" y="222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92" name="Line 456"/>
              <p:cNvSpPr>
                <a:spLocks noChangeShapeType="1"/>
              </p:cNvSpPr>
              <p:nvPr/>
            </p:nvSpPr>
            <p:spPr bwMode="auto">
              <a:xfrm>
                <a:off x="3041" y="222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93" name="Line 457"/>
              <p:cNvSpPr>
                <a:spLocks noChangeShapeType="1"/>
              </p:cNvSpPr>
              <p:nvPr/>
            </p:nvSpPr>
            <p:spPr bwMode="auto">
              <a:xfrm>
                <a:off x="3041" y="2226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94" name="Line 458"/>
              <p:cNvSpPr>
                <a:spLocks noChangeShapeType="1"/>
              </p:cNvSpPr>
              <p:nvPr/>
            </p:nvSpPr>
            <p:spPr bwMode="auto">
              <a:xfrm>
                <a:off x="3051" y="222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95" name="Line 459"/>
              <p:cNvSpPr>
                <a:spLocks noChangeShapeType="1"/>
              </p:cNvSpPr>
              <p:nvPr/>
            </p:nvSpPr>
            <p:spPr bwMode="auto">
              <a:xfrm>
                <a:off x="3051" y="2226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96" name="Line 460"/>
              <p:cNvSpPr>
                <a:spLocks noChangeShapeType="1"/>
              </p:cNvSpPr>
              <p:nvPr/>
            </p:nvSpPr>
            <p:spPr bwMode="auto">
              <a:xfrm flipV="1">
                <a:off x="3062" y="2213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97" name="Line 461"/>
              <p:cNvSpPr>
                <a:spLocks noChangeShapeType="1"/>
              </p:cNvSpPr>
              <p:nvPr/>
            </p:nvSpPr>
            <p:spPr bwMode="auto">
              <a:xfrm>
                <a:off x="3062" y="221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98" name="Line 462"/>
              <p:cNvSpPr>
                <a:spLocks noChangeShapeType="1"/>
              </p:cNvSpPr>
              <p:nvPr/>
            </p:nvSpPr>
            <p:spPr bwMode="auto">
              <a:xfrm>
                <a:off x="3062" y="221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799" name="Line 463"/>
              <p:cNvSpPr>
                <a:spLocks noChangeShapeType="1"/>
              </p:cNvSpPr>
              <p:nvPr/>
            </p:nvSpPr>
            <p:spPr bwMode="auto">
              <a:xfrm>
                <a:off x="3062" y="221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00" name="Line 464"/>
              <p:cNvSpPr>
                <a:spLocks noChangeShapeType="1"/>
              </p:cNvSpPr>
              <p:nvPr/>
            </p:nvSpPr>
            <p:spPr bwMode="auto">
              <a:xfrm>
                <a:off x="3062" y="221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01" name="Line 465"/>
              <p:cNvSpPr>
                <a:spLocks noChangeShapeType="1"/>
              </p:cNvSpPr>
              <p:nvPr/>
            </p:nvSpPr>
            <p:spPr bwMode="auto">
              <a:xfrm>
                <a:off x="3062" y="2213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02" name="Line 466"/>
              <p:cNvSpPr>
                <a:spLocks noChangeShapeType="1"/>
              </p:cNvSpPr>
              <p:nvPr/>
            </p:nvSpPr>
            <p:spPr bwMode="auto">
              <a:xfrm>
                <a:off x="3073" y="221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03" name="Line 467"/>
              <p:cNvSpPr>
                <a:spLocks noChangeShapeType="1"/>
              </p:cNvSpPr>
              <p:nvPr/>
            </p:nvSpPr>
            <p:spPr bwMode="auto">
              <a:xfrm>
                <a:off x="3073" y="2213"/>
                <a:ext cx="2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04" name="Line 468"/>
              <p:cNvSpPr>
                <a:spLocks noChangeShapeType="1"/>
              </p:cNvSpPr>
              <p:nvPr/>
            </p:nvSpPr>
            <p:spPr bwMode="auto">
              <a:xfrm>
                <a:off x="3096" y="221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05" name="Line 469"/>
              <p:cNvSpPr>
                <a:spLocks noChangeShapeType="1"/>
              </p:cNvSpPr>
              <p:nvPr/>
            </p:nvSpPr>
            <p:spPr bwMode="auto">
              <a:xfrm>
                <a:off x="3096" y="221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06" name="Line 470"/>
              <p:cNvSpPr>
                <a:spLocks noChangeShapeType="1"/>
              </p:cNvSpPr>
              <p:nvPr/>
            </p:nvSpPr>
            <p:spPr bwMode="auto">
              <a:xfrm>
                <a:off x="3096" y="221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07" name="Line 471"/>
              <p:cNvSpPr>
                <a:spLocks noChangeShapeType="1"/>
              </p:cNvSpPr>
              <p:nvPr/>
            </p:nvSpPr>
            <p:spPr bwMode="auto">
              <a:xfrm>
                <a:off x="3096" y="2213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08" name="Line 472"/>
              <p:cNvSpPr>
                <a:spLocks noChangeShapeType="1"/>
              </p:cNvSpPr>
              <p:nvPr/>
            </p:nvSpPr>
            <p:spPr bwMode="auto">
              <a:xfrm flipV="1">
                <a:off x="3106" y="2200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09" name="Line 473"/>
              <p:cNvSpPr>
                <a:spLocks noChangeShapeType="1"/>
              </p:cNvSpPr>
              <p:nvPr/>
            </p:nvSpPr>
            <p:spPr bwMode="auto">
              <a:xfrm>
                <a:off x="3106" y="22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10" name="Line 474"/>
              <p:cNvSpPr>
                <a:spLocks noChangeShapeType="1"/>
              </p:cNvSpPr>
              <p:nvPr/>
            </p:nvSpPr>
            <p:spPr bwMode="auto">
              <a:xfrm>
                <a:off x="3106" y="2200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11" name="Line 475"/>
              <p:cNvSpPr>
                <a:spLocks noChangeShapeType="1"/>
              </p:cNvSpPr>
              <p:nvPr/>
            </p:nvSpPr>
            <p:spPr bwMode="auto">
              <a:xfrm>
                <a:off x="3117" y="22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12" name="Line 476"/>
              <p:cNvSpPr>
                <a:spLocks noChangeShapeType="1"/>
              </p:cNvSpPr>
              <p:nvPr/>
            </p:nvSpPr>
            <p:spPr bwMode="auto">
              <a:xfrm>
                <a:off x="3117" y="22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13" name="Line 477"/>
              <p:cNvSpPr>
                <a:spLocks noChangeShapeType="1"/>
              </p:cNvSpPr>
              <p:nvPr/>
            </p:nvSpPr>
            <p:spPr bwMode="auto">
              <a:xfrm>
                <a:off x="3117" y="22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14" name="Line 478"/>
              <p:cNvSpPr>
                <a:spLocks noChangeShapeType="1"/>
              </p:cNvSpPr>
              <p:nvPr/>
            </p:nvSpPr>
            <p:spPr bwMode="auto">
              <a:xfrm>
                <a:off x="3117" y="2200"/>
                <a:ext cx="2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15" name="Line 479"/>
              <p:cNvSpPr>
                <a:spLocks noChangeShapeType="1"/>
              </p:cNvSpPr>
              <p:nvPr/>
            </p:nvSpPr>
            <p:spPr bwMode="auto">
              <a:xfrm>
                <a:off x="3139" y="22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16" name="Line 480"/>
              <p:cNvSpPr>
                <a:spLocks noChangeShapeType="1"/>
              </p:cNvSpPr>
              <p:nvPr/>
            </p:nvSpPr>
            <p:spPr bwMode="auto">
              <a:xfrm>
                <a:off x="3139" y="22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17" name="Line 481"/>
              <p:cNvSpPr>
                <a:spLocks noChangeShapeType="1"/>
              </p:cNvSpPr>
              <p:nvPr/>
            </p:nvSpPr>
            <p:spPr bwMode="auto">
              <a:xfrm>
                <a:off x="3139" y="22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18" name="Line 482"/>
              <p:cNvSpPr>
                <a:spLocks noChangeShapeType="1"/>
              </p:cNvSpPr>
              <p:nvPr/>
            </p:nvSpPr>
            <p:spPr bwMode="auto">
              <a:xfrm>
                <a:off x="3139" y="22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19" name="Line 483"/>
              <p:cNvSpPr>
                <a:spLocks noChangeShapeType="1"/>
              </p:cNvSpPr>
              <p:nvPr/>
            </p:nvSpPr>
            <p:spPr bwMode="auto">
              <a:xfrm>
                <a:off x="3139" y="22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20" name="Line 484"/>
              <p:cNvSpPr>
                <a:spLocks noChangeShapeType="1"/>
              </p:cNvSpPr>
              <p:nvPr/>
            </p:nvSpPr>
            <p:spPr bwMode="auto">
              <a:xfrm flipV="1">
                <a:off x="3139" y="2187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21" name="Line 485"/>
              <p:cNvSpPr>
                <a:spLocks noChangeShapeType="1"/>
              </p:cNvSpPr>
              <p:nvPr/>
            </p:nvSpPr>
            <p:spPr bwMode="auto">
              <a:xfrm>
                <a:off x="3139" y="2187"/>
                <a:ext cx="2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22" name="Line 486"/>
              <p:cNvSpPr>
                <a:spLocks noChangeShapeType="1"/>
              </p:cNvSpPr>
              <p:nvPr/>
            </p:nvSpPr>
            <p:spPr bwMode="auto">
              <a:xfrm>
                <a:off x="3161" y="218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23" name="Line 487"/>
              <p:cNvSpPr>
                <a:spLocks noChangeShapeType="1"/>
              </p:cNvSpPr>
              <p:nvPr/>
            </p:nvSpPr>
            <p:spPr bwMode="auto">
              <a:xfrm>
                <a:off x="3161" y="218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24" name="Line 488"/>
              <p:cNvSpPr>
                <a:spLocks noChangeShapeType="1"/>
              </p:cNvSpPr>
              <p:nvPr/>
            </p:nvSpPr>
            <p:spPr bwMode="auto">
              <a:xfrm>
                <a:off x="3161" y="218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25" name="Line 489"/>
              <p:cNvSpPr>
                <a:spLocks noChangeShapeType="1"/>
              </p:cNvSpPr>
              <p:nvPr/>
            </p:nvSpPr>
            <p:spPr bwMode="auto">
              <a:xfrm>
                <a:off x="3161" y="2187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26" name="Line 490"/>
              <p:cNvSpPr>
                <a:spLocks noChangeShapeType="1"/>
              </p:cNvSpPr>
              <p:nvPr/>
            </p:nvSpPr>
            <p:spPr bwMode="auto">
              <a:xfrm>
                <a:off x="3172" y="218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27" name="Line 491"/>
              <p:cNvSpPr>
                <a:spLocks noChangeShapeType="1"/>
              </p:cNvSpPr>
              <p:nvPr/>
            </p:nvSpPr>
            <p:spPr bwMode="auto">
              <a:xfrm>
                <a:off x="3172" y="218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28" name="Line 492"/>
              <p:cNvSpPr>
                <a:spLocks noChangeShapeType="1"/>
              </p:cNvSpPr>
              <p:nvPr/>
            </p:nvSpPr>
            <p:spPr bwMode="auto">
              <a:xfrm>
                <a:off x="3172" y="218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29" name="Line 493"/>
              <p:cNvSpPr>
                <a:spLocks noChangeShapeType="1"/>
              </p:cNvSpPr>
              <p:nvPr/>
            </p:nvSpPr>
            <p:spPr bwMode="auto">
              <a:xfrm>
                <a:off x="3172" y="218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30" name="Line 494"/>
              <p:cNvSpPr>
                <a:spLocks noChangeShapeType="1"/>
              </p:cNvSpPr>
              <p:nvPr/>
            </p:nvSpPr>
            <p:spPr bwMode="auto">
              <a:xfrm flipV="1">
                <a:off x="3172" y="2174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31" name="Line 495"/>
              <p:cNvSpPr>
                <a:spLocks noChangeShapeType="1"/>
              </p:cNvSpPr>
              <p:nvPr/>
            </p:nvSpPr>
            <p:spPr bwMode="auto">
              <a:xfrm>
                <a:off x="3172" y="2174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32" name="Line 496"/>
              <p:cNvSpPr>
                <a:spLocks noChangeShapeType="1"/>
              </p:cNvSpPr>
              <p:nvPr/>
            </p:nvSpPr>
            <p:spPr bwMode="auto">
              <a:xfrm>
                <a:off x="3184" y="217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33" name="Line 497"/>
              <p:cNvSpPr>
                <a:spLocks noChangeShapeType="1"/>
              </p:cNvSpPr>
              <p:nvPr/>
            </p:nvSpPr>
            <p:spPr bwMode="auto">
              <a:xfrm>
                <a:off x="3184" y="2174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34" name="Line 498"/>
              <p:cNvSpPr>
                <a:spLocks noChangeShapeType="1"/>
              </p:cNvSpPr>
              <p:nvPr/>
            </p:nvSpPr>
            <p:spPr bwMode="auto">
              <a:xfrm>
                <a:off x="3195" y="217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35" name="Line 499"/>
              <p:cNvSpPr>
                <a:spLocks noChangeShapeType="1"/>
              </p:cNvSpPr>
              <p:nvPr/>
            </p:nvSpPr>
            <p:spPr bwMode="auto">
              <a:xfrm>
                <a:off x="3195" y="217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36" name="Line 500"/>
              <p:cNvSpPr>
                <a:spLocks noChangeShapeType="1"/>
              </p:cNvSpPr>
              <p:nvPr/>
            </p:nvSpPr>
            <p:spPr bwMode="auto">
              <a:xfrm>
                <a:off x="3195" y="2174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37" name="Line 501"/>
              <p:cNvSpPr>
                <a:spLocks noChangeShapeType="1"/>
              </p:cNvSpPr>
              <p:nvPr/>
            </p:nvSpPr>
            <p:spPr bwMode="auto">
              <a:xfrm>
                <a:off x="3206" y="217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38" name="Line 502"/>
              <p:cNvSpPr>
                <a:spLocks noChangeShapeType="1"/>
              </p:cNvSpPr>
              <p:nvPr/>
            </p:nvSpPr>
            <p:spPr bwMode="auto">
              <a:xfrm>
                <a:off x="3206" y="2174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39" name="Line 503"/>
              <p:cNvSpPr>
                <a:spLocks noChangeShapeType="1"/>
              </p:cNvSpPr>
              <p:nvPr/>
            </p:nvSpPr>
            <p:spPr bwMode="auto">
              <a:xfrm>
                <a:off x="3217" y="217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40" name="Line 504"/>
              <p:cNvSpPr>
                <a:spLocks noChangeShapeType="1"/>
              </p:cNvSpPr>
              <p:nvPr/>
            </p:nvSpPr>
            <p:spPr bwMode="auto">
              <a:xfrm>
                <a:off x="3217" y="2174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41" name="Line 505"/>
              <p:cNvSpPr>
                <a:spLocks noChangeShapeType="1"/>
              </p:cNvSpPr>
              <p:nvPr/>
            </p:nvSpPr>
            <p:spPr bwMode="auto">
              <a:xfrm>
                <a:off x="3227" y="217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42" name="Line 506"/>
              <p:cNvSpPr>
                <a:spLocks noChangeShapeType="1"/>
              </p:cNvSpPr>
              <p:nvPr/>
            </p:nvSpPr>
            <p:spPr bwMode="auto">
              <a:xfrm>
                <a:off x="3227" y="217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43" name="Line 507"/>
              <p:cNvSpPr>
                <a:spLocks noChangeShapeType="1"/>
              </p:cNvSpPr>
              <p:nvPr/>
            </p:nvSpPr>
            <p:spPr bwMode="auto">
              <a:xfrm>
                <a:off x="3227" y="2174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44" name="Line 508"/>
              <p:cNvSpPr>
                <a:spLocks noChangeShapeType="1"/>
              </p:cNvSpPr>
              <p:nvPr/>
            </p:nvSpPr>
            <p:spPr bwMode="auto">
              <a:xfrm>
                <a:off x="3239" y="217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45" name="Line 509"/>
              <p:cNvSpPr>
                <a:spLocks noChangeShapeType="1"/>
              </p:cNvSpPr>
              <p:nvPr/>
            </p:nvSpPr>
            <p:spPr bwMode="auto">
              <a:xfrm flipV="1">
                <a:off x="3239" y="2160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46" name="Line 510"/>
              <p:cNvSpPr>
                <a:spLocks noChangeShapeType="1"/>
              </p:cNvSpPr>
              <p:nvPr/>
            </p:nvSpPr>
            <p:spPr bwMode="auto">
              <a:xfrm>
                <a:off x="3239" y="2160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47" name="Line 511"/>
              <p:cNvSpPr>
                <a:spLocks noChangeShapeType="1"/>
              </p:cNvSpPr>
              <p:nvPr/>
            </p:nvSpPr>
            <p:spPr bwMode="auto">
              <a:xfrm>
                <a:off x="3250" y="216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48" name="Line 512"/>
              <p:cNvSpPr>
                <a:spLocks noChangeShapeType="1"/>
              </p:cNvSpPr>
              <p:nvPr/>
            </p:nvSpPr>
            <p:spPr bwMode="auto">
              <a:xfrm>
                <a:off x="3250" y="216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49" name="Line 513"/>
              <p:cNvSpPr>
                <a:spLocks noChangeShapeType="1"/>
              </p:cNvSpPr>
              <p:nvPr/>
            </p:nvSpPr>
            <p:spPr bwMode="auto">
              <a:xfrm>
                <a:off x="3250" y="216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50" name="Line 514"/>
              <p:cNvSpPr>
                <a:spLocks noChangeShapeType="1"/>
              </p:cNvSpPr>
              <p:nvPr/>
            </p:nvSpPr>
            <p:spPr bwMode="auto">
              <a:xfrm>
                <a:off x="3250" y="216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51" name="Line 515"/>
              <p:cNvSpPr>
                <a:spLocks noChangeShapeType="1"/>
              </p:cNvSpPr>
              <p:nvPr/>
            </p:nvSpPr>
            <p:spPr bwMode="auto">
              <a:xfrm>
                <a:off x="3250" y="216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52" name="Line 516"/>
              <p:cNvSpPr>
                <a:spLocks noChangeShapeType="1"/>
              </p:cNvSpPr>
              <p:nvPr/>
            </p:nvSpPr>
            <p:spPr bwMode="auto">
              <a:xfrm>
                <a:off x="3250" y="2160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53" name="Line 517"/>
              <p:cNvSpPr>
                <a:spLocks noChangeShapeType="1"/>
              </p:cNvSpPr>
              <p:nvPr/>
            </p:nvSpPr>
            <p:spPr bwMode="auto">
              <a:xfrm>
                <a:off x="3261" y="216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54" name="Line 518"/>
              <p:cNvSpPr>
                <a:spLocks noChangeShapeType="1"/>
              </p:cNvSpPr>
              <p:nvPr/>
            </p:nvSpPr>
            <p:spPr bwMode="auto">
              <a:xfrm>
                <a:off x="3261" y="216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55" name="Line 519"/>
              <p:cNvSpPr>
                <a:spLocks noChangeShapeType="1"/>
              </p:cNvSpPr>
              <p:nvPr/>
            </p:nvSpPr>
            <p:spPr bwMode="auto">
              <a:xfrm flipV="1">
                <a:off x="3261" y="2147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56" name="Line 520"/>
              <p:cNvSpPr>
                <a:spLocks noChangeShapeType="1"/>
              </p:cNvSpPr>
              <p:nvPr/>
            </p:nvSpPr>
            <p:spPr bwMode="auto">
              <a:xfrm>
                <a:off x="3261" y="2147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57" name="Line 521"/>
              <p:cNvSpPr>
                <a:spLocks noChangeShapeType="1"/>
              </p:cNvSpPr>
              <p:nvPr/>
            </p:nvSpPr>
            <p:spPr bwMode="auto">
              <a:xfrm>
                <a:off x="3272" y="21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58" name="Line 522"/>
              <p:cNvSpPr>
                <a:spLocks noChangeShapeType="1"/>
              </p:cNvSpPr>
              <p:nvPr/>
            </p:nvSpPr>
            <p:spPr bwMode="auto">
              <a:xfrm>
                <a:off x="3272" y="21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59" name="Line 523"/>
              <p:cNvSpPr>
                <a:spLocks noChangeShapeType="1"/>
              </p:cNvSpPr>
              <p:nvPr/>
            </p:nvSpPr>
            <p:spPr bwMode="auto">
              <a:xfrm>
                <a:off x="3272" y="21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60" name="Line 524"/>
              <p:cNvSpPr>
                <a:spLocks noChangeShapeType="1"/>
              </p:cNvSpPr>
              <p:nvPr/>
            </p:nvSpPr>
            <p:spPr bwMode="auto">
              <a:xfrm>
                <a:off x="3272" y="21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61" name="Line 525"/>
              <p:cNvSpPr>
                <a:spLocks noChangeShapeType="1"/>
              </p:cNvSpPr>
              <p:nvPr/>
            </p:nvSpPr>
            <p:spPr bwMode="auto">
              <a:xfrm>
                <a:off x="3272" y="2147"/>
                <a:ext cx="2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62" name="Line 526"/>
              <p:cNvSpPr>
                <a:spLocks noChangeShapeType="1"/>
              </p:cNvSpPr>
              <p:nvPr/>
            </p:nvSpPr>
            <p:spPr bwMode="auto">
              <a:xfrm>
                <a:off x="3294" y="21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63" name="Line 527"/>
              <p:cNvSpPr>
                <a:spLocks noChangeShapeType="1"/>
              </p:cNvSpPr>
              <p:nvPr/>
            </p:nvSpPr>
            <p:spPr bwMode="auto">
              <a:xfrm>
                <a:off x="3294" y="21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64" name="Line 528"/>
              <p:cNvSpPr>
                <a:spLocks noChangeShapeType="1"/>
              </p:cNvSpPr>
              <p:nvPr/>
            </p:nvSpPr>
            <p:spPr bwMode="auto">
              <a:xfrm>
                <a:off x="3294" y="21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65" name="Line 529"/>
              <p:cNvSpPr>
                <a:spLocks noChangeShapeType="1"/>
              </p:cNvSpPr>
              <p:nvPr/>
            </p:nvSpPr>
            <p:spPr bwMode="auto">
              <a:xfrm>
                <a:off x="3294" y="21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66" name="Line 530"/>
              <p:cNvSpPr>
                <a:spLocks noChangeShapeType="1"/>
              </p:cNvSpPr>
              <p:nvPr/>
            </p:nvSpPr>
            <p:spPr bwMode="auto">
              <a:xfrm>
                <a:off x="3294" y="21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67" name="Line 531"/>
              <p:cNvSpPr>
                <a:spLocks noChangeShapeType="1"/>
              </p:cNvSpPr>
              <p:nvPr/>
            </p:nvSpPr>
            <p:spPr bwMode="auto">
              <a:xfrm>
                <a:off x="3294" y="214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68" name="Line 532"/>
              <p:cNvSpPr>
                <a:spLocks noChangeShapeType="1"/>
              </p:cNvSpPr>
              <p:nvPr/>
            </p:nvSpPr>
            <p:spPr bwMode="auto">
              <a:xfrm flipV="1">
                <a:off x="3294" y="2134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69" name="Line 533"/>
              <p:cNvSpPr>
                <a:spLocks noChangeShapeType="1"/>
              </p:cNvSpPr>
              <p:nvPr/>
            </p:nvSpPr>
            <p:spPr bwMode="auto">
              <a:xfrm>
                <a:off x="3294" y="2134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70" name="Line 534"/>
              <p:cNvSpPr>
                <a:spLocks noChangeShapeType="1"/>
              </p:cNvSpPr>
              <p:nvPr/>
            </p:nvSpPr>
            <p:spPr bwMode="auto">
              <a:xfrm>
                <a:off x="3306" y="213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71" name="Line 535"/>
              <p:cNvSpPr>
                <a:spLocks noChangeShapeType="1"/>
              </p:cNvSpPr>
              <p:nvPr/>
            </p:nvSpPr>
            <p:spPr bwMode="auto">
              <a:xfrm>
                <a:off x="3306" y="213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72" name="Line 536"/>
              <p:cNvSpPr>
                <a:spLocks noChangeShapeType="1"/>
              </p:cNvSpPr>
              <p:nvPr/>
            </p:nvSpPr>
            <p:spPr bwMode="auto">
              <a:xfrm>
                <a:off x="3306" y="213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73" name="Line 537"/>
              <p:cNvSpPr>
                <a:spLocks noChangeShapeType="1"/>
              </p:cNvSpPr>
              <p:nvPr/>
            </p:nvSpPr>
            <p:spPr bwMode="auto">
              <a:xfrm>
                <a:off x="3306" y="213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74" name="Line 538"/>
              <p:cNvSpPr>
                <a:spLocks noChangeShapeType="1"/>
              </p:cNvSpPr>
              <p:nvPr/>
            </p:nvSpPr>
            <p:spPr bwMode="auto">
              <a:xfrm>
                <a:off x="3306" y="213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75" name="Line 539"/>
              <p:cNvSpPr>
                <a:spLocks noChangeShapeType="1"/>
              </p:cNvSpPr>
              <p:nvPr/>
            </p:nvSpPr>
            <p:spPr bwMode="auto">
              <a:xfrm>
                <a:off x="3306" y="2134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76" name="Line 540"/>
              <p:cNvSpPr>
                <a:spLocks noChangeShapeType="1"/>
              </p:cNvSpPr>
              <p:nvPr/>
            </p:nvSpPr>
            <p:spPr bwMode="auto">
              <a:xfrm>
                <a:off x="3316" y="213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77" name="Line 541"/>
              <p:cNvSpPr>
                <a:spLocks noChangeShapeType="1"/>
              </p:cNvSpPr>
              <p:nvPr/>
            </p:nvSpPr>
            <p:spPr bwMode="auto">
              <a:xfrm>
                <a:off x="3316" y="213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78" name="Line 542"/>
              <p:cNvSpPr>
                <a:spLocks noChangeShapeType="1"/>
              </p:cNvSpPr>
              <p:nvPr/>
            </p:nvSpPr>
            <p:spPr bwMode="auto">
              <a:xfrm flipV="1">
                <a:off x="3316" y="2121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79" name="Line 543"/>
              <p:cNvSpPr>
                <a:spLocks noChangeShapeType="1"/>
              </p:cNvSpPr>
              <p:nvPr/>
            </p:nvSpPr>
            <p:spPr bwMode="auto">
              <a:xfrm>
                <a:off x="3316" y="212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80" name="Line 544"/>
              <p:cNvSpPr>
                <a:spLocks noChangeShapeType="1"/>
              </p:cNvSpPr>
              <p:nvPr/>
            </p:nvSpPr>
            <p:spPr bwMode="auto">
              <a:xfrm>
                <a:off x="3316" y="212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81" name="Line 545"/>
              <p:cNvSpPr>
                <a:spLocks noChangeShapeType="1"/>
              </p:cNvSpPr>
              <p:nvPr/>
            </p:nvSpPr>
            <p:spPr bwMode="auto">
              <a:xfrm>
                <a:off x="3316" y="2121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82" name="Line 546"/>
              <p:cNvSpPr>
                <a:spLocks noChangeShapeType="1"/>
              </p:cNvSpPr>
              <p:nvPr/>
            </p:nvSpPr>
            <p:spPr bwMode="auto">
              <a:xfrm>
                <a:off x="3327" y="212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83" name="Line 547"/>
              <p:cNvSpPr>
                <a:spLocks noChangeShapeType="1"/>
              </p:cNvSpPr>
              <p:nvPr/>
            </p:nvSpPr>
            <p:spPr bwMode="auto">
              <a:xfrm>
                <a:off x="3327" y="212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84" name="Line 548"/>
              <p:cNvSpPr>
                <a:spLocks noChangeShapeType="1"/>
              </p:cNvSpPr>
              <p:nvPr/>
            </p:nvSpPr>
            <p:spPr bwMode="auto">
              <a:xfrm>
                <a:off x="3327" y="2121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85" name="Line 549"/>
              <p:cNvSpPr>
                <a:spLocks noChangeShapeType="1"/>
              </p:cNvSpPr>
              <p:nvPr/>
            </p:nvSpPr>
            <p:spPr bwMode="auto">
              <a:xfrm flipV="1">
                <a:off x="3338" y="2108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86" name="Line 550"/>
              <p:cNvSpPr>
                <a:spLocks noChangeShapeType="1"/>
              </p:cNvSpPr>
              <p:nvPr/>
            </p:nvSpPr>
            <p:spPr bwMode="auto">
              <a:xfrm>
                <a:off x="3338" y="2108"/>
                <a:ext cx="14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87" name="Line 551"/>
              <p:cNvSpPr>
                <a:spLocks noChangeShapeType="1"/>
              </p:cNvSpPr>
              <p:nvPr/>
            </p:nvSpPr>
            <p:spPr bwMode="auto">
              <a:xfrm>
                <a:off x="3349" y="210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88" name="Line 552"/>
              <p:cNvSpPr>
                <a:spLocks noChangeShapeType="1"/>
              </p:cNvSpPr>
              <p:nvPr/>
            </p:nvSpPr>
            <p:spPr bwMode="auto">
              <a:xfrm>
                <a:off x="3349" y="2108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89" name="Line 553"/>
              <p:cNvSpPr>
                <a:spLocks noChangeShapeType="1"/>
              </p:cNvSpPr>
              <p:nvPr/>
            </p:nvSpPr>
            <p:spPr bwMode="auto">
              <a:xfrm>
                <a:off x="3361" y="210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90" name="Line 554"/>
              <p:cNvSpPr>
                <a:spLocks noChangeShapeType="1"/>
              </p:cNvSpPr>
              <p:nvPr/>
            </p:nvSpPr>
            <p:spPr bwMode="auto">
              <a:xfrm>
                <a:off x="3361" y="210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91" name="Line 555"/>
              <p:cNvSpPr>
                <a:spLocks noChangeShapeType="1"/>
              </p:cNvSpPr>
              <p:nvPr/>
            </p:nvSpPr>
            <p:spPr bwMode="auto">
              <a:xfrm>
                <a:off x="3361" y="210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92" name="Line 556"/>
              <p:cNvSpPr>
                <a:spLocks noChangeShapeType="1"/>
              </p:cNvSpPr>
              <p:nvPr/>
            </p:nvSpPr>
            <p:spPr bwMode="auto">
              <a:xfrm>
                <a:off x="3361" y="210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93" name="Line 557"/>
              <p:cNvSpPr>
                <a:spLocks noChangeShapeType="1"/>
              </p:cNvSpPr>
              <p:nvPr/>
            </p:nvSpPr>
            <p:spPr bwMode="auto">
              <a:xfrm>
                <a:off x="3361" y="2108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94" name="Line 558"/>
              <p:cNvSpPr>
                <a:spLocks noChangeShapeType="1"/>
              </p:cNvSpPr>
              <p:nvPr/>
            </p:nvSpPr>
            <p:spPr bwMode="auto">
              <a:xfrm>
                <a:off x="3371" y="210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95" name="Line 559"/>
              <p:cNvSpPr>
                <a:spLocks noChangeShapeType="1"/>
              </p:cNvSpPr>
              <p:nvPr/>
            </p:nvSpPr>
            <p:spPr bwMode="auto">
              <a:xfrm>
                <a:off x="3371" y="2108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96" name="Line 560"/>
              <p:cNvSpPr>
                <a:spLocks noChangeShapeType="1"/>
              </p:cNvSpPr>
              <p:nvPr/>
            </p:nvSpPr>
            <p:spPr bwMode="auto">
              <a:xfrm>
                <a:off x="3382" y="210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97" name="Line 561"/>
              <p:cNvSpPr>
                <a:spLocks noChangeShapeType="1"/>
              </p:cNvSpPr>
              <p:nvPr/>
            </p:nvSpPr>
            <p:spPr bwMode="auto">
              <a:xfrm>
                <a:off x="3382" y="210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98" name="Line 562"/>
              <p:cNvSpPr>
                <a:spLocks noChangeShapeType="1"/>
              </p:cNvSpPr>
              <p:nvPr/>
            </p:nvSpPr>
            <p:spPr bwMode="auto">
              <a:xfrm>
                <a:off x="3382" y="210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899" name="Line 563"/>
              <p:cNvSpPr>
                <a:spLocks noChangeShapeType="1"/>
              </p:cNvSpPr>
              <p:nvPr/>
            </p:nvSpPr>
            <p:spPr bwMode="auto">
              <a:xfrm flipV="1">
                <a:off x="3382" y="2095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00" name="Line 564"/>
              <p:cNvSpPr>
                <a:spLocks noChangeShapeType="1"/>
              </p:cNvSpPr>
              <p:nvPr/>
            </p:nvSpPr>
            <p:spPr bwMode="auto">
              <a:xfrm>
                <a:off x="3382" y="2095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01" name="Line 565"/>
              <p:cNvSpPr>
                <a:spLocks noChangeShapeType="1"/>
              </p:cNvSpPr>
              <p:nvPr/>
            </p:nvSpPr>
            <p:spPr bwMode="auto">
              <a:xfrm>
                <a:off x="3393" y="209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02" name="Line 566"/>
              <p:cNvSpPr>
                <a:spLocks noChangeShapeType="1"/>
              </p:cNvSpPr>
              <p:nvPr/>
            </p:nvSpPr>
            <p:spPr bwMode="auto">
              <a:xfrm>
                <a:off x="3393" y="209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03" name="Line 567"/>
              <p:cNvSpPr>
                <a:spLocks noChangeShapeType="1"/>
              </p:cNvSpPr>
              <p:nvPr/>
            </p:nvSpPr>
            <p:spPr bwMode="auto">
              <a:xfrm>
                <a:off x="3393" y="209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04" name="Line 568"/>
              <p:cNvSpPr>
                <a:spLocks noChangeShapeType="1"/>
              </p:cNvSpPr>
              <p:nvPr/>
            </p:nvSpPr>
            <p:spPr bwMode="auto">
              <a:xfrm>
                <a:off x="3393" y="2095"/>
                <a:ext cx="14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05" name="Line 569"/>
              <p:cNvSpPr>
                <a:spLocks noChangeShapeType="1"/>
              </p:cNvSpPr>
              <p:nvPr/>
            </p:nvSpPr>
            <p:spPr bwMode="auto">
              <a:xfrm>
                <a:off x="3404" y="209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06" name="Line 570"/>
              <p:cNvSpPr>
                <a:spLocks noChangeShapeType="1"/>
              </p:cNvSpPr>
              <p:nvPr/>
            </p:nvSpPr>
            <p:spPr bwMode="auto">
              <a:xfrm>
                <a:off x="3404" y="209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07" name="Line 571"/>
              <p:cNvSpPr>
                <a:spLocks noChangeShapeType="1"/>
              </p:cNvSpPr>
              <p:nvPr/>
            </p:nvSpPr>
            <p:spPr bwMode="auto">
              <a:xfrm flipV="1">
                <a:off x="3404" y="2082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08" name="Line 572"/>
              <p:cNvSpPr>
                <a:spLocks noChangeShapeType="1"/>
              </p:cNvSpPr>
              <p:nvPr/>
            </p:nvSpPr>
            <p:spPr bwMode="auto">
              <a:xfrm>
                <a:off x="3404" y="2082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09" name="Line 573"/>
              <p:cNvSpPr>
                <a:spLocks noChangeShapeType="1"/>
              </p:cNvSpPr>
              <p:nvPr/>
            </p:nvSpPr>
            <p:spPr bwMode="auto">
              <a:xfrm>
                <a:off x="3416" y="208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10" name="Line 574"/>
              <p:cNvSpPr>
                <a:spLocks noChangeShapeType="1"/>
              </p:cNvSpPr>
              <p:nvPr/>
            </p:nvSpPr>
            <p:spPr bwMode="auto">
              <a:xfrm>
                <a:off x="3416" y="208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11" name="Line 575"/>
              <p:cNvSpPr>
                <a:spLocks noChangeShapeType="1"/>
              </p:cNvSpPr>
              <p:nvPr/>
            </p:nvSpPr>
            <p:spPr bwMode="auto">
              <a:xfrm>
                <a:off x="3416" y="208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12" name="Line 576"/>
              <p:cNvSpPr>
                <a:spLocks noChangeShapeType="1"/>
              </p:cNvSpPr>
              <p:nvPr/>
            </p:nvSpPr>
            <p:spPr bwMode="auto">
              <a:xfrm>
                <a:off x="3416" y="2082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13" name="Line 577"/>
              <p:cNvSpPr>
                <a:spLocks noChangeShapeType="1"/>
              </p:cNvSpPr>
              <p:nvPr/>
            </p:nvSpPr>
            <p:spPr bwMode="auto">
              <a:xfrm>
                <a:off x="3426" y="208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14" name="Line 578"/>
              <p:cNvSpPr>
                <a:spLocks noChangeShapeType="1"/>
              </p:cNvSpPr>
              <p:nvPr/>
            </p:nvSpPr>
            <p:spPr bwMode="auto">
              <a:xfrm>
                <a:off x="3426" y="2082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15" name="Line 579"/>
              <p:cNvSpPr>
                <a:spLocks noChangeShapeType="1"/>
              </p:cNvSpPr>
              <p:nvPr/>
            </p:nvSpPr>
            <p:spPr bwMode="auto">
              <a:xfrm>
                <a:off x="3437" y="208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16" name="Line 580"/>
              <p:cNvSpPr>
                <a:spLocks noChangeShapeType="1"/>
              </p:cNvSpPr>
              <p:nvPr/>
            </p:nvSpPr>
            <p:spPr bwMode="auto">
              <a:xfrm>
                <a:off x="3437" y="208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17" name="Line 581"/>
              <p:cNvSpPr>
                <a:spLocks noChangeShapeType="1"/>
              </p:cNvSpPr>
              <p:nvPr/>
            </p:nvSpPr>
            <p:spPr bwMode="auto">
              <a:xfrm>
                <a:off x="3437" y="208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18" name="Line 582"/>
              <p:cNvSpPr>
                <a:spLocks noChangeShapeType="1"/>
              </p:cNvSpPr>
              <p:nvPr/>
            </p:nvSpPr>
            <p:spPr bwMode="auto">
              <a:xfrm>
                <a:off x="3437" y="2082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19" name="Line 583"/>
              <p:cNvSpPr>
                <a:spLocks noChangeShapeType="1"/>
              </p:cNvSpPr>
              <p:nvPr/>
            </p:nvSpPr>
            <p:spPr bwMode="auto">
              <a:xfrm>
                <a:off x="3448" y="208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20" name="Line 584"/>
              <p:cNvSpPr>
                <a:spLocks noChangeShapeType="1"/>
              </p:cNvSpPr>
              <p:nvPr/>
            </p:nvSpPr>
            <p:spPr bwMode="auto">
              <a:xfrm flipV="1">
                <a:off x="3448" y="2069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21" name="Line 585"/>
              <p:cNvSpPr>
                <a:spLocks noChangeShapeType="1"/>
              </p:cNvSpPr>
              <p:nvPr/>
            </p:nvSpPr>
            <p:spPr bwMode="auto">
              <a:xfrm>
                <a:off x="3448" y="206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22" name="Line 586"/>
              <p:cNvSpPr>
                <a:spLocks noChangeShapeType="1"/>
              </p:cNvSpPr>
              <p:nvPr/>
            </p:nvSpPr>
            <p:spPr bwMode="auto">
              <a:xfrm>
                <a:off x="3448" y="206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23" name="Line 587"/>
              <p:cNvSpPr>
                <a:spLocks noChangeShapeType="1"/>
              </p:cNvSpPr>
              <p:nvPr/>
            </p:nvSpPr>
            <p:spPr bwMode="auto">
              <a:xfrm>
                <a:off x="3448" y="2069"/>
                <a:ext cx="2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24" name="Line 588"/>
              <p:cNvSpPr>
                <a:spLocks noChangeShapeType="1"/>
              </p:cNvSpPr>
              <p:nvPr/>
            </p:nvSpPr>
            <p:spPr bwMode="auto">
              <a:xfrm>
                <a:off x="3471" y="206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25" name="Line 589"/>
              <p:cNvSpPr>
                <a:spLocks noChangeShapeType="1"/>
              </p:cNvSpPr>
              <p:nvPr/>
            </p:nvSpPr>
            <p:spPr bwMode="auto">
              <a:xfrm>
                <a:off x="3471" y="206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26" name="Line 590"/>
              <p:cNvSpPr>
                <a:spLocks noChangeShapeType="1"/>
              </p:cNvSpPr>
              <p:nvPr/>
            </p:nvSpPr>
            <p:spPr bwMode="auto">
              <a:xfrm>
                <a:off x="3471" y="206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27" name="Line 591"/>
              <p:cNvSpPr>
                <a:spLocks noChangeShapeType="1"/>
              </p:cNvSpPr>
              <p:nvPr/>
            </p:nvSpPr>
            <p:spPr bwMode="auto">
              <a:xfrm>
                <a:off x="3471" y="206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28" name="Line 592"/>
              <p:cNvSpPr>
                <a:spLocks noChangeShapeType="1"/>
              </p:cNvSpPr>
              <p:nvPr/>
            </p:nvSpPr>
            <p:spPr bwMode="auto">
              <a:xfrm>
                <a:off x="3471" y="2069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29" name="Line 593"/>
              <p:cNvSpPr>
                <a:spLocks noChangeShapeType="1"/>
              </p:cNvSpPr>
              <p:nvPr/>
            </p:nvSpPr>
            <p:spPr bwMode="auto">
              <a:xfrm flipV="1">
                <a:off x="3481" y="2056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30" name="Line 594"/>
              <p:cNvSpPr>
                <a:spLocks noChangeShapeType="1"/>
              </p:cNvSpPr>
              <p:nvPr/>
            </p:nvSpPr>
            <p:spPr bwMode="auto">
              <a:xfrm>
                <a:off x="3481" y="205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31" name="Line 595"/>
              <p:cNvSpPr>
                <a:spLocks noChangeShapeType="1"/>
              </p:cNvSpPr>
              <p:nvPr/>
            </p:nvSpPr>
            <p:spPr bwMode="auto">
              <a:xfrm>
                <a:off x="3481" y="205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32" name="Line 596"/>
              <p:cNvSpPr>
                <a:spLocks noChangeShapeType="1"/>
              </p:cNvSpPr>
              <p:nvPr/>
            </p:nvSpPr>
            <p:spPr bwMode="auto">
              <a:xfrm>
                <a:off x="3481" y="205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33" name="Line 597"/>
              <p:cNvSpPr>
                <a:spLocks noChangeShapeType="1"/>
              </p:cNvSpPr>
              <p:nvPr/>
            </p:nvSpPr>
            <p:spPr bwMode="auto">
              <a:xfrm>
                <a:off x="3492" y="205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34" name="Line 598"/>
              <p:cNvSpPr>
                <a:spLocks noChangeShapeType="1"/>
              </p:cNvSpPr>
              <p:nvPr/>
            </p:nvSpPr>
            <p:spPr bwMode="auto">
              <a:xfrm>
                <a:off x="3492" y="205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35" name="Line 599"/>
              <p:cNvSpPr>
                <a:spLocks noChangeShapeType="1"/>
              </p:cNvSpPr>
              <p:nvPr/>
            </p:nvSpPr>
            <p:spPr bwMode="auto">
              <a:xfrm>
                <a:off x="3492" y="205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36" name="Line 600"/>
              <p:cNvSpPr>
                <a:spLocks noChangeShapeType="1"/>
              </p:cNvSpPr>
              <p:nvPr/>
            </p:nvSpPr>
            <p:spPr bwMode="auto">
              <a:xfrm>
                <a:off x="3492" y="205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37" name="Line 601"/>
              <p:cNvSpPr>
                <a:spLocks noChangeShapeType="1"/>
              </p:cNvSpPr>
              <p:nvPr/>
            </p:nvSpPr>
            <p:spPr bwMode="auto">
              <a:xfrm>
                <a:off x="3492" y="205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38" name="Line 602"/>
              <p:cNvSpPr>
                <a:spLocks noChangeShapeType="1"/>
              </p:cNvSpPr>
              <p:nvPr/>
            </p:nvSpPr>
            <p:spPr bwMode="auto">
              <a:xfrm>
                <a:off x="3492" y="205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39" name="Line 603"/>
              <p:cNvSpPr>
                <a:spLocks noChangeShapeType="1"/>
              </p:cNvSpPr>
              <p:nvPr/>
            </p:nvSpPr>
            <p:spPr bwMode="auto">
              <a:xfrm>
                <a:off x="3492" y="205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40" name="Line 604"/>
              <p:cNvSpPr>
                <a:spLocks noChangeShapeType="1"/>
              </p:cNvSpPr>
              <p:nvPr/>
            </p:nvSpPr>
            <p:spPr bwMode="auto">
              <a:xfrm>
                <a:off x="3492" y="205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41" name="Line 605"/>
              <p:cNvSpPr>
                <a:spLocks noChangeShapeType="1"/>
              </p:cNvSpPr>
              <p:nvPr/>
            </p:nvSpPr>
            <p:spPr bwMode="auto">
              <a:xfrm flipV="1">
                <a:off x="3492" y="2043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42" name="Line 606"/>
              <p:cNvSpPr>
                <a:spLocks noChangeShapeType="1"/>
              </p:cNvSpPr>
              <p:nvPr/>
            </p:nvSpPr>
            <p:spPr bwMode="auto">
              <a:xfrm>
                <a:off x="3492" y="2043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43" name="Line 607"/>
              <p:cNvSpPr>
                <a:spLocks noChangeShapeType="1"/>
              </p:cNvSpPr>
              <p:nvPr/>
            </p:nvSpPr>
            <p:spPr bwMode="auto">
              <a:xfrm>
                <a:off x="3503" y="204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44" name="Line 608"/>
              <p:cNvSpPr>
                <a:spLocks noChangeShapeType="1"/>
              </p:cNvSpPr>
              <p:nvPr/>
            </p:nvSpPr>
            <p:spPr bwMode="auto">
              <a:xfrm>
                <a:off x="3503" y="204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45" name="Line 609"/>
              <p:cNvSpPr>
                <a:spLocks noChangeShapeType="1"/>
              </p:cNvSpPr>
              <p:nvPr/>
            </p:nvSpPr>
            <p:spPr bwMode="auto">
              <a:xfrm>
                <a:off x="3503" y="2043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46" name="Line 610"/>
              <p:cNvSpPr>
                <a:spLocks noChangeShapeType="1"/>
              </p:cNvSpPr>
              <p:nvPr/>
            </p:nvSpPr>
            <p:spPr bwMode="auto">
              <a:xfrm>
                <a:off x="3514" y="204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47" name="Line 611"/>
              <p:cNvSpPr>
                <a:spLocks noChangeShapeType="1"/>
              </p:cNvSpPr>
              <p:nvPr/>
            </p:nvSpPr>
            <p:spPr bwMode="auto">
              <a:xfrm>
                <a:off x="3514" y="2043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48" name="Line 612"/>
              <p:cNvSpPr>
                <a:spLocks noChangeShapeType="1"/>
              </p:cNvSpPr>
              <p:nvPr/>
            </p:nvSpPr>
            <p:spPr bwMode="auto">
              <a:xfrm>
                <a:off x="3524" y="2043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49" name="Line 613"/>
              <p:cNvSpPr>
                <a:spLocks noChangeShapeType="1"/>
              </p:cNvSpPr>
              <p:nvPr/>
            </p:nvSpPr>
            <p:spPr bwMode="auto">
              <a:xfrm>
                <a:off x="3536" y="204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50" name="Line 614"/>
              <p:cNvSpPr>
                <a:spLocks noChangeShapeType="1"/>
              </p:cNvSpPr>
              <p:nvPr/>
            </p:nvSpPr>
            <p:spPr bwMode="auto">
              <a:xfrm>
                <a:off x="3536" y="2043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51" name="Line 615"/>
              <p:cNvSpPr>
                <a:spLocks noChangeShapeType="1"/>
              </p:cNvSpPr>
              <p:nvPr/>
            </p:nvSpPr>
            <p:spPr bwMode="auto">
              <a:xfrm>
                <a:off x="3547" y="204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52" name="Line 616"/>
              <p:cNvSpPr>
                <a:spLocks noChangeShapeType="1"/>
              </p:cNvSpPr>
              <p:nvPr/>
            </p:nvSpPr>
            <p:spPr bwMode="auto">
              <a:xfrm flipV="1">
                <a:off x="3547" y="2030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53" name="Line 617"/>
              <p:cNvSpPr>
                <a:spLocks noChangeShapeType="1"/>
              </p:cNvSpPr>
              <p:nvPr/>
            </p:nvSpPr>
            <p:spPr bwMode="auto">
              <a:xfrm>
                <a:off x="3547" y="203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54" name="Line 618"/>
              <p:cNvSpPr>
                <a:spLocks noChangeShapeType="1"/>
              </p:cNvSpPr>
              <p:nvPr/>
            </p:nvSpPr>
            <p:spPr bwMode="auto">
              <a:xfrm>
                <a:off x="3547" y="203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55" name="Line 619"/>
              <p:cNvSpPr>
                <a:spLocks noChangeShapeType="1"/>
              </p:cNvSpPr>
              <p:nvPr/>
            </p:nvSpPr>
            <p:spPr bwMode="auto">
              <a:xfrm>
                <a:off x="3547" y="203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56" name="Line 620"/>
              <p:cNvSpPr>
                <a:spLocks noChangeShapeType="1"/>
              </p:cNvSpPr>
              <p:nvPr/>
            </p:nvSpPr>
            <p:spPr bwMode="auto">
              <a:xfrm>
                <a:off x="3547" y="2030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57" name="Line 621"/>
              <p:cNvSpPr>
                <a:spLocks noChangeShapeType="1"/>
              </p:cNvSpPr>
              <p:nvPr/>
            </p:nvSpPr>
            <p:spPr bwMode="auto">
              <a:xfrm>
                <a:off x="3558" y="203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58" name="Line 622"/>
              <p:cNvSpPr>
                <a:spLocks noChangeShapeType="1"/>
              </p:cNvSpPr>
              <p:nvPr/>
            </p:nvSpPr>
            <p:spPr bwMode="auto">
              <a:xfrm>
                <a:off x="3558" y="2030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59" name="Line 623"/>
              <p:cNvSpPr>
                <a:spLocks noChangeShapeType="1"/>
              </p:cNvSpPr>
              <p:nvPr/>
            </p:nvSpPr>
            <p:spPr bwMode="auto">
              <a:xfrm>
                <a:off x="3569" y="203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60" name="Line 624"/>
              <p:cNvSpPr>
                <a:spLocks noChangeShapeType="1"/>
              </p:cNvSpPr>
              <p:nvPr/>
            </p:nvSpPr>
            <p:spPr bwMode="auto">
              <a:xfrm>
                <a:off x="3569" y="203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61" name="Line 625"/>
              <p:cNvSpPr>
                <a:spLocks noChangeShapeType="1"/>
              </p:cNvSpPr>
              <p:nvPr/>
            </p:nvSpPr>
            <p:spPr bwMode="auto">
              <a:xfrm>
                <a:off x="3569" y="2030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62" name="Line 626"/>
              <p:cNvSpPr>
                <a:spLocks noChangeShapeType="1"/>
              </p:cNvSpPr>
              <p:nvPr/>
            </p:nvSpPr>
            <p:spPr bwMode="auto">
              <a:xfrm>
                <a:off x="3579" y="203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63" name="Line 627"/>
              <p:cNvSpPr>
                <a:spLocks noChangeShapeType="1"/>
              </p:cNvSpPr>
              <p:nvPr/>
            </p:nvSpPr>
            <p:spPr bwMode="auto">
              <a:xfrm>
                <a:off x="3579" y="203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64" name="Line 628"/>
              <p:cNvSpPr>
                <a:spLocks noChangeShapeType="1"/>
              </p:cNvSpPr>
              <p:nvPr/>
            </p:nvSpPr>
            <p:spPr bwMode="auto">
              <a:xfrm flipV="1">
                <a:off x="3579" y="2017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65" name="Line 629"/>
              <p:cNvSpPr>
                <a:spLocks noChangeShapeType="1"/>
              </p:cNvSpPr>
              <p:nvPr/>
            </p:nvSpPr>
            <p:spPr bwMode="auto">
              <a:xfrm>
                <a:off x="3579" y="201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66" name="Line 630"/>
              <p:cNvSpPr>
                <a:spLocks noChangeShapeType="1"/>
              </p:cNvSpPr>
              <p:nvPr/>
            </p:nvSpPr>
            <p:spPr bwMode="auto">
              <a:xfrm>
                <a:off x="3579" y="201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67" name="Line 631"/>
              <p:cNvSpPr>
                <a:spLocks noChangeShapeType="1"/>
              </p:cNvSpPr>
              <p:nvPr/>
            </p:nvSpPr>
            <p:spPr bwMode="auto">
              <a:xfrm>
                <a:off x="3579" y="2017"/>
                <a:ext cx="2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68" name="Line 632"/>
              <p:cNvSpPr>
                <a:spLocks noChangeShapeType="1"/>
              </p:cNvSpPr>
              <p:nvPr/>
            </p:nvSpPr>
            <p:spPr bwMode="auto">
              <a:xfrm>
                <a:off x="3602" y="201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69" name="Line 633"/>
              <p:cNvSpPr>
                <a:spLocks noChangeShapeType="1"/>
              </p:cNvSpPr>
              <p:nvPr/>
            </p:nvSpPr>
            <p:spPr bwMode="auto">
              <a:xfrm>
                <a:off x="3602" y="201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70" name="Line 634"/>
              <p:cNvSpPr>
                <a:spLocks noChangeShapeType="1"/>
              </p:cNvSpPr>
              <p:nvPr/>
            </p:nvSpPr>
            <p:spPr bwMode="auto">
              <a:xfrm>
                <a:off x="3602" y="2017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71" name="Line 635"/>
              <p:cNvSpPr>
                <a:spLocks noChangeShapeType="1"/>
              </p:cNvSpPr>
              <p:nvPr/>
            </p:nvSpPr>
            <p:spPr bwMode="auto">
              <a:xfrm>
                <a:off x="3613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72" name="Line 636"/>
              <p:cNvSpPr>
                <a:spLocks noChangeShapeType="1"/>
              </p:cNvSpPr>
              <p:nvPr/>
            </p:nvSpPr>
            <p:spPr bwMode="auto">
              <a:xfrm>
                <a:off x="3613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73" name="Line 637"/>
              <p:cNvSpPr>
                <a:spLocks noChangeShapeType="1"/>
              </p:cNvSpPr>
              <p:nvPr/>
            </p:nvSpPr>
            <p:spPr bwMode="auto">
              <a:xfrm>
                <a:off x="3613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74" name="Line 638"/>
              <p:cNvSpPr>
                <a:spLocks noChangeShapeType="1"/>
              </p:cNvSpPr>
              <p:nvPr/>
            </p:nvSpPr>
            <p:spPr bwMode="auto">
              <a:xfrm>
                <a:off x="3613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75" name="Line 639"/>
              <p:cNvSpPr>
                <a:spLocks noChangeShapeType="1"/>
              </p:cNvSpPr>
              <p:nvPr/>
            </p:nvSpPr>
            <p:spPr bwMode="auto">
              <a:xfrm>
                <a:off x="3613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9594" name="Group 640"/>
            <p:cNvGrpSpPr>
              <a:grpSpLocks/>
            </p:cNvGrpSpPr>
            <p:nvPr/>
          </p:nvGrpSpPr>
          <p:grpSpPr bwMode="auto">
            <a:xfrm>
              <a:off x="2985" y="2204"/>
              <a:ext cx="379" cy="250"/>
              <a:chOff x="3613" y="1809"/>
              <a:chExt cx="486" cy="209"/>
            </a:xfrm>
          </p:grpSpPr>
          <p:sp>
            <p:nvSpPr>
              <p:cNvPr id="654977" name="Line 641"/>
              <p:cNvSpPr>
                <a:spLocks noChangeShapeType="1"/>
              </p:cNvSpPr>
              <p:nvPr/>
            </p:nvSpPr>
            <p:spPr bwMode="auto">
              <a:xfrm>
                <a:off x="3613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78" name="Line 642"/>
              <p:cNvSpPr>
                <a:spLocks noChangeShapeType="1"/>
              </p:cNvSpPr>
              <p:nvPr/>
            </p:nvSpPr>
            <p:spPr bwMode="auto">
              <a:xfrm>
                <a:off x="3613" y="2017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79" name="Line 643"/>
              <p:cNvSpPr>
                <a:spLocks noChangeShapeType="1"/>
              </p:cNvSpPr>
              <p:nvPr/>
            </p:nvSpPr>
            <p:spPr bwMode="auto">
              <a:xfrm>
                <a:off x="3625" y="201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80" name="Line 644"/>
              <p:cNvSpPr>
                <a:spLocks noChangeShapeType="1"/>
              </p:cNvSpPr>
              <p:nvPr/>
            </p:nvSpPr>
            <p:spPr bwMode="auto">
              <a:xfrm>
                <a:off x="3625" y="201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81" name="Line 645"/>
              <p:cNvSpPr>
                <a:spLocks noChangeShapeType="1"/>
              </p:cNvSpPr>
              <p:nvPr/>
            </p:nvSpPr>
            <p:spPr bwMode="auto">
              <a:xfrm>
                <a:off x="3625" y="201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82" name="Line 646"/>
              <p:cNvSpPr>
                <a:spLocks noChangeShapeType="1"/>
              </p:cNvSpPr>
              <p:nvPr/>
            </p:nvSpPr>
            <p:spPr bwMode="auto">
              <a:xfrm>
                <a:off x="3625" y="2017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83" name="Line 647"/>
              <p:cNvSpPr>
                <a:spLocks noChangeShapeType="1"/>
              </p:cNvSpPr>
              <p:nvPr/>
            </p:nvSpPr>
            <p:spPr bwMode="auto">
              <a:xfrm>
                <a:off x="3635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84" name="Line 648"/>
              <p:cNvSpPr>
                <a:spLocks noChangeShapeType="1"/>
              </p:cNvSpPr>
              <p:nvPr/>
            </p:nvSpPr>
            <p:spPr bwMode="auto">
              <a:xfrm flipV="1">
                <a:off x="3635" y="2004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85" name="Line 649"/>
              <p:cNvSpPr>
                <a:spLocks noChangeShapeType="1"/>
              </p:cNvSpPr>
              <p:nvPr/>
            </p:nvSpPr>
            <p:spPr bwMode="auto">
              <a:xfrm>
                <a:off x="3635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86" name="Line 650"/>
              <p:cNvSpPr>
                <a:spLocks noChangeShapeType="1"/>
              </p:cNvSpPr>
              <p:nvPr/>
            </p:nvSpPr>
            <p:spPr bwMode="auto">
              <a:xfrm>
                <a:off x="3635" y="2004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87" name="Line 651"/>
              <p:cNvSpPr>
                <a:spLocks noChangeShapeType="1"/>
              </p:cNvSpPr>
              <p:nvPr/>
            </p:nvSpPr>
            <p:spPr bwMode="auto">
              <a:xfrm>
                <a:off x="3646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88" name="Line 652"/>
              <p:cNvSpPr>
                <a:spLocks noChangeShapeType="1"/>
              </p:cNvSpPr>
              <p:nvPr/>
            </p:nvSpPr>
            <p:spPr bwMode="auto">
              <a:xfrm>
                <a:off x="3646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89" name="Line 653"/>
              <p:cNvSpPr>
                <a:spLocks noChangeShapeType="1"/>
              </p:cNvSpPr>
              <p:nvPr/>
            </p:nvSpPr>
            <p:spPr bwMode="auto">
              <a:xfrm>
                <a:off x="3646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90" name="Line 654"/>
              <p:cNvSpPr>
                <a:spLocks noChangeShapeType="1"/>
              </p:cNvSpPr>
              <p:nvPr/>
            </p:nvSpPr>
            <p:spPr bwMode="auto">
              <a:xfrm>
                <a:off x="3646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91" name="Line 655"/>
              <p:cNvSpPr>
                <a:spLocks noChangeShapeType="1"/>
              </p:cNvSpPr>
              <p:nvPr/>
            </p:nvSpPr>
            <p:spPr bwMode="auto">
              <a:xfrm>
                <a:off x="3646" y="2004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92" name="Line 656"/>
              <p:cNvSpPr>
                <a:spLocks noChangeShapeType="1"/>
              </p:cNvSpPr>
              <p:nvPr/>
            </p:nvSpPr>
            <p:spPr bwMode="auto">
              <a:xfrm>
                <a:off x="3657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93" name="Line 657"/>
              <p:cNvSpPr>
                <a:spLocks noChangeShapeType="1"/>
              </p:cNvSpPr>
              <p:nvPr/>
            </p:nvSpPr>
            <p:spPr bwMode="auto">
              <a:xfrm>
                <a:off x="3657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94" name="Line 658"/>
              <p:cNvSpPr>
                <a:spLocks noChangeShapeType="1"/>
              </p:cNvSpPr>
              <p:nvPr/>
            </p:nvSpPr>
            <p:spPr bwMode="auto">
              <a:xfrm>
                <a:off x="3657" y="2004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95" name="Line 659"/>
              <p:cNvSpPr>
                <a:spLocks noChangeShapeType="1"/>
              </p:cNvSpPr>
              <p:nvPr/>
            </p:nvSpPr>
            <p:spPr bwMode="auto">
              <a:xfrm flipV="1">
                <a:off x="3668" y="1991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96" name="Line 660"/>
              <p:cNvSpPr>
                <a:spLocks noChangeShapeType="1"/>
              </p:cNvSpPr>
              <p:nvPr/>
            </p:nvSpPr>
            <p:spPr bwMode="auto">
              <a:xfrm>
                <a:off x="3668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97" name="Line 661"/>
              <p:cNvSpPr>
                <a:spLocks noChangeShapeType="1"/>
              </p:cNvSpPr>
              <p:nvPr/>
            </p:nvSpPr>
            <p:spPr bwMode="auto">
              <a:xfrm>
                <a:off x="3668" y="1991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98" name="Line 662"/>
              <p:cNvSpPr>
                <a:spLocks noChangeShapeType="1"/>
              </p:cNvSpPr>
              <p:nvPr/>
            </p:nvSpPr>
            <p:spPr bwMode="auto">
              <a:xfrm>
                <a:off x="3678" y="199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4999" name="Line 663"/>
              <p:cNvSpPr>
                <a:spLocks noChangeShapeType="1"/>
              </p:cNvSpPr>
              <p:nvPr/>
            </p:nvSpPr>
            <p:spPr bwMode="auto">
              <a:xfrm>
                <a:off x="3678" y="199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00" name="Line 664"/>
              <p:cNvSpPr>
                <a:spLocks noChangeShapeType="1"/>
              </p:cNvSpPr>
              <p:nvPr/>
            </p:nvSpPr>
            <p:spPr bwMode="auto">
              <a:xfrm>
                <a:off x="3678" y="199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01" name="Line 665"/>
              <p:cNvSpPr>
                <a:spLocks noChangeShapeType="1"/>
              </p:cNvSpPr>
              <p:nvPr/>
            </p:nvSpPr>
            <p:spPr bwMode="auto">
              <a:xfrm>
                <a:off x="3678" y="1991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02" name="Line 666"/>
              <p:cNvSpPr>
                <a:spLocks noChangeShapeType="1"/>
              </p:cNvSpPr>
              <p:nvPr/>
            </p:nvSpPr>
            <p:spPr bwMode="auto">
              <a:xfrm>
                <a:off x="3690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03" name="Line 667"/>
              <p:cNvSpPr>
                <a:spLocks noChangeShapeType="1"/>
              </p:cNvSpPr>
              <p:nvPr/>
            </p:nvSpPr>
            <p:spPr bwMode="auto">
              <a:xfrm>
                <a:off x="3690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04" name="Line 668"/>
              <p:cNvSpPr>
                <a:spLocks noChangeShapeType="1"/>
              </p:cNvSpPr>
              <p:nvPr/>
            </p:nvSpPr>
            <p:spPr bwMode="auto">
              <a:xfrm>
                <a:off x="3690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05" name="Line 669"/>
              <p:cNvSpPr>
                <a:spLocks noChangeShapeType="1"/>
              </p:cNvSpPr>
              <p:nvPr/>
            </p:nvSpPr>
            <p:spPr bwMode="auto">
              <a:xfrm>
                <a:off x="3690" y="1991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06" name="Line 670"/>
              <p:cNvSpPr>
                <a:spLocks noChangeShapeType="1"/>
              </p:cNvSpPr>
              <p:nvPr/>
            </p:nvSpPr>
            <p:spPr bwMode="auto">
              <a:xfrm>
                <a:off x="3701" y="199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07" name="Line 671"/>
              <p:cNvSpPr>
                <a:spLocks noChangeShapeType="1"/>
              </p:cNvSpPr>
              <p:nvPr/>
            </p:nvSpPr>
            <p:spPr bwMode="auto">
              <a:xfrm>
                <a:off x="3701" y="199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08" name="Line 672"/>
              <p:cNvSpPr>
                <a:spLocks noChangeShapeType="1"/>
              </p:cNvSpPr>
              <p:nvPr/>
            </p:nvSpPr>
            <p:spPr bwMode="auto">
              <a:xfrm>
                <a:off x="3701" y="1991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09" name="Line 673"/>
              <p:cNvSpPr>
                <a:spLocks noChangeShapeType="1"/>
              </p:cNvSpPr>
              <p:nvPr/>
            </p:nvSpPr>
            <p:spPr bwMode="auto">
              <a:xfrm>
                <a:off x="3713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10" name="Line 674"/>
              <p:cNvSpPr>
                <a:spLocks noChangeShapeType="1"/>
              </p:cNvSpPr>
              <p:nvPr/>
            </p:nvSpPr>
            <p:spPr bwMode="auto">
              <a:xfrm>
                <a:off x="3713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11" name="Line 675"/>
              <p:cNvSpPr>
                <a:spLocks noChangeShapeType="1"/>
              </p:cNvSpPr>
              <p:nvPr/>
            </p:nvSpPr>
            <p:spPr bwMode="auto">
              <a:xfrm flipV="1">
                <a:off x="3713" y="1978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12" name="Line 676"/>
              <p:cNvSpPr>
                <a:spLocks noChangeShapeType="1"/>
              </p:cNvSpPr>
              <p:nvPr/>
            </p:nvSpPr>
            <p:spPr bwMode="auto">
              <a:xfrm>
                <a:off x="3713" y="197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13" name="Line 677"/>
              <p:cNvSpPr>
                <a:spLocks noChangeShapeType="1"/>
              </p:cNvSpPr>
              <p:nvPr/>
            </p:nvSpPr>
            <p:spPr bwMode="auto">
              <a:xfrm>
                <a:off x="3713" y="197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14" name="Line 678"/>
              <p:cNvSpPr>
                <a:spLocks noChangeShapeType="1"/>
              </p:cNvSpPr>
              <p:nvPr/>
            </p:nvSpPr>
            <p:spPr bwMode="auto">
              <a:xfrm>
                <a:off x="3713" y="1978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15" name="Line 679"/>
              <p:cNvSpPr>
                <a:spLocks noChangeShapeType="1"/>
              </p:cNvSpPr>
              <p:nvPr/>
            </p:nvSpPr>
            <p:spPr bwMode="auto">
              <a:xfrm>
                <a:off x="3725" y="197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16" name="Line 680"/>
              <p:cNvSpPr>
                <a:spLocks noChangeShapeType="1"/>
              </p:cNvSpPr>
              <p:nvPr/>
            </p:nvSpPr>
            <p:spPr bwMode="auto">
              <a:xfrm>
                <a:off x="3725" y="1978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17" name="Line 681"/>
              <p:cNvSpPr>
                <a:spLocks noChangeShapeType="1"/>
              </p:cNvSpPr>
              <p:nvPr/>
            </p:nvSpPr>
            <p:spPr bwMode="auto">
              <a:xfrm>
                <a:off x="3735" y="197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18" name="Line 682"/>
              <p:cNvSpPr>
                <a:spLocks noChangeShapeType="1"/>
              </p:cNvSpPr>
              <p:nvPr/>
            </p:nvSpPr>
            <p:spPr bwMode="auto">
              <a:xfrm>
                <a:off x="3735" y="197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19" name="Line 683"/>
              <p:cNvSpPr>
                <a:spLocks noChangeShapeType="1"/>
              </p:cNvSpPr>
              <p:nvPr/>
            </p:nvSpPr>
            <p:spPr bwMode="auto">
              <a:xfrm>
                <a:off x="3735" y="1978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20" name="Line 684"/>
              <p:cNvSpPr>
                <a:spLocks noChangeShapeType="1"/>
              </p:cNvSpPr>
              <p:nvPr/>
            </p:nvSpPr>
            <p:spPr bwMode="auto">
              <a:xfrm>
                <a:off x="3746" y="197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21" name="Line 685"/>
              <p:cNvSpPr>
                <a:spLocks noChangeShapeType="1"/>
              </p:cNvSpPr>
              <p:nvPr/>
            </p:nvSpPr>
            <p:spPr bwMode="auto">
              <a:xfrm>
                <a:off x="3746" y="197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22" name="Line 686"/>
              <p:cNvSpPr>
                <a:spLocks noChangeShapeType="1"/>
              </p:cNvSpPr>
              <p:nvPr/>
            </p:nvSpPr>
            <p:spPr bwMode="auto">
              <a:xfrm>
                <a:off x="3746" y="197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23" name="Line 687"/>
              <p:cNvSpPr>
                <a:spLocks noChangeShapeType="1"/>
              </p:cNvSpPr>
              <p:nvPr/>
            </p:nvSpPr>
            <p:spPr bwMode="auto">
              <a:xfrm>
                <a:off x="3746" y="1978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24" name="Line 688"/>
              <p:cNvSpPr>
                <a:spLocks noChangeShapeType="1"/>
              </p:cNvSpPr>
              <p:nvPr/>
            </p:nvSpPr>
            <p:spPr bwMode="auto">
              <a:xfrm>
                <a:off x="3757" y="197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25" name="Line 689"/>
              <p:cNvSpPr>
                <a:spLocks noChangeShapeType="1"/>
              </p:cNvSpPr>
              <p:nvPr/>
            </p:nvSpPr>
            <p:spPr bwMode="auto">
              <a:xfrm>
                <a:off x="3757" y="197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26" name="Line 690"/>
              <p:cNvSpPr>
                <a:spLocks noChangeShapeType="1"/>
              </p:cNvSpPr>
              <p:nvPr/>
            </p:nvSpPr>
            <p:spPr bwMode="auto">
              <a:xfrm flipV="1">
                <a:off x="3757" y="1965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27" name="Line 691"/>
              <p:cNvSpPr>
                <a:spLocks noChangeShapeType="1"/>
              </p:cNvSpPr>
              <p:nvPr/>
            </p:nvSpPr>
            <p:spPr bwMode="auto">
              <a:xfrm>
                <a:off x="3757" y="1965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28" name="Line 692"/>
              <p:cNvSpPr>
                <a:spLocks noChangeShapeType="1"/>
              </p:cNvSpPr>
              <p:nvPr/>
            </p:nvSpPr>
            <p:spPr bwMode="auto">
              <a:xfrm>
                <a:off x="3768" y="196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29" name="Line 693"/>
              <p:cNvSpPr>
                <a:spLocks noChangeShapeType="1"/>
              </p:cNvSpPr>
              <p:nvPr/>
            </p:nvSpPr>
            <p:spPr bwMode="auto">
              <a:xfrm>
                <a:off x="3768" y="196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30" name="Line 694"/>
              <p:cNvSpPr>
                <a:spLocks noChangeShapeType="1"/>
              </p:cNvSpPr>
              <p:nvPr/>
            </p:nvSpPr>
            <p:spPr bwMode="auto">
              <a:xfrm>
                <a:off x="3768" y="196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31" name="Line 695"/>
              <p:cNvSpPr>
                <a:spLocks noChangeShapeType="1"/>
              </p:cNvSpPr>
              <p:nvPr/>
            </p:nvSpPr>
            <p:spPr bwMode="auto">
              <a:xfrm>
                <a:off x="3768" y="196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32" name="Line 696"/>
              <p:cNvSpPr>
                <a:spLocks noChangeShapeType="1"/>
              </p:cNvSpPr>
              <p:nvPr/>
            </p:nvSpPr>
            <p:spPr bwMode="auto">
              <a:xfrm>
                <a:off x="3768" y="196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33" name="Line 697"/>
              <p:cNvSpPr>
                <a:spLocks noChangeShapeType="1"/>
              </p:cNvSpPr>
              <p:nvPr/>
            </p:nvSpPr>
            <p:spPr bwMode="auto">
              <a:xfrm>
                <a:off x="3768" y="1965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34" name="Line 698"/>
              <p:cNvSpPr>
                <a:spLocks noChangeShapeType="1"/>
              </p:cNvSpPr>
              <p:nvPr/>
            </p:nvSpPr>
            <p:spPr bwMode="auto">
              <a:xfrm>
                <a:off x="3778" y="19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35" name="Line 699"/>
              <p:cNvSpPr>
                <a:spLocks noChangeShapeType="1"/>
              </p:cNvSpPr>
              <p:nvPr/>
            </p:nvSpPr>
            <p:spPr bwMode="auto">
              <a:xfrm>
                <a:off x="3778" y="19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36" name="Line 700"/>
              <p:cNvSpPr>
                <a:spLocks noChangeShapeType="1"/>
              </p:cNvSpPr>
              <p:nvPr/>
            </p:nvSpPr>
            <p:spPr bwMode="auto">
              <a:xfrm>
                <a:off x="3778" y="19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37" name="Line 701"/>
              <p:cNvSpPr>
                <a:spLocks noChangeShapeType="1"/>
              </p:cNvSpPr>
              <p:nvPr/>
            </p:nvSpPr>
            <p:spPr bwMode="auto">
              <a:xfrm flipV="1">
                <a:off x="3778" y="1952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38" name="Line 702"/>
              <p:cNvSpPr>
                <a:spLocks noChangeShapeType="1"/>
              </p:cNvSpPr>
              <p:nvPr/>
            </p:nvSpPr>
            <p:spPr bwMode="auto">
              <a:xfrm>
                <a:off x="3778" y="1952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39" name="Line 703"/>
              <p:cNvSpPr>
                <a:spLocks noChangeShapeType="1"/>
              </p:cNvSpPr>
              <p:nvPr/>
            </p:nvSpPr>
            <p:spPr bwMode="auto">
              <a:xfrm>
                <a:off x="3790" y="195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40" name="Line 704"/>
              <p:cNvSpPr>
                <a:spLocks noChangeShapeType="1"/>
              </p:cNvSpPr>
              <p:nvPr/>
            </p:nvSpPr>
            <p:spPr bwMode="auto">
              <a:xfrm>
                <a:off x="3790" y="195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41" name="Line 705"/>
              <p:cNvSpPr>
                <a:spLocks noChangeShapeType="1"/>
              </p:cNvSpPr>
              <p:nvPr/>
            </p:nvSpPr>
            <p:spPr bwMode="auto">
              <a:xfrm>
                <a:off x="3790" y="1952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42" name="Line 706"/>
              <p:cNvSpPr>
                <a:spLocks noChangeShapeType="1"/>
              </p:cNvSpPr>
              <p:nvPr/>
            </p:nvSpPr>
            <p:spPr bwMode="auto">
              <a:xfrm>
                <a:off x="3802" y="195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43" name="Line 707"/>
              <p:cNvSpPr>
                <a:spLocks noChangeShapeType="1"/>
              </p:cNvSpPr>
              <p:nvPr/>
            </p:nvSpPr>
            <p:spPr bwMode="auto">
              <a:xfrm>
                <a:off x="3802" y="1952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44" name="Line 708"/>
              <p:cNvSpPr>
                <a:spLocks noChangeShapeType="1"/>
              </p:cNvSpPr>
              <p:nvPr/>
            </p:nvSpPr>
            <p:spPr bwMode="auto">
              <a:xfrm>
                <a:off x="3812" y="1952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45" name="Line 709"/>
              <p:cNvSpPr>
                <a:spLocks noChangeShapeType="1"/>
              </p:cNvSpPr>
              <p:nvPr/>
            </p:nvSpPr>
            <p:spPr bwMode="auto">
              <a:xfrm>
                <a:off x="3823" y="195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46" name="Line 710"/>
              <p:cNvSpPr>
                <a:spLocks noChangeShapeType="1"/>
              </p:cNvSpPr>
              <p:nvPr/>
            </p:nvSpPr>
            <p:spPr bwMode="auto">
              <a:xfrm>
                <a:off x="3823" y="195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47" name="Line 711"/>
              <p:cNvSpPr>
                <a:spLocks noChangeShapeType="1"/>
              </p:cNvSpPr>
              <p:nvPr/>
            </p:nvSpPr>
            <p:spPr bwMode="auto">
              <a:xfrm>
                <a:off x="3823" y="195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48" name="Line 712"/>
              <p:cNvSpPr>
                <a:spLocks noChangeShapeType="1"/>
              </p:cNvSpPr>
              <p:nvPr/>
            </p:nvSpPr>
            <p:spPr bwMode="auto">
              <a:xfrm>
                <a:off x="3823" y="195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49" name="Line 713"/>
              <p:cNvSpPr>
                <a:spLocks noChangeShapeType="1"/>
              </p:cNvSpPr>
              <p:nvPr/>
            </p:nvSpPr>
            <p:spPr bwMode="auto">
              <a:xfrm>
                <a:off x="3823" y="195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50" name="Line 714"/>
              <p:cNvSpPr>
                <a:spLocks noChangeShapeType="1"/>
              </p:cNvSpPr>
              <p:nvPr/>
            </p:nvSpPr>
            <p:spPr bwMode="auto">
              <a:xfrm>
                <a:off x="3823" y="195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51" name="Line 715"/>
              <p:cNvSpPr>
                <a:spLocks noChangeShapeType="1"/>
              </p:cNvSpPr>
              <p:nvPr/>
            </p:nvSpPr>
            <p:spPr bwMode="auto">
              <a:xfrm>
                <a:off x="3823" y="195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52" name="Line 716"/>
              <p:cNvSpPr>
                <a:spLocks noChangeShapeType="1"/>
              </p:cNvSpPr>
              <p:nvPr/>
            </p:nvSpPr>
            <p:spPr bwMode="auto">
              <a:xfrm>
                <a:off x="3823" y="1952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53" name="Line 717"/>
              <p:cNvSpPr>
                <a:spLocks noChangeShapeType="1"/>
              </p:cNvSpPr>
              <p:nvPr/>
            </p:nvSpPr>
            <p:spPr bwMode="auto">
              <a:xfrm flipV="1">
                <a:off x="3834" y="1939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54" name="Line 718"/>
              <p:cNvSpPr>
                <a:spLocks noChangeShapeType="1"/>
              </p:cNvSpPr>
              <p:nvPr/>
            </p:nvSpPr>
            <p:spPr bwMode="auto">
              <a:xfrm>
                <a:off x="3834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55" name="Line 719"/>
              <p:cNvSpPr>
                <a:spLocks noChangeShapeType="1"/>
              </p:cNvSpPr>
              <p:nvPr/>
            </p:nvSpPr>
            <p:spPr bwMode="auto">
              <a:xfrm>
                <a:off x="3834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56" name="Line 720"/>
              <p:cNvSpPr>
                <a:spLocks noChangeShapeType="1"/>
              </p:cNvSpPr>
              <p:nvPr/>
            </p:nvSpPr>
            <p:spPr bwMode="auto">
              <a:xfrm>
                <a:off x="3834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57" name="Line 721"/>
              <p:cNvSpPr>
                <a:spLocks noChangeShapeType="1"/>
              </p:cNvSpPr>
              <p:nvPr/>
            </p:nvSpPr>
            <p:spPr bwMode="auto">
              <a:xfrm>
                <a:off x="3834" y="1939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58" name="Line 722"/>
              <p:cNvSpPr>
                <a:spLocks noChangeShapeType="1"/>
              </p:cNvSpPr>
              <p:nvPr/>
            </p:nvSpPr>
            <p:spPr bwMode="auto">
              <a:xfrm>
                <a:off x="3845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59" name="Line 723"/>
              <p:cNvSpPr>
                <a:spLocks noChangeShapeType="1"/>
              </p:cNvSpPr>
              <p:nvPr/>
            </p:nvSpPr>
            <p:spPr bwMode="auto">
              <a:xfrm>
                <a:off x="3845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60" name="Line 724"/>
              <p:cNvSpPr>
                <a:spLocks noChangeShapeType="1"/>
              </p:cNvSpPr>
              <p:nvPr/>
            </p:nvSpPr>
            <p:spPr bwMode="auto">
              <a:xfrm>
                <a:off x="3845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61" name="Line 725"/>
              <p:cNvSpPr>
                <a:spLocks noChangeShapeType="1"/>
              </p:cNvSpPr>
              <p:nvPr/>
            </p:nvSpPr>
            <p:spPr bwMode="auto">
              <a:xfrm>
                <a:off x="3845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62" name="Line 726"/>
              <p:cNvSpPr>
                <a:spLocks noChangeShapeType="1"/>
              </p:cNvSpPr>
              <p:nvPr/>
            </p:nvSpPr>
            <p:spPr bwMode="auto">
              <a:xfrm>
                <a:off x="3845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63" name="Line 727"/>
              <p:cNvSpPr>
                <a:spLocks noChangeShapeType="1"/>
              </p:cNvSpPr>
              <p:nvPr/>
            </p:nvSpPr>
            <p:spPr bwMode="auto">
              <a:xfrm flipV="1">
                <a:off x="3845" y="1926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64" name="Line 728"/>
              <p:cNvSpPr>
                <a:spLocks noChangeShapeType="1"/>
              </p:cNvSpPr>
              <p:nvPr/>
            </p:nvSpPr>
            <p:spPr bwMode="auto">
              <a:xfrm>
                <a:off x="3845" y="192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65" name="Line 729"/>
              <p:cNvSpPr>
                <a:spLocks noChangeShapeType="1"/>
              </p:cNvSpPr>
              <p:nvPr/>
            </p:nvSpPr>
            <p:spPr bwMode="auto">
              <a:xfrm>
                <a:off x="3857" y="192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66" name="Line 730"/>
              <p:cNvSpPr>
                <a:spLocks noChangeShapeType="1"/>
              </p:cNvSpPr>
              <p:nvPr/>
            </p:nvSpPr>
            <p:spPr bwMode="auto">
              <a:xfrm>
                <a:off x="3857" y="192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67" name="Line 731"/>
              <p:cNvSpPr>
                <a:spLocks noChangeShapeType="1"/>
              </p:cNvSpPr>
              <p:nvPr/>
            </p:nvSpPr>
            <p:spPr bwMode="auto">
              <a:xfrm>
                <a:off x="3857" y="192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68" name="Line 732"/>
              <p:cNvSpPr>
                <a:spLocks noChangeShapeType="1"/>
              </p:cNvSpPr>
              <p:nvPr/>
            </p:nvSpPr>
            <p:spPr bwMode="auto">
              <a:xfrm>
                <a:off x="3857" y="192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69" name="Line 733"/>
              <p:cNvSpPr>
                <a:spLocks noChangeShapeType="1"/>
              </p:cNvSpPr>
              <p:nvPr/>
            </p:nvSpPr>
            <p:spPr bwMode="auto">
              <a:xfrm>
                <a:off x="3857" y="192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70" name="Line 734"/>
              <p:cNvSpPr>
                <a:spLocks noChangeShapeType="1"/>
              </p:cNvSpPr>
              <p:nvPr/>
            </p:nvSpPr>
            <p:spPr bwMode="auto">
              <a:xfrm>
                <a:off x="3857" y="1926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71" name="Line 735"/>
              <p:cNvSpPr>
                <a:spLocks noChangeShapeType="1"/>
              </p:cNvSpPr>
              <p:nvPr/>
            </p:nvSpPr>
            <p:spPr bwMode="auto">
              <a:xfrm>
                <a:off x="3867" y="192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72" name="Line 736"/>
              <p:cNvSpPr>
                <a:spLocks noChangeShapeType="1"/>
              </p:cNvSpPr>
              <p:nvPr/>
            </p:nvSpPr>
            <p:spPr bwMode="auto">
              <a:xfrm>
                <a:off x="3867" y="192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73" name="Line 737"/>
              <p:cNvSpPr>
                <a:spLocks noChangeShapeType="1"/>
              </p:cNvSpPr>
              <p:nvPr/>
            </p:nvSpPr>
            <p:spPr bwMode="auto">
              <a:xfrm>
                <a:off x="3878" y="192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74" name="Line 738"/>
              <p:cNvSpPr>
                <a:spLocks noChangeShapeType="1"/>
              </p:cNvSpPr>
              <p:nvPr/>
            </p:nvSpPr>
            <p:spPr bwMode="auto">
              <a:xfrm flipV="1">
                <a:off x="3878" y="1913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75" name="Line 739"/>
              <p:cNvSpPr>
                <a:spLocks noChangeShapeType="1"/>
              </p:cNvSpPr>
              <p:nvPr/>
            </p:nvSpPr>
            <p:spPr bwMode="auto">
              <a:xfrm>
                <a:off x="3878" y="1913"/>
                <a:ext cx="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76" name="Line 740"/>
              <p:cNvSpPr>
                <a:spLocks noChangeShapeType="1"/>
              </p:cNvSpPr>
              <p:nvPr/>
            </p:nvSpPr>
            <p:spPr bwMode="auto">
              <a:xfrm>
                <a:off x="3878" y="1913"/>
                <a:ext cx="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77" name="Line 741"/>
              <p:cNvSpPr>
                <a:spLocks noChangeShapeType="1"/>
              </p:cNvSpPr>
              <p:nvPr/>
            </p:nvSpPr>
            <p:spPr bwMode="auto">
              <a:xfrm>
                <a:off x="3878" y="1913"/>
                <a:ext cx="9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78" name="Line 742"/>
              <p:cNvSpPr>
                <a:spLocks noChangeShapeType="1"/>
              </p:cNvSpPr>
              <p:nvPr/>
            </p:nvSpPr>
            <p:spPr bwMode="auto">
              <a:xfrm>
                <a:off x="3889" y="1913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79" name="Line 743"/>
              <p:cNvSpPr>
                <a:spLocks noChangeShapeType="1"/>
              </p:cNvSpPr>
              <p:nvPr/>
            </p:nvSpPr>
            <p:spPr bwMode="auto">
              <a:xfrm>
                <a:off x="3889" y="1913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80" name="Line 744"/>
              <p:cNvSpPr>
                <a:spLocks noChangeShapeType="1"/>
              </p:cNvSpPr>
              <p:nvPr/>
            </p:nvSpPr>
            <p:spPr bwMode="auto">
              <a:xfrm>
                <a:off x="3889" y="1913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81" name="Line 745"/>
              <p:cNvSpPr>
                <a:spLocks noChangeShapeType="1"/>
              </p:cNvSpPr>
              <p:nvPr/>
            </p:nvSpPr>
            <p:spPr bwMode="auto">
              <a:xfrm flipV="1">
                <a:off x="3889" y="1900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82" name="Line 746"/>
              <p:cNvSpPr>
                <a:spLocks noChangeShapeType="1"/>
              </p:cNvSpPr>
              <p:nvPr/>
            </p:nvSpPr>
            <p:spPr bwMode="auto">
              <a:xfrm>
                <a:off x="3889" y="19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83" name="Line 747"/>
              <p:cNvSpPr>
                <a:spLocks noChangeShapeType="1"/>
              </p:cNvSpPr>
              <p:nvPr/>
            </p:nvSpPr>
            <p:spPr bwMode="auto">
              <a:xfrm>
                <a:off x="3889" y="19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84" name="Line 748"/>
              <p:cNvSpPr>
                <a:spLocks noChangeShapeType="1"/>
              </p:cNvSpPr>
              <p:nvPr/>
            </p:nvSpPr>
            <p:spPr bwMode="auto">
              <a:xfrm>
                <a:off x="3889" y="1900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85" name="Line 749"/>
              <p:cNvSpPr>
                <a:spLocks noChangeShapeType="1"/>
              </p:cNvSpPr>
              <p:nvPr/>
            </p:nvSpPr>
            <p:spPr bwMode="auto">
              <a:xfrm>
                <a:off x="3900" y="19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86" name="Line 750"/>
              <p:cNvSpPr>
                <a:spLocks noChangeShapeType="1"/>
              </p:cNvSpPr>
              <p:nvPr/>
            </p:nvSpPr>
            <p:spPr bwMode="auto">
              <a:xfrm>
                <a:off x="3900" y="19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87" name="Line 751"/>
              <p:cNvSpPr>
                <a:spLocks noChangeShapeType="1"/>
              </p:cNvSpPr>
              <p:nvPr/>
            </p:nvSpPr>
            <p:spPr bwMode="auto">
              <a:xfrm>
                <a:off x="3900" y="19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88" name="Line 752"/>
              <p:cNvSpPr>
                <a:spLocks noChangeShapeType="1"/>
              </p:cNvSpPr>
              <p:nvPr/>
            </p:nvSpPr>
            <p:spPr bwMode="auto">
              <a:xfrm>
                <a:off x="3900" y="19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89" name="Line 753"/>
              <p:cNvSpPr>
                <a:spLocks noChangeShapeType="1"/>
              </p:cNvSpPr>
              <p:nvPr/>
            </p:nvSpPr>
            <p:spPr bwMode="auto">
              <a:xfrm>
                <a:off x="3900" y="19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90" name="Line 754"/>
              <p:cNvSpPr>
                <a:spLocks noChangeShapeType="1"/>
              </p:cNvSpPr>
              <p:nvPr/>
            </p:nvSpPr>
            <p:spPr bwMode="auto">
              <a:xfrm>
                <a:off x="3900" y="19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91" name="Line 755"/>
              <p:cNvSpPr>
                <a:spLocks noChangeShapeType="1"/>
              </p:cNvSpPr>
              <p:nvPr/>
            </p:nvSpPr>
            <p:spPr bwMode="auto">
              <a:xfrm>
                <a:off x="3900" y="190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92" name="Line 756"/>
              <p:cNvSpPr>
                <a:spLocks noChangeShapeType="1"/>
              </p:cNvSpPr>
              <p:nvPr/>
            </p:nvSpPr>
            <p:spPr bwMode="auto">
              <a:xfrm flipV="1">
                <a:off x="3900" y="1887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93" name="Line 757"/>
              <p:cNvSpPr>
                <a:spLocks noChangeShapeType="1"/>
              </p:cNvSpPr>
              <p:nvPr/>
            </p:nvSpPr>
            <p:spPr bwMode="auto">
              <a:xfrm>
                <a:off x="3900" y="1887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94" name="Line 758"/>
              <p:cNvSpPr>
                <a:spLocks noChangeShapeType="1"/>
              </p:cNvSpPr>
              <p:nvPr/>
            </p:nvSpPr>
            <p:spPr bwMode="auto">
              <a:xfrm>
                <a:off x="3910" y="188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95" name="Line 759"/>
              <p:cNvSpPr>
                <a:spLocks noChangeShapeType="1"/>
              </p:cNvSpPr>
              <p:nvPr/>
            </p:nvSpPr>
            <p:spPr bwMode="auto">
              <a:xfrm>
                <a:off x="3910" y="188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96" name="Line 760"/>
              <p:cNvSpPr>
                <a:spLocks noChangeShapeType="1"/>
              </p:cNvSpPr>
              <p:nvPr/>
            </p:nvSpPr>
            <p:spPr bwMode="auto">
              <a:xfrm>
                <a:off x="3910" y="188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97" name="Line 761"/>
              <p:cNvSpPr>
                <a:spLocks noChangeShapeType="1"/>
              </p:cNvSpPr>
              <p:nvPr/>
            </p:nvSpPr>
            <p:spPr bwMode="auto">
              <a:xfrm>
                <a:off x="3910" y="188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98" name="Line 762"/>
              <p:cNvSpPr>
                <a:spLocks noChangeShapeType="1"/>
              </p:cNvSpPr>
              <p:nvPr/>
            </p:nvSpPr>
            <p:spPr bwMode="auto">
              <a:xfrm>
                <a:off x="3910" y="188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099" name="Line 763"/>
              <p:cNvSpPr>
                <a:spLocks noChangeShapeType="1"/>
              </p:cNvSpPr>
              <p:nvPr/>
            </p:nvSpPr>
            <p:spPr bwMode="auto">
              <a:xfrm>
                <a:off x="3910" y="188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00" name="Line 764"/>
              <p:cNvSpPr>
                <a:spLocks noChangeShapeType="1"/>
              </p:cNvSpPr>
              <p:nvPr/>
            </p:nvSpPr>
            <p:spPr bwMode="auto">
              <a:xfrm>
                <a:off x="3910" y="188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01" name="Line 765"/>
              <p:cNvSpPr>
                <a:spLocks noChangeShapeType="1"/>
              </p:cNvSpPr>
              <p:nvPr/>
            </p:nvSpPr>
            <p:spPr bwMode="auto">
              <a:xfrm>
                <a:off x="3910" y="1887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02" name="Line 766"/>
              <p:cNvSpPr>
                <a:spLocks noChangeShapeType="1"/>
              </p:cNvSpPr>
              <p:nvPr/>
            </p:nvSpPr>
            <p:spPr bwMode="auto">
              <a:xfrm flipV="1">
                <a:off x="3922" y="1874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03" name="Line 767"/>
              <p:cNvSpPr>
                <a:spLocks noChangeShapeType="1"/>
              </p:cNvSpPr>
              <p:nvPr/>
            </p:nvSpPr>
            <p:spPr bwMode="auto">
              <a:xfrm>
                <a:off x="3922" y="187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04" name="Line 768"/>
              <p:cNvSpPr>
                <a:spLocks noChangeShapeType="1"/>
              </p:cNvSpPr>
              <p:nvPr/>
            </p:nvSpPr>
            <p:spPr bwMode="auto">
              <a:xfrm>
                <a:off x="3922" y="187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05" name="Line 769"/>
              <p:cNvSpPr>
                <a:spLocks noChangeShapeType="1"/>
              </p:cNvSpPr>
              <p:nvPr/>
            </p:nvSpPr>
            <p:spPr bwMode="auto">
              <a:xfrm>
                <a:off x="3922" y="187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06" name="Line 770"/>
              <p:cNvSpPr>
                <a:spLocks noChangeShapeType="1"/>
              </p:cNvSpPr>
              <p:nvPr/>
            </p:nvSpPr>
            <p:spPr bwMode="auto">
              <a:xfrm>
                <a:off x="3922" y="187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07" name="Line 771"/>
              <p:cNvSpPr>
                <a:spLocks noChangeShapeType="1"/>
              </p:cNvSpPr>
              <p:nvPr/>
            </p:nvSpPr>
            <p:spPr bwMode="auto">
              <a:xfrm>
                <a:off x="3922" y="1874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08" name="Line 772"/>
              <p:cNvSpPr>
                <a:spLocks noChangeShapeType="1"/>
              </p:cNvSpPr>
              <p:nvPr/>
            </p:nvSpPr>
            <p:spPr bwMode="auto">
              <a:xfrm>
                <a:off x="3934" y="187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09" name="Line 773"/>
              <p:cNvSpPr>
                <a:spLocks noChangeShapeType="1"/>
              </p:cNvSpPr>
              <p:nvPr/>
            </p:nvSpPr>
            <p:spPr bwMode="auto">
              <a:xfrm>
                <a:off x="3934" y="187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10" name="Line 774"/>
              <p:cNvSpPr>
                <a:spLocks noChangeShapeType="1"/>
              </p:cNvSpPr>
              <p:nvPr/>
            </p:nvSpPr>
            <p:spPr bwMode="auto">
              <a:xfrm>
                <a:off x="3934" y="1874"/>
                <a:ext cx="2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11" name="Line 775"/>
              <p:cNvSpPr>
                <a:spLocks noChangeShapeType="1"/>
              </p:cNvSpPr>
              <p:nvPr/>
            </p:nvSpPr>
            <p:spPr bwMode="auto">
              <a:xfrm>
                <a:off x="3955" y="187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12" name="Line 776"/>
              <p:cNvSpPr>
                <a:spLocks noChangeShapeType="1"/>
              </p:cNvSpPr>
              <p:nvPr/>
            </p:nvSpPr>
            <p:spPr bwMode="auto">
              <a:xfrm>
                <a:off x="3955" y="187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13" name="Line 777"/>
              <p:cNvSpPr>
                <a:spLocks noChangeShapeType="1"/>
              </p:cNvSpPr>
              <p:nvPr/>
            </p:nvSpPr>
            <p:spPr bwMode="auto">
              <a:xfrm flipV="1">
                <a:off x="3955" y="1861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14" name="Line 778"/>
              <p:cNvSpPr>
                <a:spLocks noChangeShapeType="1"/>
              </p:cNvSpPr>
              <p:nvPr/>
            </p:nvSpPr>
            <p:spPr bwMode="auto">
              <a:xfrm>
                <a:off x="3955" y="186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15" name="Line 779"/>
              <p:cNvSpPr>
                <a:spLocks noChangeShapeType="1"/>
              </p:cNvSpPr>
              <p:nvPr/>
            </p:nvSpPr>
            <p:spPr bwMode="auto">
              <a:xfrm>
                <a:off x="3955" y="1861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16" name="Line 780"/>
              <p:cNvSpPr>
                <a:spLocks noChangeShapeType="1"/>
              </p:cNvSpPr>
              <p:nvPr/>
            </p:nvSpPr>
            <p:spPr bwMode="auto">
              <a:xfrm>
                <a:off x="3966" y="186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17" name="Line 781"/>
              <p:cNvSpPr>
                <a:spLocks noChangeShapeType="1"/>
              </p:cNvSpPr>
              <p:nvPr/>
            </p:nvSpPr>
            <p:spPr bwMode="auto">
              <a:xfrm>
                <a:off x="3966" y="186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18" name="Line 782"/>
              <p:cNvSpPr>
                <a:spLocks noChangeShapeType="1"/>
              </p:cNvSpPr>
              <p:nvPr/>
            </p:nvSpPr>
            <p:spPr bwMode="auto">
              <a:xfrm>
                <a:off x="3966" y="1861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19" name="Line 783"/>
              <p:cNvSpPr>
                <a:spLocks noChangeShapeType="1"/>
              </p:cNvSpPr>
              <p:nvPr/>
            </p:nvSpPr>
            <p:spPr bwMode="auto">
              <a:xfrm>
                <a:off x="3977" y="186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20" name="Line 784"/>
              <p:cNvSpPr>
                <a:spLocks noChangeShapeType="1"/>
              </p:cNvSpPr>
              <p:nvPr/>
            </p:nvSpPr>
            <p:spPr bwMode="auto">
              <a:xfrm>
                <a:off x="3977" y="186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21" name="Line 785"/>
              <p:cNvSpPr>
                <a:spLocks noChangeShapeType="1"/>
              </p:cNvSpPr>
              <p:nvPr/>
            </p:nvSpPr>
            <p:spPr bwMode="auto">
              <a:xfrm>
                <a:off x="3977" y="186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22" name="Line 786"/>
              <p:cNvSpPr>
                <a:spLocks noChangeShapeType="1"/>
              </p:cNvSpPr>
              <p:nvPr/>
            </p:nvSpPr>
            <p:spPr bwMode="auto">
              <a:xfrm>
                <a:off x="3977" y="186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23" name="Line 787"/>
              <p:cNvSpPr>
                <a:spLocks noChangeShapeType="1"/>
              </p:cNvSpPr>
              <p:nvPr/>
            </p:nvSpPr>
            <p:spPr bwMode="auto">
              <a:xfrm>
                <a:off x="3977" y="186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24" name="Line 788"/>
              <p:cNvSpPr>
                <a:spLocks noChangeShapeType="1"/>
              </p:cNvSpPr>
              <p:nvPr/>
            </p:nvSpPr>
            <p:spPr bwMode="auto">
              <a:xfrm>
                <a:off x="3977" y="1861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25" name="Line 789"/>
              <p:cNvSpPr>
                <a:spLocks noChangeShapeType="1"/>
              </p:cNvSpPr>
              <p:nvPr/>
            </p:nvSpPr>
            <p:spPr bwMode="auto">
              <a:xfrm>
                <a:off x="3987" y="186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26" name="Line 790"/>
              <p:cNvSpPr>
                <a:spLocks noChangeShapeType="1"/>
              </p:cNvSpPr>
              <p:nvPr/>
            </p:nvSpPr>
            <p:spPr bwMode="auto">
              <a:xfrm>
                <a:off x="3987" y="186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27" name="Line 791"/>
              <p:cNvSpPr>
                <a:spLocks noChangeShapeType="1"/>
              </p:cNvSpPr>
              <p:nvPr/>
            </p:nvSpPr>
            <p:spPr bwMode="auto">
              <a:xfrm>
                <a:off x="3987" y="186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28" name="Line 792"/>
              <p:cNvSpPr>
                <a:spLocks noChangeShapeType="1"/>
              </p:cNvSpPr>
              <p:nvPr/>
            </p:nvSpPr>
            <p:spPr bwMode="auto">
              <a:xfrm flipV="1">
                <a:off x="3987" y="1848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29" name="Line 793"/>
              <p:cNvSpPr>
                <a:spLocks noChangeShapeType="1"/>
              </p:cNvSpPr>
              <p:nvPr/>
            </p:nvSpPr>
            <p:spPr bwMode="auto">
              <a:xfrm>
                <a:off x="3987" y="1848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30" name="Line 794"/>
              <p:cNvSpPr>
                <a:spLocks noChangeShapeType="1"/>
              </p:cNvSpPr>
              <p:nvPr/>
            </p:nvSpPr>
            <p:spPr bwMode="auto">
              <a:xfrm>
                <a:off x="3999" y="184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31" name="Line 795"/>
              <p:cNvSpPr>
                <a:spLocks noChangeShapeType="1"/>
              </p:cNvSpPr>
              <p:nvPr/>
            </p:nvSpPr>
            <p:spPr bwMode="auto">
              <a:xfrm>
                <a:off x="3999" y="184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32" name="Line 796"/>
              <p:cNvSpPr>
                <a:spLocks noChangeShapeType="1"/>
              </p:cNvSpPr>
              <p:nvPr/>
            </p:nvSpPr>
            <p:spPr bwMode="auto">
              <a:xfrm>
                <a:off x="3999" y="1848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33" name="Line 797"/>
              <p:cNvSpPr>
                <a:spLocks noChangeShapeType="1"/>
              </p:cNvSpPr>
              <p:nvPr/>
            </p:nvSpPr>
            <p:spPr bwMode="auto">
              <a:xfrm>
                <a:off x="4011" y="184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34" name="Line 798"/>
              <p:cNvSpPr>
                <a:spLocks noChangeShapeType="1"/>
              </p:cNvSpPr>
              <p:nvPr/>
            </p:nvSpPr>
            <p:spPr bwMode="auto">
              <a:xfrm>
                <a:off x="4011" y="184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35" name="Line 799"/>
              <p:cNvSpPr>
                <a:spLocks noChangeShapeType="1"/>
              </p:cNvSpPr>
              <p:nvPr/>
            </p:nvSpPr>
            <p:spPr bwMode="auto">
              <a:xfrm>
                <a:off x="4011" y="1848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36" name="Line 800"/>
              <p:cNvSpPr>
                <a:spLocks noChangeShapeType="1"/>
              </p:cNvSpPr>
              <p:nvPr/>
            </p:nvSpPr>
            <p:spPr bwMode="auto">
              <a:xfrm>
                <a:off x="4021" y="184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37" name="Line 801"/>
              <p:cNvSpPr>
                <a:spLocks noChangeShapeType="1"/>
              </p:cNvSpPr>
              <p:nvPr/>
            </p:nvSpPr>
            <p:spPr bwMode="auto">
              <a:xfrm>
                <a:off x="4021" y="184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38" name="Line 802"/>
              <p:cNvSpPr>
                <a:spLocks noChangeShapeType="1"/>
              </p:cNvSpPr>
              <p:nvPr/>
            </p:nvSpPr>
            <p:spPr bwMode="auto">
              <a:xfrm>
                <a:off x="4021" y="184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39" name="Line 803"/>
              <p:cNvSpPr>
                <a:spLocks noChangeShapeType="1"/>
              </p:cNvSpPr>
              <p:nvPr/>
            </p:nvSpPr>
            <p:spPr bwMode="auto">
              <a:xfrm>
                <a:off x="4021" y="184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40" name="Line 804"/>
              <p:cNvSpPr>
                <a:spLocks noChangeShapeType="1"/>
              </p:cNvSpPr>
              <p:nvPr/>
            </p:nvSpPr>
            <p:spPr bwMode="auto">
              <a:xfrm>
                <a:off x="4021" y="1848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41" name="Line 805"/>
              <p:cNvSpPr>
                <a:spLocks noChangeShapeType="1"/>
              </p:cNvSpPr>
              <p:nvPr/>
            </p:nvSpPr>
            <p:spPr bwMode="auto">
              <a:xfrm>
                <a:off x="4032" y="184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42" name="Line 806"/>
              <p:cNvSpPr>
                <a:spLocks noChangeShapeType="1"/>
              </p:cNvSpPr>
              <p:nvPr/>
            </p:nvSpPr>
            <p:spPr bwMode="auto">
              <a:xfrm>
                <a:off x="4032" y="1848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43" name="Line 807"/>
              <p:cNvSpPr>
                <a:spLocks noChangeShapeType="1"/>
              </p:cNvSpPr>
              <p:nvPr/>
            </p:nvSpPr>
            <p:spPr bwMode="auto">
              <a:xfrm>
                <a:off x="4043" y="184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44" name="Line 808"/>
              <p:cNvSpPr>
                <a:spLocks noChangeShapeType="1"/>
              </p:cNvSpPr>
              <p:nvPr/>
            </p:nvSpPr>
            <p:spPr bwMode="auto">
              <a:xfrm>
                <a:off x="4043" y="184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45" name="Line 809"/>
              <p:cNvSpPr>
                <a:spLocks noChangeShapeType="1"/>
              </p:cNvSpPr>
              <p:nvPr/>
            </p:nvSpPr>
            <p:spPr bwMode="auto">
              <a:xfrm flipV="1">
                <a:off x="4043" y="1835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46" name="Line 810"/>
              <p:cNvSpPr>
                <a:spLocks noChangeShapeType="1"/>
              </p:cNvSpPr>
              <p:nvPr/>
            </p:nvSpPr>
            <p:spPr bwMode="auto">
              <a:xfrm>
                <a:off x="4043" y="183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47" name="Line 811"/>
              <p:cNvSpPr>
                <a:spLocks noChangeShapeType="1"/>
              </p:cNvSpPr>
              <p:nvPr/>
            </p:nvSpPr>
            <p:spPr bwMode="auto">
              <a:xfrm>
                <a:off x="4043" y="183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48" name="Line 812"/>
              <p:cNvSpPr>
                <a:spLocks noChangeShapeType="1"/>
              </p:cNvSpPr>
              <p:nvPr/>
            </p:nvSpPr>
            <p:spPr bwMode="auto">
              <a:xfrm>
                <a:off x="4043" y="183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49" name="Line 813"/>
              <p:cNvSpPr>
                <a:spLocks noChangeShapeType="1"/>
              </p:cNvSpPr>
              <p:nvPr/>
            </p:nvSpPr>
            <p:spPr bwMode="auto">
              <a:xfrm>
                <a:off x="4043" y="183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50" name="Line 814"/>
              <p:cNvSpPr>
                <a:spLocks noChangeShapeType="1"/>
              </p:cNvSpPr>
              <p:nvPr/>
            </p:nvSpPr>
            <p:spPr bwMode="auto">
              <a:xfrm>
                <a:off x="4043" y="183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51" name="Line 815"/>
              <p:cNvSpPr>
                <a:spLocks noChangeShapeType="1"/>
              </p:cNvSpPr>
              <p:nvPr/>
            </p:nvSpPr>
            <p:spPr bwMode="auto">
              <a:xfrm>
                <a:off x="4043" y="1835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52" name="Line 816"/>
              <p:cNvSpPr>
                <a:spLocks noChangeShapeType="1"/>
              </p:cNvSpPr>
              <p:nvPr/>
            </p:nvSpPr>
            <p:spPr bwMode="auto">
              <a:xfrm>
                <a:off x="4054" y="183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53" name="Line 817"/>
              <p:cNvSpPr>
                <a:spLocks noChangeShapeType="1"/>
              </p:cNvSpPr>
              <p:nvPr/>
            </p:nvSpPr>
            <p:spPr bwMode="auto">
              <a:xfrm>
                <a:off x="4054" y="183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54" name="Line 818"/>
              <p:cNvSpPr>
                <a:spLocks noChangeShapeType="1"/>
              </p:cNvSpPr>
              <p:nvPr/>
            </p:nvSpPr>
            <p:spPr bwMode="auto">
              <a:xfrm>
                <a:off x="4054" y="183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55" name="Line 819"/>
              <p:cNvSpPr>
                <a:spLocks noChangeShapeType="1"/>
              </p:cNvSpPr>
              <p:nvPr/>
            </p:nvSpPr>
            <p:spPr bwMode="auto">
              <a:xfrm flipV="1">
                <a:off x="4054" y="1822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56" name="Line 820"/>
              <p:cNvSpPr>
                <a:spLocks noChangeShapeType="1"/>
              </p:cNvSpPr>
              <p:nvPr/>
            </p:nvSpPr>
            <p:spPr bwMode="auto">
              <a:xfrm>
                <a:off x="4054" y="182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57" name="Line 821"/>
              <p:cNvSpPr>
                <a:spLocks noChangeShapeType="1"/>
              </p:cNvSpPr>
              <p:nvPr/>
            </p:nvSpPr>
            <p:spPr bwMode="auto">
              <a:xfrm>
                <a:off x="4054" y="182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58" name="Line 822"/>
              <p:cNvSpPr>
                <a:spLocks noChangeShapeType="1"/>
              </p:cNvSpPr>
              <p:nvPr/>
            </p:nvSpPr>
            <p:spPr bwMode="auto">
              <a:xfrm>
                <a:off x="4054" y="1822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59" name="Line 823"/>
              <p:cNvSpPr>
                <a:spLocks noChangeShapeType="1"/>
              </p:cNvSpPr>
              <p:nvPr/>
            </p:nvSpPr>
            <p:spPr bwMode="auto">
              <a:xfrm>
                <a:off x="4064" y="182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60" name="Line 824"/>
              <p:cNvSpPr>
                <a:spLocks noChangeShapeType="1"/>
              </p:cNvSpPr>
              <p:nvPr/>
            </p:nvSpPr>
            <p:spPr bwMode="auto">
              <a:xfrm>
                <a:off x="4064" y="182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61" name="Line 825"/>
              <p:cNvSpPr>
                <a:spLocks noChangeShapeType="1"/>
              </p:cNvSpPr>
              <p:nvPr/>
            </p:nvSpPr>
            <p:spPr bwMode="auto">
              <a:xfrm>
                <a:off x="4064" y="182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62" name="Line 826"/>
              <p:cNvSpPr>
                <a:spLocks noChangeShapeType="1"/>
              </p:cNvSpPr>
              <p:nvPr/>
            </p:nvSpPr>
            <p:spPr bwMode="auto">
              <a:xfrm>
                <a:off x="4064" y="182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63" name="Line 827"/>
              <p:cNvSpPr>
                <a:spLocks noChangeShapeType="1"/>
              </p:cNvSpPr>
              <p:nvPr/>
            </p:nvSpPr>
            <p:spPr bwMode="auto">
              <a:xfrm>
                <a:off x="4064" y="182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64" name="Line 828"/>
              <p:cNvSpPr>
                <a:spLocks noChangeShapeType="1"/>
              </p:cNvSpPr>
              <p:nvPr/>
            </p:nvSpPr>
            <p:spPr bwMode="auto">
              <a:xfrm>
                <a:off x="4064" y="1822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65" name="Line 829"/>
              <p:cNvSpPr>
                <a:spLocks noChangeShapeType="1"/>
              </p:cNvSpPr>
              <p:nvPr/>
            </p:nvSpPr>
            <p:spPr bwMode="auto">
              <a:xfrm>
                <a:off x="4076" y="182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66" name="Line 830"/>
              <p:cNvSpPr>
                <a:spLocks noChangeShapeType="1"/>
              </p:cNvSpPr>
              <p:nvPr/>
            </p:nvSpPr>
            <p:spPr bwMode="auto">
              <a:xfrm>
                <a:off x="4076" y="182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67" name="Line 831"/>
              <p:cNvSpPr>
                <a:spLocks noChangeShapeType="1"/>
              </p:cNvSpPr>
              <p:nvPr/>
            </p:nvSpPr>
            <p:spPr bwMode="auto">
              <a:xfrm>
                <a:off x="4076" y="182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68" name="Line 832"/>
              <p:cNvSpPr>
                <a:spLocks noChangeShapeType="1"/>
              </p:cNvSpPr>
              <p:nvPr/>
            </p:nvSpPr>
            <p:spPr bwMode="auto">
              <a:xfrm>
                <a:off x="4076" y="1822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69" name="Line 833"/>
              <p:cNvSpPr>
                <a:spLocks noChangeShapeType="1"/>
              </p:cNvSpPr>
              <p:nvPr/>
            </p:nvSpPr>
            <p:spPr bwMode="auto">
              <a:xfrm>
                <a:off x="4087" y="182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70" name="Line 834"/>
              <p:cNvSpPr>
                <a:spLocks noChangeShapeType="1"/>
              </p:cNvSpPr>
              <p:nvPr/>
            </p:nvSpPr>
            <p:spPr bwMode="auto">
              <a:xfrm>
                <a:off x="4087" y="182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71" name="Line 835"/>
              <p:cNvSpPr>
                <a:spLocks noChangeShapeType="1"/>
              </p:cNvSpPr>
              <p:nvPr/>
            </p:nvSpPr>
            <p:spPr bwMode="auto">
              <a:xfrm flipV="1">
                <a:off x="4087" y="1809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72" name="Line 836"/>
              <p:cNvSpPr>
                <a:spLocks noChangeShapeType="1"/>
              </p:cNvSpPr>
              <p:nvPr/>
            </p:nvSpPr>
            <p:spPr bwMode="auto">
              <a:xfrm>
                <a:off x="4087" y="180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73" name="Line 837"/>
              <p:cNvSpPr>
                <a:spLocks noChangeShapeType="1"/>
              </p:cNvSpPr>
              <p:nvPr/>
            </p:nvSpPr>
            <p:spPr bwMode="auto">
              <a:xfrm>
                <a:off x="4087" y="180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74" name="Line 838"/>
              <p:cNvSpPr>
                <a:spLocks noChangeShapeType="1"/>
              </p:cNvSpPr>
              <p:nvPr/>
            </p:nvSpPr>
            <p:spPr bwMode="auto">
              <a:xfrm>
                <a:off x="4087" y="180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75" name="Line 839"/>
              <p:cNvSpPr>
                <a:spLocks noChangeShapeType="1"/>
              </p:cNvSpPr>
              <p:nvPr/>
            </p:nvSpPr>
            <p:spPr bwMode="auto">
              <a:xfrm>
                <a:off x="4087" y="1809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76" name="Line 840"/>
              <p:cNvSpPr>
                <a:spLocks noChangeShapeType="1"/>
              </p:cNvSpPr>
              <p:nvPr/>
            </p:nvSpPr>
            <p:spPr bwMode="auto">
              <a:xfrm>
                <a:off x="4098" y="180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9595" name="Group 841"/>
            <p:cNvGrpSpPr>
              <a:grpSpLocks/>
            </p:cNvGrpSpPr>
            <p:nvPr/>
          </p:nvGrpSpPr>
          <p:grpSpPr bwMode="auto">
            <a:xfrm>
              <a:off x="3363" y="2018"/>
              <a:ext cx="293" cy="188"/>
              <a:chOff x="4098" y="1653"/>
              <a:chExt cx="375" cy="157"/>
            </a:xfrm>
          </p:grpSpPr>
          <p:sp>
            <p:nvSpPr>
              <p:cNvPr id="655178" name="Line 842"/>
              <p:cNvSpPr>
                <a:spLocks noChangeShapeType="1"/>
              </p:cNvSpPr>
              <p:nvPr/>
            </p:nvSpPr>
            <p:spPr bwMode="auto">
              <a:xfrm>
                <a:off x="4098" y="180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79" name="Line 843"/>
              <p:cNvSpPr>
                <a:spLocks noChangeShapeType="1"/>
              </p:cNvSpPr>
              <p:nvPr/>
            </p:nvSpPr>
            <p:spPr bwMode="auto">
              <a:xfrm>
                <a:off x="4098" y="180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80" name="Line 844"/>
              <p:cNvSpPr>
                <a:spLocks noChangeShapeType="1"/>
              </p:cNvSpPr>
              <p:nvPr/>
            </p:nvSpPr>
            <p:spPr bwMode="auto">
              <a:xfrm>
                <a:off x="4098" y="180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81" name="Line 845"/>
              <p:cNvSpPr>
                <a:spLocks noChangeShapeType="1"/>
              </p:cNvSpPr>
              <p:nvPr/>
            </p:nvSpPr>
            <p:spPr bwMode="auto">
              <a:xfrm>
                <a:off x="4098" y="180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82" name="Line 846"/>
              <p:cNvSpPr>
                <a:spLocks noChangeShapeType="1"/>
              </p:cNvSpPr>
              <p:nvPr/>
            </p:nvSpPr>
            <p:spPr bwMode="auto">
              <a:xfrm>
                <a:off x="4098" y="180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83" name="Line 847"/>
              <p:cNvSpPr>
                <a:spLocks noChangeShapeType="1"/>
              </p:cNvSpPr>
              <p:nvPr/>
            </p:nvSpPr>
            <p:spPr bwMode="auto">
              <a:xfrm flipV="1">
                <a:off x="4098" y="1796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84" name="Line 848"/>
              <p:cNvSpPr>
                <a:spLocks noChangeShapeType="1"/>
              </p:cNvSpPr>
              <p:nvPr/>
            </p:nvSpPr>
            <p:spPr bwMode="auto">
              <a:xfrm>
                <a:off x="4098" y="179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85" name="Line 849"/>
              <p:cNvSpPr>
                <a:spLocks noChangeShapeType="1"/>
              </p:cNvSpPr>
              <p:nvPr/>
            </p:nvSpPr>
            <p:spPr bwMode="auto">
              <a:xfrm>
                <a:off x="4110" y="179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86" name="Line 850"/>
              <p:cNvSpPr>
                <a:spLocks noChangeShapeType="1"/>
              </p:cNvSpPr>
              <p:nvPr/>
            </p:nvSpPr>
            <p:spPr bwMode="auto">
              <a:xfrm>
                <a:off x="4110" y="1796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87" name="Line 851"/>
              <p:cNvSpPr>
                <a:spLocks noChangeShapeType="1"/>
              </p:cNvSpPr>
              <p:nvPr/>
            </p:nvSpPr>
            <p:spPr bwMode="auto">
              <a:xfrm>
                <a:off x="4120" y="179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88" name="Line 852"/>
              <p:cNvSpPr>
                <a:spLocks noChangeShapeType="1"/>
              </p:cNvSpPr>
              <p:nvPr/>
            </p:nvSpPr>
            <p:spPr bwMode="auto">
              <a:xfrm>
                <a:off x="4120" y="179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89" name="Line 853"/>
              <p:cNvSpPr>
                <a:spLocks noChangeShapeType="1"/>
              </p:cNvSpPr>
              <p:nvPr/>
            </p:nvSpPr>
            <p:spPr bwMode="auto">
              <a:xfrm>
                <a:off x="4120" y="179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90" name="Line 854"/>
              <p:cNvSpPr>
                <a:spLocks noChangeShapeType="1"/>
              </p:cNvSpPr>
              <p:nvPr/>
            </p:nvSpPr>
            <p:spPr bwMode="auto">
              <a:xfrm>
                <a:off x="4120" y="179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91" name="Line 855"/>
              <p:cNvSpPr>
                <a:spLocks noChangeShapeType="1"/>
              </p:cNvSpPr>
              <p:nvPr/>
            </p:nvSpPr>
            <p:spPr bwMode="auto">
              <a:xfrm>
                <a:off x="4120" y="179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92" name="Line 856"/>
              <p:cNvSpPr>
                <a:spLocks noChangeShapeType="1"/>
              </p:cNvSpPr>
              <p:nvPr/>
            </p:nvSpPr>
            <p:spPr bwMode="auto">
              <a:xfrm flipV="1">
                <a:off x="4120" y="1783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93" name="Line 857"/>
              <p:cNvSpPr>
                <a:spLocks noChangeShapeType="1"/>
              </p:cNvSpPr>
              <p:nvPr/>
            </p:nvSpPr>
            <p:spPr bwMode="auto">
              <a:xfrm>
                <a:off x="4120" y="1783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94" name="Line 858"/>
              <p:cNvSpPr>
                <a:spLocks noChangeShapeType="1"/>
              </p:cNvSpPr>
              <p:nvPr/>
            </p:nvSpPr>
            <p:spPr bwMode="auto">
              <a:xfrm>
                <a:off x="4131" y="178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95" name="Line 859"/>
              <p:cNvSpPr>
                <a:spLocks noChangeShapeType="1"/>
              </p:cNvSpPr>
              <p:nvPr/>
            </p:nvSpPr>
            <p:spPr bwMode="auto">
              <a:xfrm>
                <a:off x="4131" y="178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96" name="Line 860"/>
              <p:cNvSpPr>
                <a:spLocks noChangeShapeType="1"/>
              </p:cNvSpPr>
              <p:nvPr/>
            </p:nvSpPr>
            <p:spPr bwMode="auto">
              <a:xfrm>
                <a:off x="4131" y="178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97" name="Line 861"/>
              <p:cNvSpPr>
                <a:spLocks noChangeShapeType="1"/>
              </p:cNvSpPr>
              <p:nvPr/>
            </p:nvSpPr>
            <p:spPr bwMode="auto">
              <a:xfrm>
                <a:off x="4131" y="178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98" name="Line 862"/>
              <p:cNvSpPr>
                <a:spLocks noChangeShapeType="1"/>
              </p:cNvSpPr>
              <p:nvPr/>
            </p:nvSpPr>
            <p:spPr bwMode="auto">
              <a:xfrm>
                <a:off x="4131" y="1783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199" name="Line 863"/>
              <p:cNvSpPr>
                <a:spLocks noChangeShapeType="1"/>
              </p:cNvSpPr>
              <p:nvPr/>
            </p:nvSpPr>
            <p:spPr bwMode="auto">
              <a:xfrm>
                <a:off x="4142" y="178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00" name="Line 864"/>
              <p:cNvSpPr>
                <a:spLocks noChangeShapeType="1"/>
              </p:cNvSpPr>
              <p:nvPr/>
            </p:nvSpPr>
            <p:spPr bwMode="auto">
              <a:xfrm>
                <a:off x="4142" y="178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01" name="Line 865"/>
              <p:cNvSpPr>
                <a:spLocks noChangeShapeType="1"/>
              </p:cNvSpPr>
              <p:nvPr/>
            </p:nvSpPr>
            <p:spPr bwMode="auto">
              <a:xfrm>
                <a:off x="4142" y="178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02" name="Line 866"/>
              <p:cNvSpPr>
                <a:spLocks noChangeShapeType="1"/>
              </p:cNvSpPr>
              <p:nvPr/>
            </p:nvSpPr>
            <p:spPr bwMode="auto">
              <a:xfrm>
                <a:off x="4142" y="178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03" name="Line 867"/>
              <p:cNvSpPr>
                <a:spLocks noChangeShapeType="1"/>
              </p:cNvSpPr>
              <p:nvPr/>
            </p:nvSpPr>
            <p:spPr bwMode="auto">
              <a:xfrm>
                <a:off x="4142" y="178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04" name="Line 868"/>
              <p:cNvSpPr>
                <a:spLocks noChangeShapeType="1"/>
              </p:cNvSpPr>
              <p:nvPr/>
            </p:nvSpPr>
            <p:spPr bwMode="auto">
              <a:xfrm flipV="1">
                <a:off x="4142" y="1770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05" name="Line 869"/>
              <p:cNvSpPr>
                <a:spLocks noChangeShapeType="1"/>
              </p:cNvSpPr>
              <p:nvPr/>
            </p:nvSpPr>
            <p:spPr bwMode="auto">
              <a:xfrm>
                <a:off x="4142" y="177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06" name="Line 870"/>
              <p:cNvSpPr>
                <a:spLocks noChangeShapeType="1"/>
              </p:cNvSpPr>
              <p:nvPr/>
            </p:nvSpPr>
            <p:spPr bwMode="auto">
              <a:xfrm>
                <a:off x="4142" y="1770"/>
                <a:ext cx="14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07" name="Line 871"/>
              <p:cNvSpPr>
                <a:spLocks noChangeShapeType="1"/>
              </p:cNvSpPr>
              <p:nvPr/>
            </p:nvSpPr>
            <p:spPr bwMode="auto">
              <a:xfrm>
                <a:off x="4153" y="177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08" name="Line 872"/>
              <p:cNvSpPr>
                <a:spLocks noChangeShapeType="1"/>
              </p:cNvSpPr>
              <p:nvPr/>
            </p:nvSpPr>
            <p:spPr bwMode="auto">
              <a:xfrm>
                <a:off x="4153" y="177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09" name="Line 873"/>
              <p:cNvSpPr>
                <a:spLocks noChangeShapeType="1"/>
              </p:cNvSpPr>
              <p:nvPr/>
            </p:nvSpPr>
            <p:spPr bwMode="auto">
              <a:xfrm>
                <a:off x="4153" y="1770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10" name="Line 874"/>
              <p:cNvSpPr>
                <a:spLocks noChangeShapeType="1"/>
              </p:cNvSpPr>
              <p:nvPr/>
            </p:nvSpPr>
            <p:spPr bwMode="auto">
              <a:xfrm>
                <a:off x="4165" y="177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11" name="Line 875"/>
              <p:cNvSpPr>
                <a:spLocks noChangeShapeType="1"/>
              </p:cNvSpPr>
              <p:nvPr/>
            </p:nvSpPr>
            <p:spPr bwMode="auto">
              <a:xfrm>
                <a:off x="4165" y="177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12" name="Line 876"/>
              <p:cNvSpPr>
                <a:spLocks noChangeShapeType="1"/>
              </p:cNvSpPr>
              <p:nvPr/>
            </p:nvSpPr>
            <p:spPr bwMode="auto">
              <a:xfrm>
                <a:off x="4165" y="177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13" name="Line 877"/>
              <p:cNvSpPr>
                <a:spLocks noChangeShapeType="1"/>
              </p:cNvSpPr>
              <p:nvPr/>
            </p:nvSpPr>
            <p:spPr bwMode="auto">
              <a:xfrm>
                <a:off x="4165" y="177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14" name="Line 878"/>
              <p:cNvSpPr>
                <a:spLocks noChangeShapeType="1"/>
              </p:cNvSpPr>
              <p:nvPr/>
            </p:nvSpPr>
            <p:spPr bwMode="auto">
              <a:xfrm>
                <a:off x="4165" y="177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15" name="Line 879"/>
              <p:cNvSpPr>
                <a:spLocks noChangeShapeType="1"/>
              </p:cNvSpPr>
              <p:nvPr/>
            </p:nvSpPr>
            <p:spPr bwMode="auto">
              <a:xfrm>
                <a:off x="4165" y="177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16" name="Line 880"/>
              <p:cNvSpPr>
                <a:spLocks noChangeShapeType="1"/>
              </p:cNvSpPr>
              <p:nvPr/>
            </p:nvSpPr>
            <p:spPr bwMode="auto">
              <a:xfrm>
                <a:off x="4165" y="1770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17" name="Line 881"/>
              <p:cNvSpPr>
                <a:spLocks noChangeShapeType="1"/>
              </p:cNvSpPr>
              <p:nvPr/>
            </p:nvSpPr>
            <p:spPr bwMode="auto">
              <a:xfrm>
                <a:off x="4175" y="177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18" name="Line 882"/>
              <p:cNvSpPr>
                <a:spLocks noChangeShapeType="1"/>
              </p:cNvSpPr>
              <p:nvPr/>
            </p:nvSpPr>
            <p:spPr bwMode="auto">
              <a:xfrm>
                <a:off x="4175" y="177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19" name="Line 883"/>
              <p:cNvSpPr>
                <a:spLocks noChangeShapeType="1"/>
              </p:cNvSpPr>
              <p:nvPr/>
            </p:nvSpPr>
            <p:spPr bwMode="auto">
              <a:xfrm>
                <a:off x="4175" y="177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20" name="Line 884"/>
              <p:cNvSpPr>
                <a:spLocks noChangeShapeType="1"/>
              </p:cNvSpPr>
              <p:nvPr/>
            </p:nvSpPr>
            <p:spPr bwMode="auto">
              <a:xfrm>
                <a:off x="4175" y="1770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21" name="Line 885"/>
              <p:cNvSpPr>
                <a:spLocks noChangeShapeType="1"/>
              </p:cNvSpPr>
              <p:nvPr/>
            </p:nvSpPr>
            <p:spPr bwMode="auto">
              <a:xfrm>
                <a:off x="4186" y="177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22" name="Line 886"/>
              <p:cNvSpPr>
                <a:spLocks noChangeShapeType="1"/>
              </p:cNvSpPr>
              <p:nvPr/>
            </p:nvSpPr>
            <p:spPr bwMode="auto">
              <a:xfrm>
                <a:off x="4186" y="177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23" name="Line 887"/>
              <p:cNvSpPr>
                <a:spLocks noChangeShapeType="1"/>
              </p:cNvSpPr>
              <p:nvPr/>
            </p:nvSpPr>
            <p:spPr bwMode="auto">
              <a:xfrm>
                <a:off x="4186" y="177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24" name="Line 888"/>
              <p:cNvSpPr>
                <a:spLocks noChangeShapeType="1"/>
              </p:cNvSpPr>
              <p:nvPr/>
            </p:nvSpPr>
            <p:spPr bwMode="auto">
              <a:xfrm>
                <a:off x="4186" y="177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25" name="Line 889"/>
              <p:cNvSpPr>
                <a:spLocks noChangeShapeType="1"/>
              </p:cNvSpPr>
              <p:nvPr/>
            </p:nvSpPr>
            <p:spPr bwMode="auto">
              <a:xfrm>
                <a:off x="4186" y="1770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26" name="Line 890"/>
              <p:cNvSpPr>
                <a:spLocks noChangeShapeType="1"/>
              </p:cNvSpPr>
              <p:nvPr/>
            </p:nvSpPr>
            <p:spPr bwMode="auto">
              <a:xfrm>
                <a:off x="4197" y="177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27" name="Line 891"/>
              <p:cNvSpPr>
                <a:spLocks noChangeShapeType="1"/>
              </p:cNvSpPr>
              <p:nvPr/>
            </p:nvSpPr>
            <p:spPr bwMode="auto">
              <a:xfrm>
                <a:off x="4197" y="177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28" name="Line 892"/>
              <p:cNvSpPr>
                <a:spLocks noChangeShapeType="1"/>
              </p:cNvSpPr>
              <p:nvPr/>
            </p:nvSpPr>
            <p:spPr bwMode="auto">
              <a:xfrm>
                <a:off x="4197" y="177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29" name="Line 893"/>
              <p:cNvSpPr>
                <a:spLocks noChangeShapeType="1"/>
              </p:cNvSpPr>
              <p:nvPr/>
            </p:nvSpPr>
            <p:spPr bwMode="auto">
              <a:xfrm flipV="1">
                <a:off x="4197" y="1757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30" name="Line 894"/>
              <p:cNvSpPr>
                <a:spLocks noChangeShapeType="1"/>
              </p:cNvSpPr>
              <p:nvPr/>
            </p:nvSpPr>
            <p:spPr bwMode="auto">
              <a:xfrm>
                <a:off x="4197" y="1757"/>
                <a:ext cx="14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31" name="Line 895"/>
              <p:cNvSpPr>
                <a:spLocks noChangeShapeType="1"/>
              </p:cNvSpPr>
              <p:nvPr/>
            </p:nvSpPr>
            <p:spPr bwMode="auto">
              <a:xfrm>
                <a:off x="4209" y="175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32" name="Line 896"/>
              <p:cNvSpPr>
                <a:spLocks noChangeShapeType="1"/>
              </p:cNvSpPr>
              <p:nvPr/>
            </p:nvSpPr>
            <p:spPr bwMode="auto">
              <a:xfrm>
                <a:off x="4209" y="1757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33" name="Line 897"/>
              <p:cNvSpPr>
                <a:spLocks noChangeShapeType="1"/>
              </p:cNvSpPr>
              <p:nvPr/>
            </p:nvSpPr>
            <p:spPr bwMode="auto">
              <a:xfrm>
                <a:off x="4220" y="175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34" name="Line 898"/>
              <p:cNvSpPr>
                <a:spLocks noChangeShapeType="1"/>
              </p:cNvSpPr>
              <p:nvPr/>
            </p:nvSpPr>
            <p:spPr bwMode="auto">
              <a:xfrm>
                <a:off x="4220" y="175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35" name="Line 899"/>
              <p:cNvSpPr>
                <a:spLocks noChangeShapeType="1"/>
              </p:cNvSpPr>
              <p:nvPr/>
            </p:nvSpPr>
            <p:spPr bwMode="auto">
              <a:xfrm>
                <a:off x="4220" y="175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36" name="Line 900"/>
              <p:cNvSpPr>
                <a:spLocks noChangeShapeType="1"/>
              </p:cNvSpPr>
              <p:nvPr/>
            </p:nvSpPr>
            <p:spPr bwMode="auto">
              <a:xfrm>
                <a:off x="4220" y="1757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37" name="Line 901"/>
              <p:cNvSpPr>
                <a:spLocks noChangeShapeType="1"/>
              </p:cNvSpPr>
              <p:nvPr/>
            </p:nvSpPr>
            <p:spPr bwMode="auto">
              <a:xfrm>
                <a:off x="4231" y="175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38" name="Line 902"/>
              <p:cNvSpPr>
                <a:spLocks noChangeShapeType="1"/>
              </p:cNvSpPr>
              <p:nvPr/>
            </p:nvSpPr>
            <p:spPr bwMode="auto">
              <a:xfrm>
                <a:off x="4231" y="175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39" name="Line 903"/>
              <p:cNvSpPr>
                <a:spLocks noChangeShapeType="1"/>
              </p:cNvSpPr>
              <p:nvPr/>
            </p:nvSpPr>
            <p:spPr bwMode="auto">
              <a:xfrm>
                <a:off x="4231" y="175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40" name="Line 904"/>
              <p:cNvSpPr>
                <a:spLocks noChangeShapeType="1"/>
              </p:cNvSpPr>
              <p:nvPr/>
            </p:nvSpPr>
            <p:spPr bwMode="auto">
              <a:xfrm>
                <a:off x="4231" y="175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41" name="Line 905"/>
              <p:cNvSpPr>
                <a:spLocks noChangeShapeType="1"/>
              </p:cNvSpPr>
              <p:nvPr/>
            </p:nvSpPr>
            <p:spPr bwMode="auto">
              <a:xfrm>
                <a:off x="4231" y="175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42" name="Line 906"/>
              <p:cNvSpPr>
                <a:spLocks noChangeShapeType="1"/>
              </p:cNvSpPr>
              <p:nvPr/>
            </p:nvSpPr>
            <p:spPr bwMode="auto">
              <a:xfrm>
                <a:off x="4231" y="175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43" name="Line 907"/>
              <p:cNvSpPr>
                <a:spLocks noChangeShapeType="1"/>
              </p:cNvSpPr>
              <p:nvPr/>
            </p:nvSpPr>
            <p:spPr bwMode="auto">
              <a:xfrm>
                <a:off x="4231" y="1757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44" name="Line 908"/>
              <p:cNvSpPr>
                <a:spLocks noChangeShapeType="1"/>
              </p:cNvSpPr>
              <p:nvPr/>
            </p:nvSpPr>
            <p:spPr bwMode="auto">
              <a:xfrm>
                <a:off x="4243" y="175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45" name="Line 909"/>
              <p:cNvSpPr>
                <a:spLocks noChangeShapeType="1"/>
              </p:cNvSpPr>
              <p:nvPr/>
            </p:nvSpPr>
            <p:spPr bwMode="auto">
              <a:xfrm>
                <a:off x="4243" y="175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46" name="Line 910"/>
              <p:cNvSpPr>
                <a:spLocks noChangeShapeType="1"/>
              </p:cNvSpPr>
              <p:nvPr/>
            </p:nvSpPr>
            <p:spPr bwMode="auto">
              <a:xfrm>
                <a:off x="4243" y="175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47" name="Line 911"/>
              <p:cNvSpPr>
                <a:spLocks noChangeShapeType="1"/>
              </p:cNvSpPr>
              <p:nvPr/>
            </p:nvSpPr>
            <p:spPr bwMode="auto">
              <a:xfrm flipV="1">
                <a:off x="4243" y="1744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48" name="Line 912"/>
              <p:cNvSpPr>
                <a:spLocks noChangeShapeType="1"/>
              </p:cNvSpPr>
              <p:nvPr/>
            </p:nvSpPr>
            <p:spPr bwMode="auto">
              <a:xfrm>
                <a:off x="4243" y="1744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49" name="Line 913"/>
              <p:cNvSpPr>
                <a:spLocks noChangeShapeType="1"/>
              </p:cNvSpPr>
              <p:nvPr/>
            </p:nvSpPr>
            <p:spPr bwMode="auto">
              <a:xfrm>
                <a:off x="4253" y="174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50" name="Line 914"/>
              <p:cNvSpPr>
                <a:spLocks noChangeShapeType="1"/>
              </p:cNvSpPr>
              <p:nvPr/>
            </p:nvSpPr>
            <p:spPr bwMode="auto">
              <a:xfrm>
                <a:off x="4253" y="174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51" name="Line 915"/>
              <p:cNvSpPr>
                <a:spLocks noChangeShapeType="1"/>
              </p:cNvSpPr>
              <p:nvPr/>
            </p:nvSpPr>
            <p:spPr bwMode="auto">
              <a:xfrm>
                <a:off x="4253" y="174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52" name="Line 916"/>
              <p:cNvSpPr>
                <a:spLocks noChangeShapeType="1"/>
              </p:cNvSpPr>
              <p:nvPr/>
            </p:nvSpPr>
            <p:spPr bwMode="auto">
              <a:xfrm>
                <a:off x="4253" y="174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53" name="Line 917"/>
              <p:cNvSpPr>
                <a:spLocks noChangeShapeType="1"/>
              </p:cNvSpPr>
              <p:nvPr/>
            </p:nvSpPr>
            <p:spPr bwMode="auto">
              <a:xfrm>
                <a:off x="4253" y="174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54" name="Line 918"/>
              <p:cNvSpPr>
                <a:spLocks noChangeShapeType="1"/>
              </p:cNvSpPr>
              <p:nvPr/>
            </p:nvSpPr>
            <p:spPr bwMode="auto">
              <a:xfrm>
                <a:off x="4253" y="1744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55" name="Line 919"/>
              <p:cNvSpPr>
                <a:spLocks noChangeShapeType="1"/>
              </p:cNvSpPr>
              <p:nvPr/>
            </p:nvSpPr>
            <p:spPr bwMode="auto">
              <a:xfrm>
                <a:off x="4264" y="174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56" name="Line 920"/>
              <p:cNvSpPr>
                <a:spLocks noChangeShapeType="1"/>
              </p:cNvSpPr>
              <p:nvPr/>
            </p:nvSpPr>
            <p:spPr bwMode="auto">
              <a:xfrm>
                <a:off x="4264" y="174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57" name="Line 921"/>
              <p:cNvSpPr>
                <a:spLocks noChangeShapeType="1"/>
              </p:cNvSpPr>
              <p:nvPr/>
            </p:nvSpPr>
            <p:spPr bwMode="auto">
              <a:xfrm>
                <a:off x="4264" y="174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58" name="Line 922"/>
              <p:cNvSpPr>
                <a:spLocks noChangeShapeType="1"/>
              </p:cNvSpPr>
              <p:nvPr/>
            </p:nvSpPr>
            <p:spPr bwMode="auto">
              <a:xfrm>
                <a:off x="4264" y="174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59" name="Line 923"/>
              <p:cNvSpPr>
                <a:spLocks noChangeShapeType="1"/>
              </p:cNvSpPr>
              <p:nvPr/>
            </p:nvSpPr>
            <p:spPr bwMode="auto">
              <a:xfrm>
                <a:off x="4264" y="174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60" name="Line 924"/>
              <p:cNvSpPr>
                <a:spLocks noChangeShapeType="1"/>
              </p:cNvSpPr>
              <p:nvPr/>
            </p:nvSpPr>
            <p:spPr bwMode="auto">
              <a:xfrm>
                <a:off x="4264" y="1744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61" name="Line 925"/>
              <p:cNvSpPr>
                <a:spLocks noChangeShapeType="1"/>
              </p:cNvSpPr>
              <p:nvPr/>
            </p:nvSpPr>
            <p:spPr bwMode="auto">
              <a:xfrm>
                <a:off x="4275" y="174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62" name="Line 926"/>
              <p:cNvSpPr>
                <a:spLocks noChangeShapeType="1"/>
              </p:cNvSpPr>
              <p:nvPr/>
            </p:nvSpPr>
            <p:spPr bwMode="auto">
              <a:xfrm>
                <a:off x="4275" y="174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63" name="Line 927"/>
              <p:cNvSpPr>
                <a:spLocks noChangeShapeType="1"/>
              </p:cNvSpPr>
              <p:nvPr/>
            </p:nvSpPr>
            <p:spPr bwMode="auto">
              <a:xfrm>
                <a:off x="4275" y="174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64" name="Line 928"/>
              <p:cNvSpPr>
                <a:spLocks noChangeShapeType="1"/>
              </p:cNvSpPr>
              <p:nvPr/>
            </p:nvSpPr>
            <p:spPr bwMode="auto">
              <a:xfrm>
                <a:off x="4275" y="174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65" name="Line 929"/>
              <p:cNvSpPr>
                <a:spLocks noChangeShapeType="1"/>
              </p:cNvSpPr>
              <p:nvPr/>
            </p:nvSpPr>
            <p:spPr bwMode="auto">
              <a:xfrm>
                <a:off x="4275" y="174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66" name="Line 930"/>
              <p:cNvSpPr>
                <a:spLocks noChangeShapeType="1"/>
              </p:cNvSpPr>
              <p:nvPr/>
            </p:nvSpPr>
            <p:spPr bwMode="auto">
              <a:xfrm>
                <a:off x="4275" y="1744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67" name="Line 931"/>
              <p:cNvSpPr>
                <a:spLocks noChangeShapeType="1"/>
              </p:cNvSpPr>
              <p:nvPr/>
            </p:nvSpPr>
            <p:spPr bwMode="auto">
              <a:xfrm flipV="1">
                <a:off x="4286" y="1731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68" name="Line 932"/>
              <p:cNvSpPr>
                <a:spLocks noChangeShapeType="1"/>
              </p:cNvSpPr>
              <p:nvPr/>
            </p:nvSpPr>
            <p:spPr bwMode="auto">
              <a:xfrm>
                <a:off x="4286" y="1731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69" name="Line 933"/>
              <p:cNvSpPr>
                <a:spLocks noChangeShapeType="1"/>
              </p:cNvSpPr>
              <p:nvPr/>
            </p:nvSpPr>
            <p:spPr bwMode="auto">
              <a:xfrm>
                <a:off x="4286" y="1731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70" name="Line 934"/>
              <p:cNvSpPr>
                <a:spLocks noChangeShapeType="1"/>
              </p:cNvSpPr>
              <p:nvPr/>
            </p:nvSpPr>
            <p:spPr bwMode="auto">
              <a:xfrm>
                <a:off x="4286" y="1731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71" name="Line 935"/>
              <p:cNvSpPr>
                <a:spLocks noChangeShapeType="1"/>
              </p:cNvSpPr>
              <p:nvPr/>
            </p:nvSpPr>
            <p:spPr bwMode="auto">
              <a:xfrm>
                <a:off x="4286" y="1731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72" name="Line 936"/>
              <p:cNvSpPr>
                <a:spLocks noChangeShapeType="1"/>
              </p:cNvSpPr>
              <p:nvPr/>
            </p:nvSpPr>
            <p:spPr bwMode="auto">
              <a:xfrm>
                <a:off x="4286" y="1731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73" name="Line 937"/>
              <p:cNvSpPr>
                <a:spLocks noChangeShapeType="1"/>
              </p:cNvSpPr>
              <p:nvPr/>
            </p:nvSpPr>
            <p:spPr bwMode="auto">
              <a:xfrm>
                <a:off x="4286" y="1731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74" name="Line 938"/>
              <p:cNvSpPr>
                <a:spLocks noChangeShapeType="1"/>
              </p:cNvSpPr>
              <p:nvPr/>
            </p:nvSpPr>
            <p:spPr bwMode="auto">
              <a:xfrm>
                <a:off x="4286" y="1731"/>
                <a:ext cx="1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75" name="Line 939"/>
              <p:cNvSpPr>
                <a:spLocks noChangeShapeType="1"/>
              </p:cNvSpPr>
              <p:nvPr/>
            </p:nvSpPr>
            <p:spPr bwMode="auto">
              <a:xfrm>
                <a:off x="4286" y="1731"/>
                <a:ext cx="1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76" name="Line 940"/>
              <p:cNvSpPr>
                <a:spLocks noChangeShapeType="1"/>
              </p:cNvSpPr>
              <p:nvPr/>
            </p:nvSpPr>
            <p:spPr bwMode="auto">
              <a:xfrm>
                <a:off x="4296" y="1731"/>
                <a:ext cx="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77" name="Line 941"/>
              <p:cNvSpPr>
                <a:spLocks noChangeShapeType="1"/>
              </p:cNvSpPr>
              <p:nvPr/>
            </p:nvSpPr>
            <p:spPr bwMode="auto">
              <a:xfrm>
                <a:off x="4296" y="1731"/>
                <a:ext cx="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78" name="Line 942"/>
              <p:cNvSpPr>
                <a:spLocks noChangeShapeType="1"/>
              </p:cNvSpPr>
              <p:nvPr/>
            </p:nvSpPr>
            <p:spPr bwMode="auto">
              <a:xfrm>
                <a:off x="4296" y="1731"/>
                <a:ext cx="0" cy="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79" name="Line 943"/>
              <p:cNvSpPr>
                <a:spLocks noChangeShapeType="1"/>
              </p:cNvSpPr>
              <p:nvPr/>
            </p:nvSpPr>
            <p:spPr bwMode="auto">
              <a:xfrm flipV="1">
                <a:off x="4296" y="1718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80" name="Line 944"/>
              <p:cNvSpPr>
                <a:spLocks noChangeShapeType="1"/>
              </p:cNvSpPr>
              <p:nvPr/>
            </p:nvSpPr>
            <p:spPr bwMode="auto">
              <a:xfrm>
                <a:off x="4296" y="1718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81" name="Line 945"/>
              <p:cNvSpPr>
                <a:spLocks noChangeShapeType="1"/>
              </p:cNvSpPr>
              <p:nvPr/>
            </p:nvSpPr>
            <p:spPr bwMode="auto">
              <a:xfrm>
                <a:off x="4308" y="171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82" name="Line 946"/>
              <p:cNvSpPr>
                <a:spLocks noChangeShapeType="1"/>
              </p:cNvSpPr>
              <p:nvPr/>
            </p:nvSpPr>
            <p:spPr bwMode="auto">
              <a:xfrm>
                <a:off x="4308" y="171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83" name="Line 947"/>
              <p:cNvSpPr>
                <a:spLocks noChangeShapeType="1"/>
              </p:cNvSpPr>
              <p:nvPr/>
            </p:nvSpPr>
            <p:spPr bwMode="auto">
              <a:xfrm>
                <a:off x="4308" y="171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84" name="Line 948"/>
              <p:cNvSpPr>
                <a:spLocks noChangeShapeType="1"/>
              </p:cNvSpPr>
              <p:nvPr/>
            </p:nvSpPr>
            <p:spPr bwMode="auto">
              <a:xfrm>
                <a:off x="4308" y="171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85" name="Line 949"/>
              <p:cNvSpPr>
                <a:spLocks noChangeShapeType="1"/>
              </p:cNvSpPr>
              <p:nvPr/>
            </p:nvSpPr>
            <p:spPr bwMode="auto">
              <a:xfrm>
                <a:off x="4308" y="171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86" name="Line 950"/>
              <p:cNvSpPr>
                <a:spLocks noChangeShapeType="1"/>
              </p:cNvSpPr>
              <p:nvPr/>
            </p:nvSpPr>
            <p:spPr bwMode="auto">
              <a:xfrm>
                <a:off x="4308" y="171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87" name="Line 951"/>
              <p:cNvSpPr>
                <a:spLocks noChangeShapeType="1"/>
              </p:cNvSpPr>
              <p:nvPr/>
            </p:nvSpPr>
            <p:spPr bwMode="auto">
              <a:xfrm>
                <a:off x="4308" y="1718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88" name="Line 952"/>
              <p:cNvSpPr>
                <a:spLocks noChangeShapeType="1"/>
              </p:cNvSpPr>
              <p:nvPr/>
            </p:nvSpPr>
            <p:spPr bwMode="auto">
              <a:xfrm>
                <a:off x="4319" y="171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89" name="Line 953"/>
              <p:cNvSpPr>
                <a:spLocks noChangeShapeType="1"/>
              </p:cNvSpPr>
              <p:nvPr/>
            </p:nvSpPr>
            <p:spPr bwMode="auto">
              <a:xfrm>
                <a:off x="4319" y="171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90" name="Line 954"/>
              <p:cNvSpPr>
                <a:spLocks noChangeShapeType="1"/>
              </p:cNvSpPr>
              <p:nvPr/>
            </p:nvSpPr>
            <p:spPr bwMode="auto">
              <a:xfrm>
                <a:off x="4319" y="171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91" name="Line 955"/>
              <p:cNvSpPr>
                <a:spLocks noChangeShapeType="1"/>
              </p:cNvSpPr>
              <p:nvPr/>
            </p:nvSpPr>
            <p:spPr bwMode="auto">
              <a:xfrm>
                <a:off x="4319" y="171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92" name="Line 956"/>
              <p:cNvSpPr>
                <a:spLocks noChangeShapeType="1"/>
              </p:cNvSpPr>
              <p:nvPr/>
            </p:nvSpPr>
            <p:spPr bwMode="auto">
              <a:xfrm>
                <a:off x="4319" y="171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93" name="Line 957"/>
              <p:cNvSpPr>
                <a:spLocks noChangeShapeType="1"/>
              </p:cNvSpPr>
              <p:nvPr/>
            </p:nvSpPr>
            <p:spPr bwMode="auto">
              <a:xfrm>
                <a:off x="4319" y="171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94" name="Line 958"/>
              <p:cNvSpPr>
                <a:spLocks noChangeShapeType="1"/>
              </p:cNvSpPr>
              <p:nvPr/>
            </p:nvSpPr>
            <p:spPr bwMode="auto">
              <a:xfrm flipV="1">
                <a:off x="4319" y="1705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95" name="Line 959"/>
              <p:cNvSpPr>
                <a:spLocks noChangeShapeType="1"/>
              </p:cNvSpPr>
              <p:nvPr/>
            </p:nvSpPr>
            <p:spPr bwMode="auto">
              <a:xfrm>
                <a:off x="4319" y="170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96" name="Line 960"/>
              <p:cNvSpPr>
                <a:spLocks noChangeShapeType="1"/>
              </p:cNvSpPr>
              <p:nvPr/>
            </p:nvSpPr>
            <p:spPr bwMode="auto">
              <a:xfrm>
                <a:off x="4319" y="1705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97" name="Line 961"/>
              <p:cNvSpPr>
                <a:spLocks noChangeShapeType="1"/>
              </p:cNvSpPr>
              <p:nvPr/>
            </p:nvSpPr>
            <p:spPr bwMode="auto">
              <a:xfrm>
                <a:off x="4330" y="170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98" name="Line 962"/>
              <p:cNvSpPr>
                <a:spLocks noChangeShapeType="1"/>
              </p:cNvSpPr>
              <p:nvPr/>
            </p:nvSpPr>
            <p:spPr bwMode="auto">
              <a:xfrm>
                <a:off x="4330" y="170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299" name="Line 963"/>
              <p:cNvSpPr>
                <a:spLocks noChangeShapeType="1"/>
              </p:cNvSpPr>
              <p:nvPr/>
            </p:nvSpPr>
            <p:spPr bwMode="auto">
              <a:xfrm>
                <a:off x="4330" y="170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00" name="Line 964"/>
              <p:cNvSpPr>
                <a:spLocks noChangeShapeType="1"/>
              </p:cNvSpPr>
              <p:nvPr/>
            </p:nvSpPr>
            <p:spPr bwMode="auto">
              <a:xfrm>
                <a:off x="4330" y="170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01" name="Line 965"/>
              <p:cNvSpPr>
                <a:spLocks noChangeShapeType="1"/>
              </p:cNvSpPr>
              <p:nvPr/>
            </p:nvSpPr>
            <p:spPr bwMode="auto">
              <a:xfrm>
                <a:off x="4330" y="170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02" name="Line 966"/>
              <p:cNvSpPr>
                <a:spLocks noChangeShapeType="1"/>
              </p:cNvSpPr>
              <p:nvPr/>
            </p:nvSpPr>
            <p:spPr bwMode="auto">
              <a:xfrm>
                <a:off x="4330" y="170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03" name="Line 967"/>
              <p:cNvSpPr>
                <a:spLocks noChangeShapeType="1"/>
              </p:cNvSpPr>
              <p:nvPr/>
            </p:nvSpPr>
            <p:spPr bwMode="auto">
              <a:xfrm flipV="1">
                <a:off x="4330" y="1692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04" name="Line 968"/>
              <p:cNvSpPr>
                <a:spLocks noChangeShapeType="1"/>
              </p:cNvSpPr>
              <p:nvPr/>
            </p:nvSpPr>
            <p:spPr bwMode="auto">
              <a:xfrm>
                <a:off x="4330" y="169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05" name="Line 969"/>
              <p:cNvSpPr>
                <a:spLocks noChangeShapeType="1"/>
              </p:cNvSpPr>
              <p:nvPr/>
            </p:nvSpPr>
            <p:spPr bwMode="auto">
              <a:xfrm>
                <a:off x="4330" y="1692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06" name="Line 970"/>
              <p:cNvSpPr>
                <a:spLocks noChangeShapeType="1"/>
              </p:cNvSpPr>
              <p:nvPr/>
            </p:nvSpPr>
            <p:spPr bwMode="auto">
              <a:xfrm>
                <a:off x="4341" y="169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07" name="Line 971"/>
              <p:cNvSpPr>
                <a:spLocks noChangeShapeType="1"/>
              </p:cNvSpPr>
              <p:nvPr/>
            </p:nvSpPr>
            <p:spPr bwMode="auto">
              <a:xfrm>
                <a:off x="4341" y="169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08" name="Line 972"/>
              <p:cNvSpPr>
                <a:spLocks noChangeShapeType="1"/>
              </p:cNvSpPr>
              <p:nvPr/>
            </p:nvSpPr>
            <p:spPr bwMode="auto">
              <a:xfrm>
                <a:off x="4341" y="169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09" name="Line 973"/>
              <p:cNvSpPr>
                <a:spLocks noChangeShapeType="1"/>
              </p:cNvSpPr>
              <p:nvPr/>
            </p:nvSpPr>
            <p:spPr bwMode="auto">
              <a:xfrm>
                <a:off x="4341" y="169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10" name="Line 974"/>
              <p:cNvSpPr>
                <a:spLocks noChangeShapeType="1"/>
              </p:cNvSpPr>
              <p:nvPr/>
            </p:nvSpPr>
            <p:spPr bwMode="auto">
              <a:xfrm>
                <a:off x="4341" y="169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11" name="Line 975"/>
              <p:cNvSpPr>
                <a:spLocks noChangeShapeType="1"/>
              </p:cNvSpPr>
              <p:nvPr/>
            </p:nvSpPr>
            <p:spPr bwMode="auto">
              <a:xfrm>
                <a:off x="4341" y="1692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12" name="Line 976"/>
              <p:cNvSpPr>
                <a:spLocks noChangeShapeType="1"/>
              </p:cNvSpPr>
              <p:nvPr/>
            </p:nvSpPr>
            <p:spPr bwMode="auto">
              <a:xfrm>
                <a:off x="4351" y="169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13" name="Line 977"/>
              <p:cNvSpPr>
                <a:spLocks noChangeShapeType="1"/>
              </p:cNvSpPr>
              <p:nvPr/>
            </p:nvSpPr>
            <p:spPr bwMode="auto">
              <a:xfrm>
                <a:off x="4351" y="169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14" name="Line 978"/>
              <p:cNvSpPr>
                <a:spLocks noChangeShapeType="1"/>
              </p:cNvSpPr>
              <p:nvPr/>
            </p:nvSpPr>
            <p:spPr bwMode="auto">
              <a:xfrm>
                <a:off x="4351" y="169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15" name="Line 979"/>
              <p:cNvSpPr>
                <a:spLocks noChangeShapeType="1"/>
              </p:cNvSpPr>
              <p:nvPr/>
            </p:nvSpPr>
            <p:spPr bwMode="auto">
              <a:xfrm>
                <a:off x="4351" y="169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16" name="Line 980"/>
              <p:cNvSpPr>
                <a:spLocks noChangeShapeType="1"/>
              </p:cNvSpPr>
              <p:nvPr/>
            </p:nvSpPr>
            <p:spPr bwMode="auto">
              <a:xfrm>
                <a:off x="4351" y="169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17" name="Line 981"/>
              <p:cNvSpPr>
                <a:spLocks noChangeShapeType="1"/>
              </p:cNvSpPr>
              <p:nvPr/>
            </p:nvSpPr>
            <p:spPr bwMode="auto">
              <a:xfrm>
                <a:off x="4351" y="169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18" name="Line 982"/>
              <p:cNvSpPr>
                <a:spLocks noChangeShapeType="1"/>
              </p:cNvSpPr>
              <p:nvPr/>
            </p:nvSpPr>
            <p:spPr bwMode="auto">
              <a:xfrm>
                <a:off x="4351" y="1692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19" name="Line 983"/>
              <p:cNvSpPr>
                <a:spLocks noChangeShapeType="1"/>
              </p:cNvSpPr>
              <p:nvPr/>
            </p:nvSpPr>
            <p:spPr bwMode="auto">
              <a:xfrm>
                <a:off x="4363" y="169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20" name="Line 984"/>
              <p:cNvSpPr>
                <a:spLocks noChangeShapeType="1"/>
              </p:cNvSpPr>
              <p:nvPr/>
            </p:nvSpPr>
            <p:spPr bwMode="auto">
              <a:xfrm>
                <a:off x="4363" y="169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21" name="Line 985"/>
              <p:cNvSpPr>
                <a:spLocks noChangeShapeType="1"/>
              </p:cNvSpPr>
              <p:nvPr/>
            </p:nvSpPr>
            <p:spPr bwMode="auto">
              <a:xfrm>
                <a:off x="4363" y="169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22" name="Line 986"/>
              <p:cNvSpPr>
                <a:spLocks noChangeShapeType="1"/>
              </p:cNvSpPr>
              <p:nvPr/>
            </p:nvSpPr>
            <p:spPr bwMode="auto">
              <a:xfrm>
                <a:off x="4363" y="1692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23" name="Line 987"/>
              <p:cNvSpPr>
                <a:spLocks noChangeShapeType="1"/>
              </p:cNvSpPr>
              <p:nvPr/>
            </p:nvSpPr>
            <p:spPr bwMode="auto">
              <a:xfrm flipV="1">
                <a:off x="4374" y="1679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24" name="Line 988"/>
              <p:cNvSpPr>
                <a:spLocks noChangeShapeType="1"/>
              </p:cNvSpPr>
              <p:nvPr/>
            </p:nvSpPr>
            <p:spPr bwMode="auto">
              <a:xfrm>
                <a:off x="4374" y="16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25" name="Line 989"/>
              <p:cNvSpPr>
                <a:spLocks noChangeShapeType="1"/>
              </p:cNvSpPr>
              <p:nvPr/>
            </p:nvSpPr>
            <p:spPr bwMode="auto">
              <a:xfrm>
                <a:off x="4374" y="16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26" name="Line 990"/>
              <p:cNvSpPr>
                <a:spLocks noChangeShapeType="1"/>
              </p:cNvSpPr>
              <p:nvPr/>
            </p:nvSpPr>
            <p:spPr bwMode="auto">
              <a:xfrm>
                <a:off x="4374" y="16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27" name="Line 991"/>
              <p:cNvSpPr>
                <a:spLocks noChangeShapeType="1"/>
              </p:cNvSpPr>
              <p:nvPr/>
            </p:nvSpPr>
            <p:spPr bwMode="auto">
              <a:xfrm>
                <a:off x="4374" y="16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28" name="Line 992"/>
              <p:cNvSpPr>
                <a:spLocks noChangeShapeType="1"/>
              </p:cNvSpPr>
              <p:nvPr/>
            </p:nvSpPr>
            <p:spPr bwMode="auto">
              <a:xfrm>
                <a:off x="4374" y="16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29" name="Line 993"/>
              <p:cNvSpPr>
                <a:spLocks noChangeShapeType="1"/>
              </p:cNvSpPr>
              <p:nvPr/>
            </p:nvSpPr>
            <p:spPr bwMode="auto">
              <a:xfrm>
                <a:off x="4374" y="16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30" name="Line 994"/>
              <p:cNvSpPr>
                <a:spLocks noChangeShapeType="1"/>
              </p:cNvSpPr>
              <p:nvPr/>
            </p:nvSpPr>
            <p:spPr bwMode="auto">
              <a:xfrm>
                <a:off x="4374" y="1679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31" name="Line 995"/>
              <p:cNvSpPr>
                <a:spLocks noChangeShapeType="1"/>
              </p:cNvSpPr>
              <p:nvPr/>
            </p:nvSpPr>
            <p:spPr bwMode="auto">
              <a:xfrm>
                <a:off x="4385" y="16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32" name="Line 996"/>
              <p:cNvSpPr>
                <a:spLocks noChangeShapeType="1"/>
              </p:cNvSpPr>
              <p:nvPr/>
            </p:nvSpPr>
            <p:spPr bwMode="auto">
              <a:xfrm>
                <a:off x="4385" y="16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33" name="Line 997"/>
              <p:cNvSpPr>
                <a:spLocks noChangeShapeType="1"/>
              </p:cNvSpPr>
              <p:nvPr/>
            </p:nvSpPr>
            <p:spPr bwMode="auto">
              <a:xfrm>
                <a:off x="4385" y="16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34" name="Line 998"/>
              <p:cNvSpPr>
                <a:spLocks noChangeShapeType="1"/>
              </p:cNvSpPr>
              <p:nvPr/>
            </p:nvSpPr>
            <p:spPr bwMode="auto">
              <a:xfrm>
                <a:off x="4385" y="16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35" name="Line 999"/>
              <p:cNvSpPr>
                <a:spLocks noChangeShapeType="1"/>
              </p:cNvSpPr>
              <p:nvPr/>
            </p:nvSpPr>
            <p:spPr bwMode="auto">
              <a:xfrm>
                <a:off x="4385" y="16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36" name="Line 1000"/>
              <p:cNvSpPr>
                <a:spLocks noChangeShapeType="1"/>
              </p:cNvSpPr>
              <p:nvPr/>
            </p:nvSpPr>
            <p:spPr bwMode="auto">
              <a:xfrm>
                <a:off x="4385" y="1679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37" name="Line 1001"/>
              <p:cNvSpPr>
                <a:spLocks noChangeShapeType="1"/>
              </p:cNvSpPr>
              <p:nvPr/>
            </p:nvSpPr>
            <p:spPr bwMode="auto">
              <a:xfrm>
                <a:off x="4396" y="16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38" name="Line 1002"/>
              <p:cNvSpPr>
                <a:spLocks noChangeShapeType="1"/>
              </p:cNvSpPr>
              <p:nvPr/>
            </p:nvSpPr>
            <p:spPr bwMode="auto">
              <a:xfrm>
                <a:off x="4396" y="16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39" name="Line 1003"/>
              <p:cNvSpPr>
                <a:spLocks noChangeShapeType="1"/>
              </p:cNvSpPr>
              <p:nvPr/>
            </p:nvSpPr>
            <p:spPr bwMode="auto">
              <a:xfrm>
                <a:off x="4396" y="16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40" name="Line 1004"/>
              <p:cNvSpPr>
                <a:spLocks noChangeShapeType="1"/>
              </p:cNvSpPr>
              <p:nvPr/>
            </p:nvSpPr>
            <p:spPr bwMode="auto">
              <a:xfrm>
                <a:off x="4396" y="16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41" name="Line 1005"/>
              <p:cNvSpPr>
                <a:spLocks noChangeShapeType="1"/>
              </p:cNvSpPr>
              <p:nvPr/>
            </p:nvSpPr>
            <p:spPr bwMode="auto">
              <a:xfrm>
                <a:off x="4396" y="16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42" name="Line 1006"/>
              <p:cNvSpPr>
                <a:spLocks noChangeShapeType="1"/>
              </p:cNvSpPr>
              <p:nvPr/>
            </p:nvSpPr>
            <p:spPr bwMode="auto">
              <a:xfrm>
                <a:off x="4396" y="1679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43" name="Line 1007"/>
              <p:cNvSpPr>
                <a:spLocks noChangeShapeType="1"/>
              </p:cNvSpPr>
              <p:nvPr/>
            </p:nvSpPr>
            <p:spPr bwMode="auto">
              <a:xfrm>
                <a:off x="4406" y="16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44" name="Line 1008"/>
              <p:cNvSpPr>
                <a:spLocks noChangeShapeType="1"/>
              </p:cNvSpPr>
              <p:nvPr/>
            </p:nvSpPr>
            <p:spPr bwMode="auto">
              <a:xfrm>
                <a:off x="4406" y="16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45" name="Line 1009"/>
              <p:cNvSpPr>
                <a:spLocks noChangeShapeType="1"/>
              </p:cNvSpPr>
              <p:nvPr/>
            </p:nvSpPr>
            <p:spPr bwMode="auto">
              <a:xfrm>
                <a:off x="4406" y="16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46" name="Line 1010"/>
              <p:cNvSpPr>
                <a:spLocks noChangeShapeType="1"/>
              </p:cNvSpPr>
              <p:nvPr/>
            </p:nvSpPr>
            <p:spPr bwMode="auto">
              <a:xfrm>
                <a:off x="4406" y="16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47" name="Line 1011"/>
              <p:cNvSpPr>
                <a:spLocks noChangeShapeType="1"/>
              </p:cNvSpPr>
              <p:nvPr/>
            </p:nvSpPr>
            <p:spPr bwMode="auto">
              <a:xfrm>
                <a:off x="4406" y="1679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48" name="Line 1012"/>
              <p:cNvSpPr>
                <a:spLocks noChangeShapeType="1"/>
              </p:cNvSpPr>
              <p:nvPr/>
            </p:nvSpPr>
            <p:spPr bwMode="auto">
              <a:xfrm>
                <a:off x="4418" y="16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49" name="Line 1013"/>
              <p:cNvSpPr>
                <a:spLocks noChangeShapeType="1"/>
              </p:cNvSpPr>
              <p:nvPr/>
            </p:nvSpPr>
            <p:spPr bwMode="auto">
              <a:xfrm flipV="1">
                <a:off x="4418" y="1666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50" name="Line 1014"/>
              <p:cNvSpPr>
                <a:spLocks noChangeShapeType="1"/>
              </p:cNvSpPr>
              <p:nvPr/>
            </p:nvSpPr>
            <p:spPr bwMode="auto">
              <a:xfrm>
                <a:off x="4418" y="16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51" name="Line 1015"/>
              <p:cNvSpPr>
                <a:spLocks noChangeShapeType="1"/>
              </p:cNvSpPr>
              <p:nvPr/>
            </p:nvSpPr>
            <p:spPr bwMode="auto">
              <a:xfrm>
                <a:off x="4418" y="16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52" name="Line 1016"/>
              <p:cNvSpPr>
                <a:spLocks noChangeShapeType="1"/>
              </p:cNvSpPr>
              <p:nvPr/>
            </p:nvSpPr>
            <p:spPr bwMode="auto">
              <a:xfrm>
                <a:off x="4418" y="16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53" name="Line 1017"/>
              <p:cNvSpPr>
                <a:spLocks noChangeShapeType="1"/>
              </p:cNvSpPr>
              <p:nvPr/>
            </p:nvSpPr>
            <p:spPr bwMode="auto">
              <a:xfrm>
                <a:off x="4418" y="166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54" name="Line 1018"/>
              <p:cNvSpPr>
                <a:spLocks noChangeShapeType="1"/>
              </p:cNvSpPr>
              <p:nvPr/>
            </p:nvSpPr>
            <p:spPr bwMode="auto">
              <a:xfrm>
                <a:off x="4429" y="166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55" name="Line 1019"/>
              <p:cNvSpPr>
                <a:spLocks noChangeShapeType="1"/>
              </p:cNvSpPr>
              <p:nvPr/>
            </p:nvSpPr>
            <p:spPr bwMode="auto">
              <a:xfrm>
                <a:off x="4429" y="166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56" name="Line 1020"/>
              <p:cNvSpPr>
                <a:spLocks noChangeShapeType="1"/>
              </p:cNvSpPr>
              <p:nvPr/>
            </p:nvSpPr>
            <p:spPr bwMode="auto">
              <a:xfrm>
                <a:off x="4429" y="166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57" name="Line 1021"/>
              <p:cNvSpPr>
                <a:spLocks noChangeShapeType="1"/>
              </p:cNvSpPr>
              <p:nvPr/>
            </p:nvSpPr>
            <p:spPr bwMode="auto">
              <a:xfrm>
                <a:off x="4429" y="1666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58" name="Line 1022"/>
              <p:cNvSpPr>
                <a:spLocks noChangeShapeType="1"/>
              </p:cNvSpPr>
              <p:nvPr/>
            </p:nvSpPr>
            <p:spPr bwMode="auto">
              <a:xfrm>
                <a:off x="4440" y="16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59" name="Line 1023"/>
              <p:cNvSpPr>
                <a:spLocks noChangeShapeType="1"/>
              </p:cNvSpPr>
              <p:nvPr/>
            </p:nvSpPr>
            <p:spPr bwMode="auto">
              <a:xfrm>
                <a:off x="4440" y="16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60" name="Line 0"/>
              <p:cNvSpPr>
                <a:spLocks noChangeShapeType="1"/>
              </p:cNvSpPr>
              <p:nvPr/>
            </p:nvSpPr>
            <p:spPr bwMode="auto">
              <a:xfrm>
                <a:off x="4440" y="16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61" name="Line 1"/>
              <p:cNvSpPr>
                <a:spLocks noChangeShapeType="1"/>
              </p:cNvSpPr>
              <p:nvPr/>
            </p:nvSpPr>
            <p:spPr bwMode="auto">
              <a:xfrm>
                <a:off x="4440" y="16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62" name="Line 2"/>
              <p:cNvSpPr>
                <a:spLocks noChangeShapeType="1"/>
              </p:cNvSpPr>
              <p:nvPr/>
            </p:nvSpPr>
            <p:spPr bwMode="auto">
              <a:xfrm>
                <a:off x="4440" y="16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63" name="Line 3"/>
              <p:cNvSpPr>
                <a:spLocks noChangeShapeType="1"/>
              </p:cNvSpPr>
              <p:nvPr/>
            </p:nvSpPr>
            <p:spPr bwMode="auto">
              <a:xfrm>
                <a:off x="4440" y="16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64" name="Line 4"/>
              <p:cNvSpPr>
                <a:spLocks noChangeShapeType="1"/>
              </p:cNvSpPr>
              <p:nvPr/>
            </p:nvSpPr>
            <p:spPr bwMode="auto">
              <a:xfrm>
                <a:off x="4440" y="1666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65" name="Line 5"/>
              <p:cNvSpPr>
                <a:spLocks noChangeShapeType="1"/>
              </p:cNvSpPr>
              <p:nvPr/>
            </p:nvSpPr>
            <p:spPr bwMode="auto">
              <a:xfrm>
                <a:off x="4451" y="16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66" name="Line 6"/>
              <p:cNvSpPr>
                <a:spLocks noChangeShapeType="1"/>
              </p:cNvSpPr>
              <p:nvPr/>
            </p:nvSpPr>
            <p:spPr bwMode="auto">
              <a:xfrm>
                <a:off x="4451" y="16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67" name="Line 7"/>
              <p:cNvSpPr>
                <a:spLocks noChangeShapeType="1"/>
              </p:cNvSpPr>
              <p:nvPr/>
            </p:nvSpPr>
            <p:spPr bwMode="auto">
              <a:xfrm>
                <a:off x="4451" y="16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68" name="Line 8"/>
              <p:cNvSpPr>
                <a:spLocks noChangeShapeType="1"/>
              </p:cNvSpPr>
              <p:nvPr/>
            </p:nvSpPr>
            <p:spPr bwMode="auto">
              <a:xfrm>
                <a:off x="4451" y="16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69" name="Line 9"/>
              <p:cNvSpPr>
                <a:spLocks noChangeShapeType="1"/>
              </p:cNvSpPr>
              <p:nvPr/>
            </p:nvSpPr>
            <p:spPr bwMode="auto">
              <a:xfrm>
                <a:off x="4451" y="16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70" name="Line 10"/>
              <p:cNvSpPr>
                <a:spLocks noChangeShapeType="1"/>
              </p:cNvSpPr>
              <p:nvPr/>
            </p:nvSpPr>
            <p:spPr bwMode="auto">
              <a:xfrm>
                <a:off x="4451" y="1666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71" name="Line 11"/>
              <p:cNvSpPr>
                <a:spLocks noChangeShapeType="1"/>
              </p:cNvSpPr>
              <p:nvPr/>
            </p:nvSpPr>
            <p:spPr bwMode="auto">
              <a:xfrm flipV="1">
                <a:off x="4461" y="1653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72" name="Line 12"/>
              <p:cNvSpPr>
                <a:spLocks noChangeShapeType="1"/>
              </p:cNvSpPr>
              <p:nvPr/>
            </p:nvSpPr>
            <p:spPr bwMode="auto">
              <a:xfrm>
                <a:off x="4461" y="165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73" name="Line 13"/>
              <p:cNvSpPr>
                <a:spLocks noChangeShapeType="1"/>
              </p:cNvSpPr>
              <p:nvPr/>
            </p:nvSpPr>
            <p:spPr bwMode="auto">
              <a:xfrm>
                <a:off x="4461" y="165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74" name="Line 14"/>
              <p:cNvSpPr>
                <a:spLocks noChangeShapeType="1"/>
              </p:cNvSpPr>
              <p:nvPr/>
            </p:nvSpPr>
            <p:spPr bwMode="auto">
              <a:xfrm>
                <a:off x="4461" y="165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75" name="Line 15"/>
              <p:cNvSpPr>
                <a:spLocks noChangeShapeType="1"/>
              </p:cNvSpPr>
              <p:nvPr/>
            </p:nvSpPr>
            <p:spPr bwMode="auto">
              <a:xfrm>
                <a:off x="4461" y="165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76" name="Line 16"/>
              <p:cNvSpPr>
                <a:spLocks noChangeShapeType="1"/>
              </p:cNvSpPr>
              <p:nvPr/>
            </p:nvSpPr>
            <p:spPr bwMode="auto">
              <a:xfrm>
                <a:off x="4461" y="165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77" name="Line 17"/>
              <p:cNvSpPr>
                <a:spLocks noChangeShapeType="1"/>
              </p:cNvSpPr>
              <p:nvPr/>
            </p:nvSpPr>
            <p:spPr bwMode="auto">
              <a:xfrm>
                <a:off x="4461" y="1653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9596" name="Group 18"/>
            <p:cNvGrpSpPr>
              <a:grpSpLocks/>
            </p:cNvGrpSpPr>
            <p:nvPr/>
          </p:nvGrpSpPr>
          <p:grpSpPr bwMode="auto">
            <a:xfrm>
              <a:off x="3656" y="1878"/>
              <a:ext cx="302" cy="141"/>
              <a:chOff x="4473" y="1536"/>
              <a:chExt cx="387" cy="118"/>
            </a:xfrm>
          </p:grpSpPr>
          <p:sp>
            <p:nvSpPr>
              <p:cNvPr id="655379" name="Line 19"/>
              <p:cNvSpPr>
                <a:spLocks noChangeShapeType="1"/>
              </p:cNvSpPr>
              <p:nvPr/>
            </p:nvSpPr>
            <p:spPr bwMode="auto">
              <a:xfrm>
                <a:off x="4473" y="165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80" name="Line 20"/>
              <p:cNvSpPr>
                <a:spLocks noChangeShapeType="1"/>
              </p:cNvSpPr>
              <p:nvPr/>
            </p:nvSpPr>
            <p:spPr bwMode="auto">
              <a:xfrm>
                <a:off x="4473" y="165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81" name="Line 21"/>
              <p:cNvSpPr>
                <a:spLocks noChangeShapeType="1"/>
              </p:cNvSpPr>
              <p:nvPr/>
            </p:nvSpPr>
            <p:spPr bwMode="auto">
              <a:xfrm>
                <a:off x="4473" y="165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82" name="Line 22"/>
              <p:cNvSpPr>
                <a:spLocks noChangeShapeType="1"/>
              </p:cNvSpPr>
              <p:nvPr/>
            </p:nvSpPr>
            <p:spPr bwMode="auto">
              <a:xfrm>
                <a:off x="4473" y="165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83" name="Line 23"/>
              <p:cNvSpPr>
                <a:spLocks noChangeShapeType="1"/>
              </p:cNvSpPr>
              <p:nvPr/>
            </p:nvSpPr>
            <p:spPr bwMode="auto">
              <a:xfrm>
                <a:off x="4473" y="165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84" name="Line 24"/>
              <p:cNvSpPr>
                <a:spLocks noChangeShapeType="1"/>
              </p:cNvSpPr>
              <p:nvPr/>
            </p:nvSpPr>
            <p:spPr bwMode="auto">
              <a:xfrm flipV="1">
                <a:off x="4473" y="1640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85" name="Line 25"/>
              <p:cNvSpPr>
                <a:spLocks noChangeShapeType="1"/>
              </p:cNvSpPr>
              <p:nvPr/>
            </p:nvSpPr>
            <p:spPr bwMode="auto">
              <a:xfrm>
                <a:off x="4473" y="1640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86" name="Line 26"/>
              <p:cNvSpPr>
                <a:spLocks noChangeShapeType="1"/>
              </p:cNvSpPr>
              <p:nvPr/>
            </p:nvSpPr>
            <p:spPr bwMode="auto">
              <a:xfrm>
                <a:off x="4485" y="164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87" name="Line 27"/>
              <p:cNvSpPr>
                <a:spLocks noChangeShapeType="1"/>
              </p:cNvSpPr>
              <p:nvPr/>
            </p:nvSpPr>
            <p:spPr bwMode="auto">
              <a:xfrm>
                <a:off x="4485" y="164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88" name="Line 28"/>
              <p:cNvSpPr>
                <a:spLocks noChangeShapeType="1"/>
              </p:cNvSpPr>
              <p:nvPr/>
            </p:nvSpPr>
            <p:spPr bwMode="auto">
              <a:xfrm>
                <a:off x="4485" y="164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89" name="Line 29"/>
              <p:cNvSpPr>
                <a:spLocks noChangeShapeType="1"/>
              </p:cNvSpPr>
              <p:nvPr/>
            </p:nvSpPr>
            <p:spPr bwMode="auto">
              <a:xfrm>
                <a:off x="4485" y="164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90" name="Line 30"/>
              <p:cNvSpPr>
                <a:spLocks noChangeShapeType="1"/>
              </p:cNvSpPr>
              <p:nvPr/>
            </p:nvSpPr>
            <p:spPr bwMode="auto">
              <a:xfrm>
                <a:off x="4485" y="164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91" name="Line 31"/>
              <p:cNvSpPr>
                <a:spLocks noChangeShapeType="1"/>
              </p:cNvSpPr>
              <p:nvPr/>
            </p:nvSpPr>
            <p:spPr bwMode="auto">
              <a:xfrm>
                <a:off x="4485" y="1640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92" name="Line 32"/>
              <p:cNvSpPr>
                <a:spLocks noChangeShapeType="1"/>
              </p:cNvSpPr>
              <p:nvPr/>
            </p:nvSpPr>
            <p:spPr bwMode="auto">
              <a:xfrm>
                <a:off x="4495" y="164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93" name="Line 33"/>
              <p:cNvSpPr>
                <a:spLocks noChangeShapeType="1"/>
              </p:cNvSpPr>
              <p:nvPr/>
            </p:nvSpPr>
            <p:spPr bwMode="auto">
              <a:xfrm>
                <a:off x="4495" y="164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94" name="Line 34"/>
              <p:cNvSpPr>
                <a:spLocks noChangeShapeType="1"/>
              </p:cNvSpPr>
              <p:nvPr/>
            </p:nvSpPr>
            <p:spPr bwMode="auto">
              <a:xfrm>
                <a:off x="4495" y="164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95" name="Line 35"/>
              <p:cNvSpPr>
                <a:spLocks noChangeShapeType="1"/>
              </p:cNvSpPr>
              <p:nvPr/>
            </p:nvSpPr>
            <p:spPr bwMode="auto">
              <a:xfrm>
                <a:off x="4495" y="164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96" name="Line 36"/>
              <p:cNvSpPr>
                <a:spLocks noChangeShapeType="1"/>
              </p:cNvSpPr>
              <p:nvPr/>
            </p:nvSpPr>
            <p:spPr bwMode="auto">
              <a:xfrm>
                <a:off x="4495" y="164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97" name="Line 37"/>
              <p:cNvSpPr>
                <a:spLocks noChangeShapeType="1"/>
              </p:cNvSpPr>
              <p:nvPr/>
            </p:nvSpPr>
            <p:spPr bwMode="auto">
              <a:xfrm flipV="1">
                <a:off x="4495" y="1627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98" name="Line 38"/>
              <p:cNvSpPr>
                <a:spLocks noChangeShapeType="1"/>
              </p:cNvSpPr>
              <p:nvPr/>
            </p:nvSpPr>
            <p:spPr bwMode="auto">
              <a:xfrm>
                <a:off x="4495" y="1627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399" name="Line 39"/>
              <p:cNvSpPr>
                <a:spLocks noChangeShapeType="1"/>
              </p:cNvSpPr>
              <p:nvPr/>
            </p:nvSpPr>
            <p:spPr bwMode="auto">
              <a:xfrm>
                <a:off x="4506" y="16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00" name="Line 40"/>
              <p:cNvSpPr>
                <a:spLocks noChangeShapeType="1"/>
              </p:cNvSpPr>
              <p:nvPr/>
            </p:nvSpPr>
            <p:spPr bwMode="auto">
              <a:xfrm>
                <a:off x="4506" y="16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01" name="Line 41"/>
              <p:cNvSpPr>
                <a:spLocks noChangeShapeType="1"/>
              </p:cNvSpPr>
              <p:nvPr/>
            </p:nvSpPr>
            <p:spPr bwMode="auto">
              <a:xfrm>
                <a:off x="4506" y="16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02" name="Line 42"/>
              <p:cNvSpPr>
                <a:spLocks noChangeShapeType="1"/>
              </p:cNvSpPr>
              <p:nvPr/>
            </p:nvSpPr>
            <p:spPr bwMode="auto">
              <a:xfrm>
                <a:off x="4506" y="1627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03" name="Line 43"/>
              <p:cNvSpPr>
                <a:spLocks noChangeShapeType="1"/>
              </p:cNvSpPr>
              <p:nvPr/>
            </p:nvSpPr>
            <p:spPr bwMode="auto">
              <a:xfrm>
                <a:off x="4517" y="16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04" name="Line 44"/>
              <p:cNvSpPr>
                <a:spLocks noChangeShapeType="1"/>
              </p:cNvSpPr>
              <p:nvPr/>
            </p:nvSpPr>
            <p:spPr bwMode="auto">
              <a:xfrm>
                <a:off x="4517" y="16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05" name="Line 45"/>
              <p:cNvSpPr>
                <a:spLocks noChangeShapeType="1"/>
              </p:cNvSpPr>
              <p:nvPr/>
            </p:nvSpPr>
            <p:spPr bwMode="auto">
              <a:xfrm>
                <a:off x="4517" y="16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06" name="Line 46"/>
              <p:cNvSpPr>
                <a:spLocks noChangeShapeType="1"/>
              </p:cNvSpPr>
              <p:nvPr/>
            </p:nvSpPr>
            <p:spPr bwMode="auto">
              <a:xfrm>
                <a:off x="4517" y="16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07" name="Line 47"/>
              <p:cNvSpPr>
                <a:spLocks noChangeShapeType="1"/>
              </p:cNvSpPr>
              <p:nvPr/>
            </p:nvSpPr>
            <p:spPr bwMode="auto">
              <a:xfrm>
                <a:off x="4517" y="16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08" name="Line 48"/>
              <p:cNvSpPr>
                <a:spLocks noChangeShapeType="1"/>
              </p:cNvSpPr>
              <p:nvPr/>
            </p:nvSpPr>
            <p:spPr bwMode="auto">
              <a:xfrm>
                <a:off x="4517" y="1627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09" name="Line 49"/>
              <p:cNvSpPr>
                <a:spLocks noChangeShapeType="1"/>
              </p:cNvSpPr>
              <p:nvPr/>
            </p:nvSpPr>
            <p:spPr bwMode="auto">
              <a:xfrm>
                <a:off x="4528" y="16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10" name="Line 50"/>
              <p:cNvSpPr>
                <a:spLocks noChangeShapeType="1"/>
              </p:cNvSpPr>
              <p:nvPr/>
            </p:nvSpPr>
            <p:spPr bwMode="auto">
              <a:xfrm>
                <a:off x="4528" y="16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11" name="Line 51"/>
              <p:cNvSpPr>
                <a:spLocks noChangeShapeType="1"/>
              </p:cNvSpPr>
              <p:nvPr/>
            </p:nvSpPr>
            <p:spPr bwMode="auto">
              <a:xfrm>
                <a:off x="4528" y="16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12" name="Line 52"/>
              <p:cNvSpPr>
                <a:spLocks noChangeShapeType="1"/>
              </p:cNvSpPr>
              <p:nvPr/>
            </p:nvSpPr>
            <p:spPr bwMode="auto">
              <a:xfrm>
                <a:off x="4528" y="16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13" name="Line 53"/>
              <p:cNvSpPr>
                <a:spLocks noChangeShapeType="1"/>
              </p:cNvSpPr>
              <p:nvPr/>
            </p:nvSpPr>
            <p:spPr bwMode="auto">
              <a:xfrm>
                <a:off x="4528" y="16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14" name="Line 54"/>
              <p:cNvSpPr>
                <a:spLocks noChangeShapeType="1"/>
              </p:cNvSpPr>
              <p:nvPr/>
            </p:nvSpPr>
            <p:spPr bwMode="auto">
              <a:xfrm>
                <a:off x="4528" y="1627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15" name="Line 55"/>
              <p:cNvSpPr>
                <a:spLocks noChangeShapeType="1"/>
              </p:cNvSpPr>
              <p:nvPr/>
            </p:nvSpPr>
            <p:spPr bwMode="auto">
              <a:xfrm>
                <a:off x="4540" y="162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16" name="Line 56"/>
              <p:cNvSpPr>
                <a:spLocks noChangeShapeType="1"/>
              </p:cNvSpPr>
              <p:nvPr/>
            </p:nvSpPr>
            <p:spPr bwMode="auto">
              <a:xfrm>
                <a:off x="4540" y="162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17" name="Line 57"/>
              <p:cNvSpPr>
                <a:spLocks noChangeShapeType="1"/>
              </p:cNvSpPr>
              <p:nvPr/>
            </p:nvSpPr>
            <p:spPr bwMode="auto">
              <a:xfrm flipV="1">
                <a:off x="4540" y="1614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18" name="Line 58"/>
              <p:cNvSpPr>
                <a:spLocks noChangeShapeType="1"/>
              </p:cNvSpPr>
              <p:nvPr/>
            </p:nvSpPr>
            <p:spPr bwMode="auto">
              <a:xfrm>
                <a:off x="4540" y="161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19" name="Line 59"/>
              <p:cNvSpPr>
                <a:spLocks noChangeShapeType="1"/>
              </p:cNvSpPr>
              <p:nvPr/>
            </p:nvSpPr>
            <p:spPr bwMode="auto">
              <a:xfrm>
                <a:off x="4540" y="161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20" name="Line 60"/>
              <p:cNvSpPr>
                <a:spLocks noChangeShapeType="1"/>
              </p:cNvSpPr>
              <p:nvPr/>
            </p:nvSpPr>
            <p:spPr bwMode="auto">
              <a:xfrm>
                <a:off x="4540" y="1614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21" name="Line 61"/>
              <p:cNvSpPr>
                <a:spLocks noChangeShapeType="1"/>
              </p:cNvSpPr>
              <p:nvPr/>
            </p:nvSpPr>
            <p:spPr bwMode="auto">
              <a:xfrm>
                <a:off x="4550" y="161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22" name="Line 62"/>
              <p:cNvSpPr>
                <a:spLocks noChangeShapeType="1"/>
              </p:cNvSpPr>
              <p:nvPr/>
            </p:nvSpPr>
            <p:spPr bwMode="auto">
              <a:xfrm>
                <a:off x="4550" y="161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23" name="Line 63"/>
              <p:cNvSpPr>
                <a:spLocks noChangeShapeType="1"/>
              </p:cNvSpPr>
              <p:nvPr/>
            </p:nvSpPr>
            <p:spPr bwMode="auto">
              <a:xfrm>
                <a:off x="4550" y="161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24" name="Line 64"/>
              <p:cNvSpPr>
                <a:spLocks noChangeShapeType="1"/>
              </p:cNvSpPr>
              <p:nvPr/>
            </p:nvSpPr>
            <p:spPr bwMode="auto">
              <a:xfrm>
                <a:off x="4550" y="161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25" name="Line 65"/>
              <p:cNvSpPr>
                <a:spLocks noChangeShapeType="1"/>
              </p:cNvSpPr>
              <p:nvPr/>
            </p:nvSpPr>
            <p:spPr bwMode="auto">
              <a:xfrm>
                <a:off x="4550" y="1614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26" name="Line 66"/>
              <p:cNvSpPr>
                <a:spLocks noChangeShapeType="1"/>
              </p:cNvSpPr>
              <p:nvPr/>
            </p:nvSpPr>
            <p:spPr bwMode="auto">
              <a:xfrm>
                <a:off x="4561" y="161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27" name="Line 67"/>
              <p:cNvSpPr>
                <a:spLocks noChangeShapeType="1"/>
              </p:cNvSpPr>
              <p:nvPr/>
            </p:nvSpPr>
            <p:spPr bwMode="auto">
              <a:xfrm>
                <a:off x="4561" y="161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28" name="Line 68"/>
              <p:cNvSpPr>
                <a:spLocks noChangeShapeType="1"/>
              </p:cNvSpPr>
              <p:nvPr/>
            </p:nvSpPr>
            <p:spPr bwMode="auto">
              <a:xfrm>
                <a:off x="4561" y="161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29" name="Line 69"/>
              <p:cNvSpPr>
                <a:spLocks noChangeShapeType="1"/>
              </p:cNvSpPr>
              <p:nvPr/>
            </p:nvSpPr>
            <p:spPr bwMode="auto">
              <a:xfrm>
                <a:off x="4561" y="161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30" name="Line 70"/>
              <p:cNvSpPr>
                <a:spLocks noChangeShapeType="1"/>
              </p:cNvSpPr>
              <p:nvPr/>
            </p:nvSpPr>
            <p:spPr bwMode="auto">
              <a:xfrm>
                <a:off x="4561" y="161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31" name="Line 71"/>
              <p:cNvSpPr>
                <a:spLocks noChangeShapeType="1"/>
              </p:cNvSpPr>
              <p:nvPr/>
            </p:nvSpPr>
            <p:spPr bwMode="auto">
              <a:xfrm>
                <a:off x="4561" y="161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32" name="Line 72"/>
              <p:cNvSpPr>
                <a:spLocks noChangeShapeType="1"/>
              </p:cNvSpPr>
              <p:nvPr/>
            </p:nvSpPr>
            <p:spPr bwMode="auto">
              <a:xfrm>
                <a:off x="4561" y="1614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33" name="Line 73"/>
              <p:cNvSpPr>
                <a:spLocks noChangeShapeType="1"/>
              </p:cNvSpPr>
              <p:nvPr/>
            </p:nvSpPr>
            <p:spPr bwMode="auto">
              <a:xfrm>
                <a:off x="4572" y="161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34" name="Line 74"/>
              <p:cNvSpPr>
                <a:spLocks noChangeShapeType="1"/>
              </p:cNvSpPr>
              <p:nvPr/>
            </p:nvSpPr>
            <p:spPr bwMode="auto">
              <a:xfrm>
                <a:off x="4572" y="161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35" name="Line 75"/>
              <p:cNvSpPr>
                <a:spLocks noChangeShapeType="1"/>
              </p:cNvSpPr>
              <p:nvPr/>
            </p:nvSpPr>
            <p:spPr bwMode="auto">
              <a:xfrm>
                <a:off x="4572" y="161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36" name="Line 76"/>
              <p:cNvSpPr>
                <a:spLocks noChangeShapeType="1"/>
              </p:cNvSpPr>
              <p:nvPr/>
            </p:nvSpPr>
            <p:spPr bwMode="auto">
              <a:xfrm>
                <a:off x="4572" y="161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37" name="Line 77"/>
              <p:cNvSpPr>
                <a:spLocks noChangeShapeType="1"/>
              </p:cNvSpPr>
              <p:nvPr/>
            </p:nvSpPr>
            <p:spPr bwMode="auto">
              <a:xfrm>
                <a:off x="4572" y="1614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38" name="Line 78"/>
              <p:cNvSpPr>
                <a:spLocks noChangeShapeType="1"/>
              </p:cNvSpPr>
              <p:nvPr/>
            </p:nvSpPr>
            <p:spPr bwMode="auto">
              <a:xfrm>
                <a:off x="4583" y="161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39" name="Line 79"/>
              <p:cNvSpPr>
                <a:spLocks noChangeShapeType="1"/>
              </p:cNvSpPr>
              <p:nvPr/>
            </p:nvSpPr>
            <p:spPr bwMode="auto">
              <a:xfrm>
                <a:off x="4583" y="161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40" name="Line 80"/>
              <p:cNvSpPr>
                <a:spLocks noChangeShapeType="1"/>
              </p:cNvSpPr>
              <p:nvPr/>
            </p:nvSpPr>
            <p:spPr bwMode="auto">
              <a:xfrm>
                <a:off x="4583" y="161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41" name="Line 81"/>
              <p:cNvSpPr>
                <a:spLocks noChangeShapeType="1"/>
              </p:cNvSpPr>
              <p:nvPr/>
            </p:nvSpPr>
            <p:spPr bwMode="auto">
              <a:xfrm>
                <a:off x="4583" y="161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42" name="Line 82"/>
              <p:cNvSpPr>
                <a:spLocks noChangeShapeType="1"/>
              </p:cNvSpPr>
              <p:nvPr/>
            </p:nvSpPr>
            <p:spPr bwMode="auto">
              <a:xfrm>
                <a:off x="4583" y="161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43" name="Line 83"/>
              <p:cNvSpPr>
                <a:spLocks noChangeShapeType="1"/>
              </p:cNvSpPr>
              <p:nvPr/>
            </p:nvSpPr>
            <p:spPr bwMode="auto">
              <a:xfrm>
                <a:off x="4583" y="1614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44" name="Line 84"/>
              <p:cNvSpPr>
                <a:spLocks noChangeShapeType="1"/>
              </p:cNvSpPr>
              <p:nvPr/>
            </p:nvSpPr>
            <p:spPr bwMode="auto">
              <a:xfrm>
                <a:off x="4593" y="161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45" name="Line 85"/>
              <p:cNvSpPr>
                <a:spLocks noChangeShapeType="1"/>
              </p:cNvSpPr>
              <p:nvPr/>
            </p:nvSpPr>
            <p:spPr bwMode="auto">
              <a:xfrm flipV="1">
                <a:off x="4593" y="1601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46" name="Line 86"/>
              <p:cNvSpPr>
                <a:spLocks noChangeShapeType="1"/>
              </p:cNvSpPr>
              <p:nvPr/>
            </p:nvSpPr>
            <p:spPr bwMode="auto">
              <a:xfrm>
                <a:off x="4593" y="160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47" name="Line 87"/>
              <p:cNvSpPr>
                <a:spLocks noChangeShapeType="1"/>
              </p:cNvSpPr>
              <p:nvPr/>
            </p:nvSpPr>
            <p:spPr bwMode="auto">
              <a:xfrm>
                <a:off x="4593" y="160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48" name="Line 88"/>
              <p:cNvSpPr>
                <a:spLocks noChangeShapeType="1"/>
              </p:cNvSpPr>
              <p:nvPr/>
            </p:nvSpPr>
            <p:spPr bwMode="auto">
              <a:xfrm>
                <a:off x="4593" y="160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49" name="Line 89"/>
              <p:cNvSpPr>
                <a:spLocks noChangeShapeType="1"/>
              </p:cNvSpPr>
              <p:nvPr/>
            </p:nvSpPr>
            <p:spPr bwMode="auto">
              <a:xfrm>
                <a:off x="4593" y="160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50" name="Line 90"/>
              <p:cNvSpPr>
                <a:spLocks noChangeShapeType="1"/>
              </p:cNvSpPr>
              <p:nvPr/>
            </p:nvSpPr>
            <p:spPr bwMode="auto">
              <a:xfrm>
                <a:off x="4593" y="1601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51" name="Line 91"/>
              <p:cNvSpPr>
                <a:spLocks noChangeShapeType="1"/>
              </p:cNvSpPr>
              <p:nvPr/>
            </p:nvSpPr>
            <p:spPr bwMode="auto">
              <a:xfrm>
                <a:off x="4605" y="160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52" name="Line 92"/>
              <p:cNvSpPr>
                <a:spLocks noChangeShapeType="1"/>
              </p:cNvSpPr>
              <p:nvPr/>
            </p:nvSpPr>
            <p:spPr bwMode="auto">
              <a:xfrm>
                <a:off x="4605" y="160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53" name="Line 93"/>
              <p:cNvSpPr>
                <a:spLocks noChangeShapeType="1"/>
              </p:cNvSpPr>
              <p:nvPr/>
            </p:nvSpPr>
            <p:spPr bwMode="auto">
              <a:xfrm>
                <a:off x="4605" y="160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54" name="Line 94"/>
              <p:cNvSpPr>
                <a:spLocks noChangeShapeType="1"/>
              </p:cNvSpPr>
              <p:nvPr/>
            </p:nvSpPr>
            <p:spPr bwMode="auto">
              <a:xfrm>
                <a:off x="4605" y="160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55" name="Line 95"/>
              <p:cNvSpPr>
                <a:spLocks noChangeShapeType="1"/>
              </p:cNvSpPr>
              <p:nvPr/>
            </p:nvSpPr>
            <p:spPr bwMode="auto">
              <a:xfrm>
                <a:off x="4605" y="160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56" name="Line 96"/>
              <p:cNvSpPr>
                <a:spLocks noChangeShapeType="1"/>
              </p:cNvSpPr>
              <p:nvPr/>
            </p:nvSpPr>
            <p:spPr bwMode="auto">
              <a:xfrm>
                <a:off x="4605" y="1601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57" name="Line 97"/>
              <p:cNvSpPr>
                <a:spLocks noChangeShapeType="1"/>
              </p:cNvSpPr>
              <p:nvPr/>
            </p:nvSpPr>
            <p:spPr bwMode="auto">
              <a:xfrm>
                <a:off x="4617" y="160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58" name="Line 98"/>
              <p:cNvSpPr>
                <a:spLocks noChangeShapeType="1"/>
              </p:cNvSpPr>
              <p:nvPr/>
            </p:nvSpPr>
            <p:spPr bwMode="auto">
              <a:xfrm>
                <a:off x="4617" y="160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59" name="Line 99"/>
              <p:cNvSpPr>
                <a:spLocks noChangeShapeType="1"/>
              </p:cNvSpPr>
              <p:nvPr/>
            </p:nvSpPr>
            <p:spPr bwMode="auto">
              <a:xfrm>
                <a:off x="4617" y="160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60" name="Line 100"/>
              <p:cNvSpPr>
                <a:spLocks noChangeShapeType="1"/>
              </p:cNvSpPr>
              <p:nvPr/>
            </p:nvSpPr>
            <p:spPr bwMode="auto">
              <a:xfrm flipV="1">
                <a:off x="4617" y="1588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61" name="Line 101"/>
              <p:cNvSpPr>
                <a:spLocks noChangeShapeType="1"/>
              </p:cNvSpPr>
              <p:nvPr/>
            </p:nvSpPr>
            <p:spPr bwMode="auto">
              <a:xfrm>
                <a:off x="4617" y="158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62" name="Line 102"/>
              <p:cNvSpPr>
                <a:spLocks noChangeShapeType="1"/>
              </p:cNvSpPr>
              <p:nvPr/>
            </p:nvSpPr>
            <p:spPr bwMode="auto">
              <a:xfrm>
                <a:off x="4617" y="1588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63" name="Line 103"/>
              <p:cNvSpPr>
                <a:spLocks noChangeShapeType="1"/>
              </p:cNvSpPr>
              <p:nvPr/>
            </p:nvSpPr>
            <p:spPr bwMode="auto">
              <a:xfrm>
                <a:off x="4627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64" name="Line 104"/>
              <p:cNvSpPr>
                <a:spLocks noChangeShapeType="1"/>
              </p:cNvSpPr>
              <p:nvPr/>
            </p:nvSpPr>
            <p:spPr bwMode="auto">
              <a:xfrm>
                <a:off x="4627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65" name="Line 105"/>
              <p:cNvSpPr>
                <a:spLocks noChangeShapeType="1"/>
              </p:cNvSpPr>
              <p:nvPr/>
            </p:nvSpPr>
            <p:spPr bwMode="auto">
              <a:xfrm>
                <a:off x="4627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66" name="Line 106"/>
              <p:cNvSpPr>
                <a:spLocks noChangeShapeType="1"/>
              </p:cNvSpPr>
              <p:nvPr/>
            </p:nvSpPr>
            <p:spPr bwMode="auto">
              <a:xfrm>
                <a:off x="4627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67" name="Line 107"/>
              <p:cNvSpPr>
                <a:spLocks noChangeShapeType="1"/>
              </p:cNvSpPr>
              <p:nvPr/>
            </p:nvSpPr>
            <p:spPr bwMode="auto">
              <a:xfrm>
                <a:off x="4627" y="1588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68" name="Line 108"/>
              <p:cNvSpPr>
                <a:spLocks noChangeShapeType="1"/>
              </p:cNvSpPr>
              <p:nvPr/>
            </p:nvSpPr>
            <p:spPr bwMode="auto">
              <a:xfrm>
                <a:off x="4638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69" name="Line 109"/>
              <p:cNvSpPr>
                <a:spLocks noChangeShapeType="1"/>
              </p:cNvSpPr>
              <p:nvPr/>
            </p:nvSpPr>
            <p:spPr bwMode="auto">
              <a:xfrm>
                <a:off x="4638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70" name="Line 110"/>
              <p:cNvSpPr>
                <a:spLocks noChangeShapeType="1"/>
              </p:cNvSpPr>
              <p:nvPr/>
            </p:nvSpPr>
            <p:spPr bwMode="auto">
              <a:xfrm>
                <a:off x="4638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71" name="Line 111"/>
              <p:cNvSpPr>
                <a:spLocks noChangeShapeType="1"/>
              </p:cNvSpPr>
              <p:nvPr/>
            </p:nvSpPr>
            <p:spPr bwMode="auto">
              <a:xfrm>
                <a:off x="4638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72" name="Line 112"/>
              <p:cNvSpPr>
                <a:spLocks noChangeShapeType="1"/>
              </p:cNvSpPr>
              <p:nvPr/>
            </p:nvSpPr>
            <p:spPr bwMode="auto">
              <a:xfrm>
                <a:off x="4638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73" name="Line 113"/>
              <p:cNvSpPr>
                <a:spLocks noChangeShapeType="1"/>
              </p:cNvSpPr>
              <p:nvPr/>
            </p:nvSpPr>
            <p:spPr bwMode="auto">
              <a:xfrm>
                <a:off x="4638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74" name="Line 114"/>
              <p:cNvSpPr>
                <a:spLocks noChangeShapeType="1"/>
              </p:cNvSpPr>
              <p:nvPr/>
            </p:nvSpPr>
            <p:spPr bwMode="auto">
              <a:xfrm>
                <a:off x="4638" y="1588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75" name="Line 115"/>
              <p:cNvSpPr>
                <a:spLocks noChangeShapeType="1"/>
              </p:cNvSpPr>
              <p:nvPr/>
            </p:nvSpPr>
            <p:spPr bwMode="auto">
              <a:xfrm>
                <a:off x="4649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76" name="Line 116"/>
              <p:cNvSpPr>
                <a:spLocks noChangeShapeType="1"/>
              </p:cNvSpPr>
              <p:nvPr/>
            </p:nvSpPr>
            <p:spPr bwMode="auto">
              <a:xfrm>
                <a:off x="4649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77" name="Line 117"/>
              <p:cNvSpPr>
                <a:spLocks noChangeShapeType="1"/>
              </p:cNvSpPr>
              <p:nvPr/>
            </p:nvSpPr>
            <p:spPr bwMode="auto">
              <a:xfrm>
                <a:off x="4649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78" name="Line 118"/>
              <p:cNvSpPr>
                <a:spLocks noChangeShapeType="1"/>
              </p:cNvSpPr>
              <p:nvPr/>
            </p:nvSpPr>
            <p:spPr bwMode="auto">
              <a:xfrm>
                <a:off x="4649" y="1588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79" name="Line 119"/>
              <p:cNvSpPr>
                <a:spLocks noChangeShapeType="1"/>
              </p:cNvSpPr>
              <p:nvPr/>
            </p:nvSpPr>
            <p:spPr bwMode="auto">
              <a:xfrm>
                <a:off x="4660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80" name="Line 120"/>
              <p:cNvSpPr>
                <a:spLocks noChangeShapeType="1"/>
              </p:cNvSpPr>
              <p:nvPr/>
            </p:nvSpPr>
            <p:spPr bwMode="auto">
              <a:xfrm>
                <a:off x="4660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81" name="Line 121"/>
              <p:cNvSpPr>
                <a:spLocks noChangeShapeType="1"/>
              </p:cNvSpPr>
              <p:nvPr/>
            </p:nvSpPr>
            <p:spPr bwMode="auto">
              <a:xfrm>
                <a:off x="4660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82" name="Line 122"/>
              <p:cNvSpPr>
                <a:spLocks noChangeShapeType="1"/>
              </p:cNvSpPr>
              <p:nvPr/>
            </p:nvSpPr>
            <p:spPr bwMode="auto">
              <a:xfrm>
                <a:off x="4660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83" name="Line 123"/>
              <p:cNvSpPr>
                <a:spLocks noChangeShapeType="1"/>
              </p:cNvSpPr>
              <p:nvPr/>
            </p:nvSpPr>
            <p:spPr bwMode="auto">
              <a:xfrm>
                <a:off x="4660" y="1588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84" name="Line 124"/>
              <p:cNvSpPr>
                <a:spLocks noChangeShapeType="1"/>
              </p:cNvSpPr>
              <p:nvPr/>
            </p:nvSpPr>
            <p:spPr bwMode="auto">
              <a:xfrm>
                <a:off x="4672" y="158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85" name="Line 125"/>
              <p:cNvSpPr>
                <a:spLocks noChangeShapeType="1"/>
              </p:cNvSpPr>
              <p:nvPr/>
            </p:nvSpPr>
            <p:spPr bwMode="auto">
              <a:xfrm>
                <a:off x="4672" y="158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86" name="Line 126"/>
              <p:cNvSpPr>
                <a:spLocks noChangeShapeType="1"/>
              </p:cNvSpPr>
              <p:nvPr/>
            </p:nvSpPr>
            <p:spPr bwMode="auto">
              <a:xfrm>
                <a:off x="4672" y="158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87" name="Line 127"/>
              <p:cNvSpPr>
                <a:spLocks noChangeShapeType="1"/>
              </p:cNvSpPr>
              <p:nvPr/>
            </p:nvSpPr>
            <p:spPr bwMode="auto">
              <a:xfrm>
                <a:off x="4672" y="158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88" name="Line 128"/>
              <p:cNvSpPr>
                <a:spLocks noChangeShapeType="1"/>
              </p:cNvSpPr>
              <p:nvPr/>
            </p:nvSpPr>
            <p:spPr bwMode="auto">
              <a:xfrm>
                <a:off x="4672" y="158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89" name="Line 129"/>
              <p:cNvSpPr>
                <a:spLocks noChangeShapeType="1"/>
              </p:cNvSpPr>
              <p:nvPr/>
            </p:nvSpPr>
            <p:spPr bwMode="auto">
              <a:xfrm>
                <a:off x="4672" y="1588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90" name="Line 130"/>
              <p:cNvSpPr>
                <a:spLocks noChangeShapeType="1"/>
              </p:cNvSpPr>
              <p:nvPr/>
            </p:nvSpPr>
            <p:spPr bwMode="auto">
              <a:xfrm>
                <a:off x="4682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91" name="Line 131"/>
              <p:cNvSpPr>
                <a:spLocks noChangeShapeType="1"/>
              </p:cNvSpPr>
              <p:nvPr/>
            </p:nvSpPr>
            <p:spPr bwMode="auto">
              <a:xfrm>
                <a:off x="4682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92" name="Line 132"/>
              <p:cNvSpPr>
                <a:spLocks noChangeShapeType="1"/>
              </p:cNvSpPr>
              <p:nvPr/>
            </p:nvSpPr>
            <p:spPr bwMode="auto">
              <a:xfrm>
                <a:off x="4682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93" name="Line 133"/>
              <p:cNvSpPr>
                <a:spLocks noChangeShapeType="1"/>
              </p:cNvSpPr>
              <p:nvPr/>
            </p:nvSpPr>
            <p:spPr bwMode="auto">
              <a:xfrm>
                <a:off x="4682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94" name="Line 134"/>
              <p:cNvSpPr>
                <a:spLocks noChangeShapeType="1"/>
              </p:cNvSpPr>
              <p:nvPr/>
            </p:nvSpPr>
            <p:spPr bwMode="auto">
              <a:xfrm>
                <a:off x="4682" y="1588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95" name="Line 135"/>
              <p:cNvSpPr>
                <a:spLocks noChangeShapeType="1"/>
              </p:cNvSpPr>
              <p:nvPr/>
            </p:nvSpPr>
            <p:spPr bwMode="auto">
              <a:xfrm>
                <a:off x="4693" y="158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96" name="Line 136"/>
              <p:cNvSpPr>
                <a:spLocks noChangeShapeType="1"/>
              </p:cNvSpPr>
              <p:nvPr/>
            </p:nvSpPr>
            <p:spPr bwMode="auto">
              <a:xfrm>
                <a:off x="4693" y="158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97" name="Line 137"/>
              <p:cNvSpPr>
                <a:spLocks noChangeShapeType="1"/>
              </p:cNvSpPr>
              <p:nvPr/>
            </p:nvSpPr>
            <p:spPr bwMode="auto">
              <a:xfrm>
                <a:off x="4693" y="158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98" name="Line 138"/>
              <p:cNvSpPr>
                <a:spLocks noChangeShapeType="1"/>
              </p:cNvSpPr>
              <p:nvPr/>
            </p:nvSpPr>
            <p:spPr bwMode="auto">
              <a:xfrm>
                <a:off x="4693" y="1588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499" name="Line 139"/>
              <p:cNvSpPr>
                <a:spLocks noChangeShapeType="1"/>
              </p:cNvSpPr>
              <p:nvPr/>
            </p:nvSpPr>
            <p:spPr bwMode="auto">
              <a:xfrm>
                <a:off x="4693" y="1588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00" name="Line 140"/>
              <p:cNvSpPr>
                <a:spLocks noChangeShapeType="1"/>
              </p:cNvSpPr>
              <p:nvPr/>
            </p:nvSpPr>
            <p:spPr bwMode="auto">
              <a:xfrm>
                <a:off x="4704" y="1588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01" name="Line 141"/>
              <p:cNvSpPr>
                <a:spLocks noChangeShapeType="1"/>
              </p:cNvSpPr>
              <p:nvPr/>
            </p:nvSpPr>
            <p:spPr bwMode="auto">
              <a:xfrm flipV="1">
                <a:off x="4704" y="1575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02" name="Line 142"/>
              <p:cNvSpPr>
                <a:spLocks noChangeShapeType="1"/>
              </p:cNvSpPr>
              <p:nvPr/>
            </p:nvSpPr>
            <p:spPr bwMode="auto">
              <a:xfrm>
                <a:off x="4704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03" name="Line 143"/>
              <p:cNvSpPr>
                <a:spLocks noChangeShapeType="1"/>
              </p:cNvSpPr>
              <p:nvPr/>
            </p:nvSpPr>
            <p:spPr bwMode="auto">
              <a:xfrm>
                <a:off x="4704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04" name="Line 144"/>
              <p:cNvSpPr>
                <a:spLocks noChangeShapeType="1"/>
              </p:cNvSpPr>
              <p:nvPr/>
            </p:nvSpPr>
            <p:spPr bwMode="auto">
              <a:xfrm>
                <a:off x="4704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05" name="Line 145"/>
              <p:cNvSpPr>
                <a:spLocks noChangeShapeType="1"/>
              </p:cNvSpPr>
              <p:nvPr/>
            </p:nvSpPr>
            <p:spPr bwMode="auto">
              <a:xfrm>
                <a:off x="4704" y="1575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06" name="Line 146"/>
              <p:cNvSpPr>
                <a:spLocks noChangeShapeType="1"/>
              </p:cNvSpPr>
              <p:nvPr/>
            </p:nvSpPr>
            <p:spPr bwMode="auto">
              <a:xfrm>
                <a:off x="4716" y="157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07" name="Line 147"/>
              <p:cNvSpPr>
                <a:spLocks noChangeShapeType="1"/>
              </p:cNvSpPr>
              <p:nvPr/>
            </p:nvSpPr>
            <p:spPr bwMode="auto">
              <a:xfrm>
                <a:off x="4716" y="157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08" name="Line 148"/>
              <p:cNvSpPr>
                <a:spLocks noChangeShapeType="1"/>
              </p:cNvSpPr>
              <p:nvPr/>
            </p:nvSpPr>
            <p:spPr bwMode="auto">
              <a:xfrm>
                <a:off x="4716" y="157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09" name="Line 149"/>
              <p:cNvSpPr>
                <a:spLocks noChangeShapeType="1"/>
              </p:cNvSpPr>
              <p:nvPr/>
            </p:nvSpPr>
            <p:spPr bwMode="auto">
              <a:xfrm>
                <a:off x="4716" y="1575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10" name="Line 150"/>
              <p:cNvSpPr>
                <a:spLocks noChangeShapeType="1"/>
              </p:cNvSpPr>
              <p:nvPr/>
            </p:nvSpPr>
            <p:spPr bwMode="auto">
              <a:xfrm>
                <a:off x="4727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11" name="Line 151"/>
              <p:cNvSpPr>
                <a:spLocks noChangeShapeType="1"/>
              </p:cNvSpPr>
              <p:nvPr/>
            </p:nvSpPr>
            <p:spPr bwMode="auto">
              <a:xfrm>
                <a:off x="4727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12" name="Line 152"/>
              <p:cNvSpPr>
                <a:spLocks noChangeShapeType="1"/>
              </p:cNvSpPr>
              <p:nvPr/>
            </p:nvSpPr>
            <p:spPr bwMode="auto">
              <a:xfrm>
                <a:off x="4727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13" name="Line 153"/>
              <p:cNvSpPr>
                <a:spLocks noChangeShapeType="1"/>
              </p:cNvSpPr>
              <p:nvPr/>
            </p:nvSpPr>
            <p:spPr bwMode="auto">
              <a:xfrm>
                <a:off x="4727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14" name="Line 154"/>
              <p:cNvSpPr>
                <a:spLocks noChangeShapeType="1"/>
              </p:cNvSpPr>
              <p:nvPr/>
            </p:nvSpPr>
            <p:spPr bwMode="auto">
              <a:xfrm>
                <a:off x="4727" y="1575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15" name="Line 155"/>
              <p:cNvSpPr>
                <a:spLocks noChangeShapeType="1"/>
              </p:cNvSpPr>
              <p:nvPr/>
            </p:nvSpPr>
            <p:spPr bwMode="auto">
              <a:xfrm>
                <a:off x="4738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16" name="Line 156"/>
              <p:cNvSpPr>
                <a:spLocks noChangeShapeType="1"/>
              </p:cNvSpPr>
              <p:nvPr/>
            </p:nvSpPr>
            <p:spPr bwMode="auto">
              <a:xfrm>
                <a:off x="4738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17" name="Line 157"/>
              <p:cNvSpPr>
                <a:spLocks noChangeShapeType="1"/>
              </p:cNvSpPr>
              <p:nvPr/>
            </p:nvSpPr>
            <p:spPr bwMode="auto">
              <a:xfrm>
                <a:off x="4738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18" name="Line 158"/>
              <p:cNvSpPr>
                <a:spLocks noChangeShapeType="1"/>
              </p:cNvSpPr>
              <p:nvPr/>
            </p:nvSpPr>
            <p:spPr bwMode="auto">
              <a:xfrm>
                <a:off x="4738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19" name="Line 159"/>
              <p:cNvSpPr>
                <a:spLocks noChangeShapeType="1"/>
              </p:cNvSpPr>
              <p:nvPr/>
            </p:nvSpPr>
            <p:spPr bwMode="auto">
              <a:xfrm>
                <a:off x="4738" y="1575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20" name="Line 160"/>
              <p:cNvSpPr>
                <a:spLocks noChangeShapeType="1"/>
              </p:cNvSpPr>
              <p:nvPr/>
            </p:nvSpPr>
            <p:spPr bwMode="auto">
              <a:xfrm>
                <a:off x="4749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21" name="Line 161"/>
              <p:cNvSpPr>
                <a:spLocks noChangeShapeType="1"/>
              </p:cNvSpPr>
              <p:nvPr/>
            </p:nvSpPr>
            <p:spPr bwMode="auto">
              <a:xfrm>
                <a:off x="4749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22" name="Line 162"/>
              <p:cNvSpPr>
                <a:spLocks noChangeShapeType="1"/>
              </p:cNvSpPr>
              <p:nvPr/>
            </p:nvSpPr>
            <p:spPr bwMode="auto">
              <a:xfrm>
                <a:off x="4749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23" name="Line 163"/>
              <p:cNvSpPr>
                <a:spLocks noChangeShapeType="1"/>
              </p:cNvSpPr>
              <p:nvPr/>
            </p:nvSpPr>
            <p:spPr bwMode="auto">
              <a:xfrm>
                <a:off x="4749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24" name="Line 164"/>
              <p:cNvSpPr>
                <a:spLocks noChangeShapeType="1"/>
              </p:cNvSpPr>
              <p:nvPr/>
            </p:nvSpPr>
            <p:spPr bwMode="auto">
              <a:xfrm>
                <a:off x="4749" y="1575"/>
                <a:ext cx="14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25" name="Line 165"/>
              <p:cNvSpPr>
                <a:spLocks noChangeShapeType="1"/>
              </p:cNvSpPr>
              <p:nvPr/>
            </p:nvSpPr>
            <p:spPr bwMode="auto">
              <a:xfrm>
                <a:off x="4760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26" name="Line 166"/>
              <p:cNvSpPr>
                <a:spLocks noChangeShapeType="1"/>
              </p:cNvSpPr>
              <p:nvPr/>
            </p:nvSpPr>
            <p:spPr bwMode="auto">
              <a:xfrm>
                <a:off x="4760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27" name="Line 167"/>
              <p:cNvSpPr>
                <a:spLocks noChangeShapeType="1"/>
              </p:cNvSpPr>
              <p:nvPr/>
            </p:nvSpPr>
            <p:spPr bwMode="auto">
              <a:xfrm>
                <a:off x="4760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28" name="Line 168"/>
              <p:cNvSpPr>
                <a:spLocks noChangeShapeType="1"/>
              </p:cNvSpPr>
              <p:nvPr/>
            </p:nvSpPr>
            <p:spPr bwMode="auto">
              <a:xfrm>
                <a:off x="4760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29" name="Line 169"/>
              <p:cNvSpPr>
                <a:spLocks noChangeShapeType="1"/>
              </p:cNvSpPr>
              <p:nvPr/>
            </p:nvSpPr>
            <p:spPr bwMode="auto">
              <a:xfrm>
                <a:off x="4760" y="15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30" name="Line 170"/>
              <p:cNvSpPr>
                <a:spLocks noChangeShapeType="1"/>
              </p:cNvSpPr>
              <p:nvPr/>
            </p:nvSpPr>
            <p:spPr bwMode="auto">
              <a:xfrm>
                <a:off x="4760" y="1575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31" name="Line 171"/>
              <p:cNvSpPr>
                <a:spLocks noChangeShapeType="1"/>
              </p:cNvSpPr>
              <p:nvPr/>
            </p:nvSpPr>
            <p:spPr bwMode="auto">
              <a:xfrm flipV="1">
                <a:off x="4772" y="1562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32" name="Line 172"/>
              <p:cNvSpPr>
                <a:spLocks noChangeShapeType="1"/>
              </p:cNvSpPr>
              <p:nvPr/>
            </p:nvSpPr>
            <p:spPr bwMode="auto">
              <a:xfrm>
                <a:off x="4772" y="156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33" name="Line 173"/>
              <p:cNvSpPr>
                <a:spLocks noChangeShapeType="1"/>
              </p:cNvSpPr>
              <p:nvPr/>
            </p:nvSpPr>
            <p:spPr bwMode="auto">
              <a:xfrm>
                <a:off x="4772" y="156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34" name="Line 174"/>
              <p:cNvSpPr>
                <a:spLocks noChangeShapeType="1"/>
              </p:cNvSpPr>
              <p:nvPr/>
            </p:nvSpPr>
            <p:spPr bwMode="auto">
              <a:xfrm>
                <a:off x="4772" y="156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35" name="Line 175"/>
              <p:cNvSpPr>
                <a:spLocks noChangeShapeType="1"/>
              </p:cNvSpPr>
              <p:nvPr/>
            </p:nvSpPr>
            <p:spPr bwMode="auto">
              <a:xfrm>
                <a:off x="4772" y="156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36" name="Line 176"/>
              <p:cNvSpPr>
                <a:spLocks noChangeShapeType="1"/>
              </p:cNvSpPr>
              <p:nvPr/>
            </p:nvSpPr>
            <p:spPr bwMode="auto">
              <a:xfrm>
                <a:off x="4772" y="1562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37" name="Line 177"/>
              <p:cNvSpPr>
                <a:spLocks noChangeShapeType="1"/>
              </p:cNvSpPr>
              <p:nvPr/>
            </p:nvSpPr>
            <p:spPr bwMode="auto">
              <a:xfrm>
                <a:off x="4772" y="1562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38" name="Line 178"/>
              <p:cNvSpPr>
                <a:spLocks noChangeShapeType="1"/>
              </p:cNvSpPr>
              <p:nvPr/>
            </p:nvSpPr>
            <p:spPr bwMode="auto">
              <a:xfrm>
                <a:off x="4782" y="156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39" name="Line 179"/>
              <p:cNvSpPr>
                <a:spLocks noChangeShapeType="1"/>
              </p:cNvSpPr>
              <p:nvPr/>
            </p:nvSpPr>
            <p:spPr bwMode="auto">
              <a:xfrm>
                <a:off x="4782" y="156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40" name="Line 180"/>
              <p:cNvSpPr>
                <a:spLocks noChangeShapeType="1"/>
              </p:cNvSpPr>
              <p:nvPr/>
            </p:nvSpPr>
            <p:spPr bwMode="auto">
              <a:xfrm>
                <a:off x="4782" y="156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41" name="Line 181"/>
              <p:cNvSpPr>
                <a:spLocks noChangeShapeType="1"/>
              </p:cNvSpPr>
              <p:nvPr/>
            </p:nvSpPr>
            <p:spPr bwMode="auto">
              <a:xfrm>
                <a:off x="4782" y="1562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42" name="Line 182"/>
              <p:cNvSpPr>
                <a:spLocks noChangeShapeType="1"/>
              </p:cNvSpPr>
              <p:nvPr/>
            </p:nvSpPr>
            <p:spPr bwMode="auto">
              <a:xfrm flipV="1">
                <a:off x="4782" y="1549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43" name="Line 183"/>
              <p:cNvSpPr>
                <a:spLocks noChangeShapeType="1"/>
              </p:cNvSpPr>
              <p:nvPr/>
            </p:nvSpPr>
            <p:spPr bwMode="auto">
              <a:xfrm>
                <a:off x="4782" y="1549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44" name="Line 184"/>
              <p:cNvSpPr>
                <a:spLocks noChangeShapeType="1"/>
              </p:cNvSpPr>
              <p:nvPr/>
            </p:nvSpPr>
            <p:spPr bwMode="auto">
              <a:xfrm>
                <a:off x="4793" y="154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45" name="Line 185"/>
              <p:cNvSpPr>
                <a:spLocks noChangeShapeType="1"/>
              </p:cNvSpPr>
              <p:nvPr/>
            </p:nvSpPr>
            <p:spPr bwMode="auto">
              <a:xfrm>
                <a:off x="4793" y="154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46" name="Line 186"/>
              <p:cNvSpPr>
                <a:spLocks noChangeShapeType="1"/>
              </p:cNvSpPr>
              <p:nvPr/>
            </p:nvSpPr>
            <p:spPr bwMode="auto">
              <a:xfrm>
                <a:off x="4793" y="154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47" name="Line 187"/>
              <p:cNvSpPr>
                <a:spLocks noChangeShapeType="1"/>
              </p:cNvSpPr>
              <p:nvPr/>
            </p:nvSpPr>
            <p:spPr bwMode="auto">
              <a:xfrm>
                <a:off x="4793" y="154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48" name="Line 188"/>
              <p:cNvSpPr>
                <a:spLocks noChangeShapeType="1"/>
              </p:cNvSpPr>
              <p:nvPr/>
            </p:nvSpPr>
            <p:spPr bwMode="auto">
              <a:xfrm>
                <a:off x="4793" y="1549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49" name="Line 189"/>
              <p:cNvSpPr>
                <a:spLocks noChangeShapeType="1"/>
              </p:cNvSpPr>
              <p:nvPr/>
            </p:nvSpPr>
            <p:spPr bwMode="auto">
              <a:xfrm>
                <a:off x="4804" y="154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50" name="Line 190"/>
              <p:cNvSpPr>
                <a:spLocks noChangeShapeType="1"/>
              </p:cNvSpPr>
              <p:nvPr/>
            </p:nvSpPr>
            <p:spPr bwMode="auto">
              <a:xfrm>
                <a:off x="4804" y="154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51" name="Line 191"/>
              <p:cNvSpPr>
                <a:spLocks noChangeShapeType="1"/>
              </p:cNvSpPr>
              <p:nvPr/>
            </p:nvSpPr>
            <p:spPr bwMode="auto">
              <a:xfrm>
                <a:off x="4804" y="154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52" name="Line 192"/>
              <p:cNvSpPr>
                <a:spLocks noChangeShapeType="1"/>
              </p:cNvSpPr>
              <p:nvPr/>
            </p:nvSpPr>
            <p:spPr bwMode="auto">
              <a:xfrm>
                <a:off x="4804" y="154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53" name="Line 193"/>
              <p:cNvSpPr>
                <a:spLocks noChangeShapeType="1"/>
              </p:cNvSpPr>
              <p:nvPr/>
            </p:nvSpPr>
            <p:spPr bwMode="auto">
              <a:xfrm>
                <a:off x="4804" y="1549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54" name="Line 194"/>
              <p:cNvSpPr>
                <a:spLocks noChangeShapeType="1"/>
              </p:cNvSpPr>
              <p:nvPr/>
            </p:nvSpPr>
            <p:spPr bwMode="auto">
              <a:xfrm>
                <a:off x="4815" y="154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55" name="Line 195"/>
              <p:cNvSpPr>
                <a:spLocks noChangeShapeType="1"/>
              </p:cNvSpPr>
              <p:nvPr/>
            </p:nvSpPr>
            <p:spPr bwMode="auto">
              <a:xfrm>
                <a:off x="4815" y="154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56" name="Line 196"/>
              <p:cNvSpPr>
                <a:spLocks noChangeShapeType="1"/>
              </p:cNvSpPr>
              <p:nvPr/>
            </p:nvSpPr>
            <p:spPr bwMode="auto">
              <a:xfrm>
                <a:off x="4815" y="154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57" name="Line 197"/>
              <p:cNvSpPr>
                <a:spLocks noChangeShapeType="1"/>
              </p:cNvSpPr>
              <p:nvPr/>
            </p:nvSpPr>
            <p:spPr bwMode="auto">
              <a:xfrm>
                <a:off x="4815" y="154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58" name="Line 198"/>
              <p:cNvSpPr>
                <a:spLocks noChangeShapeType="1"/>
              </p:cNvSpPr>
              <p:nvPr/>
            </p:nvSpPr>
            <p:spPr bwMode="auto">
              <a:xfrm>
                <a:off x="4815" y="1549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59" name="Line 199"/>
              <p:cNvSpPr>
                <a:spLocks noChangeShapeType="1"/>
              </p:cNvSpPr>
              <p:nvPr/>
            </p:nvSpPr>
            <p:spPr bwMode="auto">
              <a:xfrm>
                <a:off x="4825" y="154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60" name="Line 200"/>
              <p:cNvSpPr>
                <a:spLocks noChangeShapeType="1"/>
              </p:cNvSpPr>
              <p:nvPr/>
            </p:nvSpPr>
            <p:spPr bwMode="auto">
              <a:xfrm>
                <a:off x="4825" y="154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61" name="Line 201"/>
              <p:cNvSpPr>
                <a:spLocks noChangeShapeType="1"/>
              </p:cNvSpPr>
              <p:nvPr/>
            </p:nvSpPr>
            <p:spPr bwMode="auto">
              <a:xfrm>
                <a:off x="4825" y="154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62" name="Line 202"/>
              <p:cNvSpPr>
                <a:spLocks noChangeShapeType="1"/>
              </p:cNvSpPr>
              <p:nvPr/>
            </p:nvSpPr>
            <p:spPr bwMode="auto">
              <a:xfrm>
                <a:off x="4825" y="154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63" name="Line 203"/>
              <p:cNvSpPr>
                <a:spLocks noChangeShapeType="1"/>
              </p:cNvSpPr>
              <p:nvPr/>
            </p:nvSpPr>
            <p:spPr bwMode="auto">
              <a:xfrm>
                <a:off x="4825" y="1549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64" name="Line 204"/>
              <p:cNvSpPr>
                <a:spLocks noChangeShapeType="1"/>
              </p:cNvSpPr>
              <p:nvPr/>
            </p:nvSpPr>
            <p:spPr bwMode="auto">
              <a:xfrm>
                <a:off x="4837" y="154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65" name="Line 205"/>
              <p:cNvSpPr>
                <a:spLocks noChangeShapeType="1"/>
              </p:cNvSpPr>
              <p:nvPr/>
            </p:nvSpPr>
            <p:spPr bwMode="auto">
              <a:xfrm>
                <a:off x="4837" y="154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66" name="Line 206"/>
              <p:cNvSpPr>
                <a:spLocks noChangeShapeType="1"/>
              </p:cNvSpPr>
              <p:nvPr/>
            </p:nvSpPr>
            <p:spPr bwMode="auto">
              <a:xfrm>
                <a:off x="4837" y="154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67" name="Line 207"/>
              <p:cNvSpPr>
                <a:spLocks noChangeShapeType="1"/>
              </p:cNvSpPr>
              <p:nvPr/>
            </p:nvSpPr>
            <p:spPr bwMode="auto">
              <a:xfrm flipV="1">
                <a:off x="4837" y="1536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68" name="Line 208"/>
              <p:cNvSpPr>
                <a:spLocks noChangeShapeType="1"/>
              </p:cNvSpPr>
              <p:nvPr/>
            </p:nvSpPr>
            <p:spPr bwMode="auto">
              <a:xfrm>
                <a:off x="4837" y="153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69" name="Line 209"/>
              <p:cNvSpPr>
                <a:spLocks noChangeShapeType="1"/>
              </p:cNvSpPr>
              <p:nvPr/>
            </p:nvSpPr>
            <p:spPr bwMode="auto">
              <a:xfrm>
                <a:off x="4837" y="153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70" name="Line 210"/>
              <p:cNvSpPr>
                <a:spLocks noChangeShapeType="1"/>
              </p:cNvSpPr>
              <p:nvPr/>
            </p:nvSpPr>
            <p:spPr bwMode="auto">
              <a:xfrm>
                <a:off x="4837" y="153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71" name="Line 211"/>
              <p:cNvSpPr>
                <a:spLocks noChangeShapeType="1"/>
              </p:cNvSpPr>
              <p:nvPr/>
            </p:nvSpPr>
            <p:spPr bwMode="auto">
              <a:xfrm>
                <a:off x="4848" y="153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72" name="Line 212"/>
              <p:cNvSpPr>
                <a:spLocks noChangeShapeType="1"/>
              </p:cNvSpPr>
              <p:nvPr/>
            </p:nvSpPr>
            <p:spPr bwMode="auto">
              <a:xfrm>
                <a:off x="4848" y="153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73" name="Line 213"/>
              <p:cNvSpPr>
                <a:spLocks noChangeShapeType="1"/>
              </p:cNvSpPr>
              <p:nvPr/>
            </p:nvSpPr>
            <p:spPr bwMode="auto">
              <a:xfrm>
                <a:off x="4848" y="153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74" name="Line 214"/>
              <p:cNvSpPr>
                <a:spLocks noChangeShapeType="1"/>
              </p:cNvSpPr>
              <p:nvPr/>
            </p:nvSpPr>
            <p:spPr bwMode="auto">
              <a:xfrm>
                <a:off x="4848" y="153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75" name="Line 215"/>
              <p:cNvSpPr>
                <a:spLocks noChangeShapeType="1"/>
              </p:cNvSpPr>
              <p:nvPr/>
            </p:nvSpPr>
            <p:spPr bwMode="auto">
              <a:xfrm>
                <a:off x="4848" y="153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76" name="Line 216"/>
              <p:cNvSpPr>
                <a:spLocks noChangeShapeType="1"/>
              </p:cNvSpPr>
              <p:nvPr/>
            </p:nvSpPr>
            <p:spPr bwMode="auto">
              <a:xfrm>
                <a:off x="4848" y="1536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77" name="Line 217"/>
              <p:cNvSpPr>
                <a:spLocks noChangeShapeType="1"/>
              </p:cNvSpPr>
              <p:nvPr/>
            </p:nvSpPr>
            <p:spPr bwMode="auto">
              <a:xfrm>
                <a:off x="4859" y="153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78" name="Line 218"/>
              <p:cNvSpPr>
                <a:spLocks noChangeShapeType="1"/>
              </p:cNvSpPr>
              <p:nvPr/>
            </p:nvSpPr>
            <p:spPr bwMode="auto">
              <a:xfrm>
                <a:off x="4859" y="153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9597" name="Group 219"/>
            <p:cNvGrpSpPr>
              <a:grpSpLocks/>
            </p:cNvGrpSpPr>
            <p:nvPr/>
          </p:nvGrpSpPr>
          <p:grpSpPr bwMode="auto">
            <a:xfrm>
              <a:off x="3957" y="1566"/>
              <a:ext cx="354" cy="313"/>
              <a:chOff x="4859" y="1275"/>
              <a:chExt cx="453" cy="262"/>
            </a:xfrm>
          </p:grpSpPr>
          <p:sp>
            <p:nvSpPr>
              <p:cNvPr id="655580" name="Line 220"/>
              <p:cNvSpPr>
                <a:spLocks noChangeShapeType="1"/>
              </p:cNvSpPr>
              <p:nvPr/>
            </p:nvSpPr>
            <p:spPr bwMode="auto">
              <a:xfrm>
                <a:off x="4859" y="153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81" name="Line 221"/>
              <p:cNvSpPr>
                <a:spLocks noChangeShapeType="1"/>
              </p:cNvSpPr>
              <p:nvPr/>
            </p:nvSpPr>
            <p:spPr bwMode="auto">
              <a:xfrm>
                <a:off x="4859" y="153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82" name="Line 222"/>
              <p:cNvSpPr>
                <a:spLocks noChangeShapeType="1"/>
              </p:cNvSpPr>
              <p:nvPr/>
            </p:nvSpPr>
            <p:spPr bwMode="auto">
              <a:xfrm>
                <a:off x="4871" y="153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83" name="Line 223"/>
              <p:cNvSpPr>
                <a:spLocks noChangeShapeType="1"/>
              </p:cNvSpPr>
              <p:nvPr/>
            </p:nvSpPr>
            <p:spPr bwMode="auto">
              <a:xfrm>
                <a:off x="4871" y="153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84" name="Line 224"/>
              <p:cNvSpPr>
                <a:spLocks noChangeShapeType="1"/>
              </p:cNvSpPr>
              <p:nvPr/>
            </p:nvSpPr>
            <p:spPr bwMode="auto">
              <a:xfrm>
                <a:off x="4871" y="153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85" name="Line 225"/>
              <p:cNvSpPr>
                <a:spLocks noChangeShapeType="1"/>
              </p:cNvSpPr>
              <p:nvPr/>
            </p:nvSpPr>
            <p:spPr bwMode="auto">
              <a:xfrm>
                <a:off x="4871" y="153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86" name="Line 226"/>
              <p:cNvSpPr>
                <a:spLocks noChangeShapeType="1"/>
              </p:cNvSpPr>
              <p:nvPr/>
            </p:nvSpPr>
            <p:spPr bwMode="auto">
              <a:xfrm>
                <a:off x="4871" y="1536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87" name="Line 227"/>
              <p:cNvSpPr>
                <a:spLocks noChangeShapeType="1"/>
              </p:cNvSpPr>
              <p:nvPr/>
            </p:nvSpPr>
            <p:spPr bwMode="auto">
              <a:xfrm>
                <a:off x="4881" y="153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88" name="Line 228"/>
              <p:cNvSpPr>
                <a:spLocks noChangeShapeType="1"/>
              </p:cNvSpPr>
              <p:nvPr/>
            </p:nvSpPr>
            <p:spPr bwMode="auto">
              <a:xfrm>
                <a:off x="4881" y="153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89" name="Line 229"/>
              <p:cNvSpPr>
                <a:spLocks noChangeShapeType="1"/>
              </p:cNvSpPr>
              <p:nvPr/>
            </p:nvSpPr>
            <p:spPr bwMode="auto">
              <a:xfrm>
                <a:off x="4881" y="153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90" name="Line 230"/>
              <p:cNvSpPr>
                <a:spLocks noChangeShapeType="1"/>
              </p:cNvSpPr>
              <p:nvPr/>
            </p:nvSpPr>
            <p:spPr bwMode="auto">
              <a:xfrm>
                <a:off x="4881" y="153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91" name="Line 231"/>
              <p:cNvSpPr>
                <a:spLocks noChangeShapeType="1"/>
              </p:cNvSpPr>
              <p:nvPr/>
            </p:nvSpPr>
            <p:spPr bwMode="auto">
              <a:xfrm>
                <a:off x="4881" y="1536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92" name="Line 232"/>
              <p:cNvSpPr>
                <a:spLocks noChangeShapeType="1"/>
              </p:cNvSpPr>
              <p:nvPr/>
            </p:nvSpPr>
            <p:spPr bwMode="auto">
              <a:xfrm>
                <a:off x="4892" y="153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93" name="Line 233"/>
              <p:cNvSpPr>
                <a:spLocks noChangeShapeType="1"/>
              </p:cNvSpPr>
              <p:nvPr/>
            </p:nvSpPr>
            <p:spPr bwMode="auto">
              <a:xfrm flipV="1">
                <a:off x="4892" y="1523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94" name="Line 234"/>
              <p:cNvSpPr>
                <a:spLocks noChangeShapeType="1"/>
              </p:cNvSpPr>
              <p:nvPr/>
            </p:nvSpPr>
            <p:spPr bwMode="auto">
              <a:xfrm>
                <a:off x="4892" y="152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95" name="Line 235"/>
              <p:cNvSpPr>
                <a:spLocks noChangeShapeType="1"/>
              </p:cNvSpPr>
              <p:nvPr/>
            </p:nvSpPr>
            <p:spPr bwMode="auto">
              <a:xfrm>
                <a:off x="4892" y="152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96" name="Line 236"/>
              <p:cNvSpPr>
                <a:spLocks noChangeShapeType="1"/>
              </p:cNvSpPr>
              <p:nvPr/>
            </p:nvSpPr>
            <p:spPr bwMode="auto">
              <a:xfrm flipV="1">
                <a:off x="4892" y="1510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97" name="Line 237"/>
              <p:cNvSpPr>
                <a:spLocks noChangeShapeType="1"/>
              </p:cNvSpPr>
              <p:nvPr/>
            </p:nvSpPr>
            <p:spPr bwMode="auto">
              <a:xfrm>
                <a:off x="4892" y="151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98" name="Line 238"/>
              <p:cNvSpPr>
                <a:spLocks noChangeShapeType="1"/>
              </p:cNvSpPr>
              <p:nvPr/>
            </p:nvSpPr>
            <p:spPr bwMode="auto">
              <a:xfrm>
                <a:off x="4892" y="1510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599" name="Line 239"/>
              <p:cNvSpPr>
                <a:spLocks noChangeShapeType="1"/>
              </p:cNvSpPr>
              <p:nvPr/>
            </p:nvSpPr>
            <p:spPr bwMode="auto">
              <a:xfrm>
                <a:off x="4903" y="151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00" name="Line 240"/>
              <p:cNvSpPr>
                <a:spLocks noChangeShapeType="1"/>
              </p:cNvSpPr>
              <p:nvPr/>
            </p:nvSpPr>
            <p:spPr bwMode="auto">
              <a:xfrm>
                <a:off x="4903" y="151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01" name="Line 241"/>
              <p:cNvSpPr>
                <a:spLocks noChangeShapeType="1"/>
              </p:cNvSpPr>
              <p:nvPr/>
            </p:nvSpPr>
            <p:spPr bwMode="auto">
              <a:xfrm>
                <a:off x="4903" y="151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02" name="Line 242"/>
              <p:cNvSpPr>
                <a:spLocks noChangeShapeType="1"/>
              </p:cNvSpPr>
              <p:nvPr/>
            </p:nvSpPr>
            <p:spPr bwMode="auto">
              <a:xfrm>
                <a:off x="4903" y="151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03" name="Line 243"/>
              <p:cNvSpPr>
                <a:spLocks noChangeShapeType="1"/>
              </p:cNvSpPr>
              <p:nvPr/>
            </p:nvSpPr>
            <p:spPr bwMode="auto">
              <a:xfrm>
                <a:off x="4903" y="1510"/>
                <a:ext cx="14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04" name="Line 244"/>
              <p:cNvSpPr>
                <a:spLocks noChangeShapeType="1"/>
              </p:cNvSpPr>
              <p:nvPr/>
            </p:nvSpPr>
            <p:spPr bwMode="auto">
              <a:xfrm>
                <a:off x="4914" y="151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05" name="Line 245"/>
              <p:cNvSpPr>
                <a:spLocks noChangeShapeType="1"/>
              </p:cNvSpPr>
              <p:nvPr/>
            </p:nvSpPr>
            <p:spPr bwMode="auto">
              <a:xfrm>
                <a:off x="4914" y="151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06" name="Line 246"/>
              <p:cNvSpPr>
                <a:spLocks noChangeShapeType="1"/>
              </p:cNvSpPr>
              <p:nvPr/>
            </p:nvSpPr>
            <p:spPr bwMode="auto">
              <a:xfrm>
                <a:off x="4914" y="151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07" name="Line 247"/>
              <p:cNvSpPr>
                <a:spLocks noChangeShapeType="1"/>
              </p:cNvSpPr>
              <p:nvPr/>
            </p:nvSpPr>
            <p:spPr bwMode="auto">
              <a:xfrm>
                <a:off x="4914" y="151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08" name="Line 248"/>
              <p:cNvSpPr>
                <a:spLocks noChangeShapeType="1"/>
              </p:cNvSpPr>
              <p:nvPr/>
            </p:nvSpPr>
            <p:spPr bwMode="auto">
              <a:xfrm>
                <a:off x="4914" y="1510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09" name="Line 249"/>
              <p:cNvSpPr>
                <a:spLocks noChangeShapeType="1"/>
              </p:cNvSpPr>
              <p:nvPr/>
            </p:nvSpPr>
            <p:spPr bwMode="auto">
              <a:xfrm>
                <a:off x="4926" y="151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10" name="Line 250"/>
              <p:cNvSpPr>
                <a:spLocks noChangeShapeType="1"/>
              </p:cNvSpPr>
              <p:nvPr/>
            </p:nvSpPr>
            <p:spPr bwMode="auto">
              <a:xfrm flipV="1">
                <a:off x="4926" y="1497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11" name="Line 251"/>
              <p:cNvSpPr>
                <a:spLocks noChangeShapeType="1"/>
              </p:cNvSpPr>
              <p:nvPr/>
            </p:nvSpPr>
            <p:spPr bwMode="auto">
              <a:xfrm>
                <a:off x="4926" y="149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12" name="Line 252"/>
              <p:cNvSpPr>
                <a:spLocks noChangeShapeType="1"/>
              </p:cNvSpPr>
              <p:nvPr/>
            </p:nvSpPr>
            <p:spPr bwMode="auto">
              <a:xfrm>
                <a:off x="4926" y="149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13" name="Line 253"/>
              <p:cNvSpPr>
                <a:spLocks noChangeShapeType="1"/>
              </p:cNvSpPr>
              <p:nvPr/>
            </p:nvSpPr>
            <p:spPr bwMode="auto">
              <a:xfrm>
                <a:off x="4926" y="1497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14" name="Line 254"/>
              <p:cNvSpPr>
                <a:spLocks noChangeShapeType="1"/>
              </p:cNvSpPr>
              <p:nvPr/>
            </p:nvSpPr>
            <p:spPr bwMode="auto">
              <a:xfrm>
                <a:off x="4936" y="149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15" name="Line 255"/>
              <p:cNvSpPr>
                <a:spLocks noChangeShapeType="1"/>
              </p:cNvSpPr>
              <p:nvPr/>
            </p:nvSpPr>
            <p:spPr bwMode="auto">
              <a:xfrm>
                <a:off x="4936" y="149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16" name="Line 256"/>
              <p:cNvSpPr>
                <a:spLocks noChangeShapeType="1"/>
              </p:cNvSpPr>
              <p:nvPr/>
            </p:nvSpPr>
            <p:spPr bwMode="auto">
              <a:xfrm>
                <a:off x="4936" y="149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17" name="Line 257"/>
              <p:cNvSpPr>
                <a:spLocks noChangeShapeType="1"/>
              </p:cNvSpPr>
              <p:nvPr/>
            </p:nvSpPr>
            <p:spPr bwMode="auto">
              <a:xfrm>
                <a:off x="4936" y="149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18" name="Line 258"/>
              <p:cNvSpPr>
                <a:spLocks noChangeShapeType="1"/>
              </p:cNvSpPr>
              <p:nvPr/>
            </p:nvSpPr>
            <p:spPr bwMode="auto">
              <a:xfrm>
                <a:off x="4936" y="1497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19" name="Line 259"/>
              <p:cNvSpPr>
                <a:spLocks noChangeShapeType="1"/>
              </p:cNvSpPr>
              <p:nvPr/>
            </p:nvSpPr>
            <p:spPr bwMode="auto">
              <a:xfrm>
                <a:off x="4947" y="149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20" name="Line 260"/>
              <p:cNvSpPr>
                <a:spLocks noChangeShapeType="1"/>
              </p:cNvSpPr>
              <p:nvPr/>
            </p:nvSpPr>
            <p:spPr bwMode="auto">
              <a:xfrm>
                <a:off x="4947" y="149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21" name="Line 261"/>
              <p:cNvSpPr>
                <a:spLocks noChangeShapeType="1"/>
              </p:cNvSpPr>
              <p:nvPr/>
            </p:nvSpPr>
            <p:spPr bwMode="auto">
              <a:xfrm>
                <a:off x="4947" y="149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22" name="Line 262"/>
              <p:cNvSpPr>
                <a:spLocks noChangeShapeType="1"/>
              </p:cNvSpPr>
              <p:nvPr/>
            </p:nvSpPr>
            <p:spPr bwMode="auto">
              <a:xfrm>
                <a:off x="4947" y="149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23" name="Line 263"/>
              <p:cNvSpPr>
                <a:spLocks noChangeShapeType="1"/>
              </p:cNvSpPr>
              <p:nvPr/>
            </p:nvSpPr>
            <p:spPr bwMode="auto">
              <a:xfrm>
                <a:off x="4947" y="1497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24" name="Line 264"/>
              <p:cNvSpPr>
                <a:spLocks noChangeShapeType="1"/>
              </p:cNvSpPr>
              <p:nvPr/>
            </p:nvSpPr>
            <p:spPr bwMode="auto">
              <a:xfrm flipV="1">
                <a:off x="4958" y="1484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25" name="Line 265"/>
              <p:cNvSpPr>
                <a:spLocks noChangeShapeType="1"/>
              </p:cNvSpPr>
              <p:nvPr/>
            </p:nvSpPr>
            <p:spPr bwMode="auto">
              <a:xfrm>
                <a:off x="4958" y="148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26" name="Line 266"/>
              <p:cNvSpPr>
                <a:spLocks noChangeShapeType="1"/>
              </p:cNvSpPr>
              <p:nvPr/>
            </p:nvSpPr>
            <p:spPr bwMode="auto">
              <a:xfrm>
                <a:off x="4958" y="148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27" name="Line 267"/>
              <p:cNvSpPr>
                <a:spLocks noChangeShapeType="1"/>
              </p:cNvSpPr>
              <p:nvPr/>
            </p:nvSpPr>
            <p:spPr bwMode="auto">
              <a:xfrm>
                <a:off x="4958" y="148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28" name="Line 268"/>
              <p:cNvSpPr>
                <a:spLocks noChangeShapeType="1"/>
              </p:cNvSpPr>
              <p:nvPr/>
            </p:nvSpPr>
            <p:spPr bwMode="auto">
              <a:xfrm>
                <a:off x="4958" y="148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29" name="Line 269"/>
              <p:cNvSpPr>
                <a:spLocks noChangeShapeType="1"/>
              </p:cNvSpPr>
              <p:nvPr/>
            </p:nvSpPr>
            <p:spPr bwMode="auto">
              <a:xfrm>
                <a:off x="4958" y="1484"/>
                <a:ext cx="14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30" name="Line 270"/>
              <p:cNvSpPr>
                <a:spLocks noChangeShapeType="1"/>
              </p:cNvSpPr>
              <p:nvPr/>
            </p:nvSpPr>
            <p:spPr bwMode="auto">
              <a:xfrm>
                <a:off x="4969" y="148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31" name="Line 271"/>
              <p:cNvSpPr>
                <a:spLocks noChangeShapeType="1"/>
              </p:cNvSpPr>
              <p:nvPr/>
            </p:nvSpPr>
            <p:spPr bwMode="auto">
              <a:xfrm>
                <a:off x="4969" y="148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32" name="Line 272"/>
              <p:cNvSpPr>
                <a:spLocks noChangeShapeType="1"/>
              </p:cNvSpPr>
              <p:nvPr/>
            </p:nvSpPr>
            <p:spPr bwMode="auto">
              <a:xfrm>
                <a:off x="4969" y="148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33" name="Line 273"/>
              <p:cNvSpPr>
                <a:spLocks noChangeShapeType="1"/>
              </p:cNvSpPr>
              <p:nvPr/>
            </p:nvSpPr>
            <p:spPr bwMode="auto">
              <a:xfrm>
                <a:off x="4969" y="148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34" name="Line 274"/>
              <p:cNvSpPr>
                <a:spLocks noChangeShapeType="1"/>
              </p:cNvSpPr>
              <p:nvPr/>
            </p:nvSpPr>
            <p:spPr bwMode="auto">
              <a:xfrm>
                <a:off x="4969" y="1484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35" name="Line 275"/>
              <p:cNvSpPr>
                <a:spLocks noChangeShapeType="1"/>
              </p:cNvSpPr>
              <p:nvPr/>
            </p:nvSpPr>
            <p:spPr bwMode="auto">
              <a:xfrm>
                <a:off x="4981" y="148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36" name="Line 276"/>
              <p:cNvSpPr>
                <a:spLocks noChangeShapeType="1"/>
              </p:cNvSpPr>
              <p:nvPr/>
            </p:nvSpPr>
            <p:spPr bwMode="auto">
              <a:xfrm flipV="1">
                <a:off x="4981" y="1471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37" name="Line 277"/>
              <p:cNvSpPr>
                <a:spLocks noChangeShapeType="1"/>
              </p:cNvSpPr>
              <p:nvPr/>
            </p:nvSpPr>
            <p:spPr bwMode="auto">
              <a:xfrm>
                <a:off x="4981" y="147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38" name="Line 278"/>
              <p:cNvSpPr>
                <a:spLocks noChangeShapeType="1"/>
              </p:cNvSpPr>
              <p:nvPr/>
            </p:nvSpPr>
            <p:spPr bwMode="auto">
              <a:xfrm>
                <a:off x="4981" y="147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39" name="Line 279"/>
              <p:cNvSpPr>
                <a:spLocks noChangeShapeType="1"/>
              </p:cNvSpPr>
              <p:nvPr/>
            </p:nvSpPr>
            <p:spPr bwMode="auto">
              <a:xfrm>
                <a:off x="4981" y="147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40" name="Line 280"/>
              <p:cNvSpPr>
                <a:spLocks noChangeShapeType="1"/>
              </p:cNvSpPr>
              <p:nvPr/>
            </p:nvSpPr>
            <p:spPr bwMode="auto">
              <a:xfrm>
                <a:off x="4981" y="1471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41" name="Line 281"/>
              <p:cNvSpPr>
                <a:spLocks noChangeShapeType="1"/>
              </p:cNvSpPr>
              <p:nvPr/>
            </p:nvSpPr>
            <p:spPr bwMode="auto">
              <a:xfrm>
                <a:off x="4991" y="147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42" name="Line 282"/>
              <p:cNvSpPr>
                <a:spLocks noChangeShapeType="1"/>
              </p:cNvSpPr>
              <p:nvPr/>
            </p:nvSpPr>
            <p:spPr bwMode="auto">
              <a:xfrm>
                <a:off x="4991" y="147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43" name="Line 283"/>
              <p:cNvSpPr>
                <a:spLocks noChangeShapeType="1"/>
              </p:cNvSpPr>
              <p:nvPr/>
            </p:nvSpPr>
            <p:spPr bwMode="auto">
              <a:xfrm flipV="1">
                <a:off x="4991" y="1445"/>
                <a:ext cx="1" cy="26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44" name="Line 284"/>
              <p:cNvSpPr>
                <a:spLocks noChangeShapeType="1"/>
              </p:cNvSpPr>
              <p:nvPr/>
            </p:nvSpPr>
            <p:spPr bwMode="auto">
              <a:xfrm>
                <a:off x="4991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45" name="Line 285"/>
              <p:cNvSpPr>
                <a:spLocks noChangeShapeType="1"/>
              </p:cNvSpPr>
              <p:nvPr/>
            </p:nvSpPr>
            <p:spPr bwMode="auto">
              <a:xfrm>
                <a:off x="4991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46" name="Line 286"/>
              <p:cNvSpPr>
                <a:spLocks noChangeShapeType="1"/>
              </p:cNvSpPr>
              <p:nvPr/>
            </p:nvSpPr>
            <p:spPr bwMode="auto">
              <a:xfrm>
                <a:off x="4991" y="1445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47" name="Line 287"/>
              <p:cNvSpPr>
                <a:spLocks noChangeShapeType="1"/>
              </p:cNvSpPr>
              <p:nvPr/>
            </p:nvSpPr>
            <p:spPr bwMode="auto">
              <a:xfrm>
                <a:off x="5002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48" name="Line 288"/>
              <p:cNvSpPr>
                <a:spLocks noChangeShapeType="1"/>
              </p:cNvSpPr>
              <p:nvPr/>
            </p:nvSpPr>
            <p:spPr bwMode="auto">
              <a:xfrm>
                <a:off x="5002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49" name="Line 289"/>
              <p:cNvSpPr>
                <a:spLocks noChangeShapeType="1"/>
              </p:cNvSpPr>
              <p:nvPr/>
            </p:nvSpPr>
            <p:spPr bwMode="auto">
              <a:xfrm>
                <a:off x="5002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50" name="Line 290"/>
              <p:cNvSpPr>
                <a:spLocks noChangeShapeType="1"/>
              </p:cNvSpPr>
              <p:nvPr/>
            </p:nvSpPr>
            <p:spPr bwMode="auto">
              <a:xfrm>
                <a:off x="5002" y="1445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51" name="Line 291"/>
              <p:cNvSpPr>
                <a:spLocks noChangeShapeType="1"/>
              </p:cNvSpPr>
              <p:nvPr/>
            </p:nvSpPr>
            <p:spPr bwMode="auto">
              <a:xfrm>
                <a:off x="5013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52" name="Line 292"/>
              <p:cNvSpPr>
                <a:spLocks noChangeShapeType="1"/>
              </p:cNvSpPr>
              <p:nvPr/>
            </p:nvSpPr>
            <p:spPr bwMode="auto">
              <a:xfrm>
                <a:off x="5013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53" name="Line 293"/>
              <p:cNvSpPr>
                <a:spLocks noChangeShapeType="1"/>
              </p:cNvSpPr>
              <p:nvPr/>
            </p:nvSpPr>
            <p:spPr bwMode="auto">
              <a:xfrm>
                <a:off x="5013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54" name="Line 294"/>
              <p:cNvSpPr>
                <a:spLocks noChangeShapeType="1"/>
              </p:cNvSpPr>
              <p:nvPr/>
            </p:nvSpPr>
            <p:spPr bwMode="auto">
              <a:xfrm>
                <a:off x="5013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55" name="Line 295"/>
              <p:cNvSpPr>
                <a:spLocks noChangeShapeType="1"/>
              </p:cNvSpPr>
              <p:nvPr/>
            </p:nvSpPr>
            <p:spPr bwMode="auto">
              <a:xfrm>
                <a:off x="5013" y="1445"/>
                <a:ext cx="14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56" name="Line 296"/>
              <p:cNvSpPr>
                <a:spLocks noChangeShapeType="1"/>
              </p:cNvSpPr>
              <p:nvPr/>
            </p:nvSpPr>
            <p:spPr bwMode="auto">
              <a:xfrm>
                <a:off x="5024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57" name="Line 297"/>
              <p:cNvSpPr>
                <a:spLocks noChangeShapeType="1"/>
              </p:cNvSpPr>
              <p:nvPr/>
            </p:nvSpPr>
            <p:spPr bwMode="auto">
              <a:xfrm>
                <a:off x="5024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58" name="Line 298"/>
              <p:cNvSpPr>
                <a:spLocks noChangeShapeType="1"/>
              </p:cNvSpPr>
              <p:nvPr/>
            </p:nvSpPr>
            <p:spPr bwMode="auto">
              <a:xfrm>
                <a:off x="5024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59" name="Line 299"/>
              <p:cNvSpPr>
                <a:spLocks noChangeShapeType="1"/>
              </p:cNvSpPr>
              <p:nvPr/>
            </p:nvSpPr>
            <p:spPr bwMode="auto">
              <a:xfrm>
                <a:off x="5024" y="1445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60" name="Line 300"/>
              <p:cNvSpPr>
                <a:spLocks noChangeShapeType="1"/>
              </p:cNvSpPr>
              <p:nvPr/>
            </p:nvSpPr>
            <p:spPr bwMode="auto">
              <a:xfrm>
                <a:off x="5036" y="144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61" name="Line 301"/>
              <p:cNvSpPr>
                <a:spLocks noChangeShapeType="1"/>
              </p:cNvSpPr>
              <p:nvPr/>
            </p:nvSpPr>
            <p:spPr bwMode="auto">
              <a:xfrm>
                <a:off x="5036" y="144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62" name="Line 302"/>
              <p:cNvSpPr>
                <a:spLocks noChangeShapeType="1"/>
              </p:cNvSpPr>
              <p:nvPr/>
            </p:nvSpPr>
            <p:spPr bwMode="auto">
              <a:xfrm>
                <a:off x="5036" y="144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63" name="Line 303"/>
              <p:cNvSpPr>
                <a:spLocks noChangeShapeType="1"/>
              </p:cNvSpPr>
              <p:nvPr/>
            </p:nvSpPr>
            <p:spPr bwMode="auto">
              <a:xfrm>
                <a:off x="5036" y="144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64" name="Line 304"/>
              <p:cNvSpPr>
                <a:spLocks noChangeShapeType="1"/>
              </p:cNvSpPr>
              <p:nvPr/>
            </p:nvSpPr>
            <p:spPr bwMode="auto">
              <a:xfrm>
                <a:off x="5036" y="1445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65" name="Line 305"/>
              <p:cNvSpPr>
                <a:spLocks noChangeShapeType="1"/>
              </p:cNvSpPr>
              <p:nvPr/>
            </p:nvSpPr>
            <p:spPr bwMode="auto">
              <a:xfrm>
                <a:off x="5046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66" name="Line 306"/>
              <p:cNvSpPr>
                <a:spLocks noChangeShapeType="1"/>
              </p:cNvSpPr>
              <p:nvPr/>
            </p:nvSpPr>
            <p:spPr bwMode="auto">
              <a:xfrm>
                <a:off x="5046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67" name="Line 307"/>
              <p:cNvSpPr>
                <a:spLocks noChangeShapeType="1"/>
              </p:cNvSpPr>
              <p:nvPr/>
            </p:nvSpPr>
            <p:spPr bwMode="auto">
              <a:xfrm>
                <a:off x="5046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68" name="Line 308"/>
              <p:cNvSpPr>
                <a:spLocks noChangeShapeType="1"/>
              </p:cNvSpPr>
              <p:nvPr/>
            </p:nvSpPr>
            <p:spPr bwMode="auto">
              <a:xfrm>
                <a:off x="5046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69" name="Line 309"/>
              <p:cNvSpPr>
                <a:spLocks noChangeShapeType="1"/>
              </p:cNvSpPr>
              <p:nvPr/>
            </p:nvSpPr>
            <p:spPr bwMode="auto">
              <a:xfrm>
                <a:off x="5046" y="1445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70" name="Line 310"/>
              <p:cNvSpPr>
                <a:spLocks noChangeShapeType="1"/>
              </p:cNvSpPr>
              <p:nvPr/>
            </p:nvSpPr>
            <p:spPr bwMode="auto">
              <a:xfrm>
                <a:off x="5057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71" name="Line 311"/>
              <p:cNvSpPr>
                <a:spLocks noChangeShapeType="1"/>
              </p:cNvSpPr>
              <p:nvPr/>
            </p:nvSpPr>
            <p:spPr bwMode="auto">
              <a:xfrm>
                <a:off x="5057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72" name="Line 312"/>
              <p:cNvSpPr>
                <a:spLocks noChangeShapeType="1"/>
              </p:cNvSpPr>
              <p:nvPr/>
            </p:nvSpPr>
            <p:spPr bwMode="auto">
              <a:xfrm>
                <a:off x="5057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73" name="Line 313"/>
              <p:cNvSpPr>
                <a:spLocks noChangeShapeType="1"/>
              </p:cNvSpPr>
              <p:nvPr/>
            </p:nvSpPr>
            <p:spPr bwMode="auto">
              <a:xfrm>
                <a:off x="5057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74" name="Line 314"/>
              <p:cNvSpPr>
                <a:spLocks noChangeShapeType="1"/>
              </p:cNvSpPr>
              <p:nvPr/>
            </p:nvSpPr>
            <p:spPr bwMode="auto">
              <a:xfrm>
                <a:off x="5057" y="1445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75" name="Line 315"/>
              <p:cNvSpPr>
                <a:spLocks noChangeShapeType="1"/>
              </p:cNvSpPr>
              <p:nvPr/>
            </p:nvSpPr>
            <p:spPr bwMode="auto">
              <a:xfrm>
                <a:off x="5068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76" name="Line 316"/>
              <p:cNvSpPr>
                <a:spLocks noChangeShapeType="1"/>
              </p:cNvSpPr>
              <p:nvPr/>
            </p:nvSpPr>
            <p:spPr bwMode="auto">
              <a:xfrm>
                <a:off x="5068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77" name="Line 317"/>
              <p:cNvSpPr>
                <a:spLocks noChangeShapeType="1"/>
              </p:cNvSpPr>
              <p:nvPr/>
            </p:nvSpPr>
            <p:spPr bwMode="auto">
              <a:xfrm>
                <a:off x="5068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78" name="Line 318"/>
              <p:cNvSpPr>
                <a:spLocks noChangeShapeType="1"/>
              </p:cNvSpPr>
              <p:nvPr/>
            </p:nvSpPr>
            <p:spPr bwMode="auto">
              <a:xfrm>
                <a:off x="5068" y="1445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79" name="Line 319"/>
              <p:cNvSpPr>
                <a:spLocks noChangeShapeType="1"/>
              </p:cNvSpPr>
              <p:nvPr/>
            </p:nvSpPr>
            <p:spPr bwMode="auto">
              <a:xfrm>
                <a:off x="5079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80" name="Line 320"/>
              <p:cNvSpPr>
                <a:spLocks noChangeShapeType="1"/>
              </p:cNvSpPr>
              <p:nvPr/>
            </p:nvSpPr>
            <p:spPr bwMode="auto">
              <a:xfrm>
                <a:off x="5079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81" name="Line 321"/>
              <p:cNvSpPr>
                <a:spLocks noChangeShapeType="1"/>
              </p:cNvSpPr>
              <p:nvPr/>
            </p:nvSpPr>
            <p:spPr bwMode="auto">
              <a:xfrm>
                <a:off x="5079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82" name="Line 322"/>
              <p:cNvSpPr>
                <a:spLocks noChangeShapeType="1"/>
              </p:cNvSpPr>
              <p:nvPr/>
            </p:nvSpPr>
            <p:spPr bwMode="auto">
              <a:xfrm>
                <a:off x="5079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83" name="Line 323"/>
              <p:cNvSpPr>
                <a:spLocks noChangeShapeType="1"/>
              </p:cNvSpPr>
              <p:nvPr/>
            </p:nvSpPr>
            <p:spPr bwMode="auto">
              <a:xfrm>
                <a:off x="5079" y="1445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84" name="Line 324"/>
              <p:cNvSpPr>
                <a:spLocks noChangeShapeType="1"/>
              </p:cNvSpPr>
              <p:nvPr/>
            </p:nvSpPr>
            <p:spPr bwMode="auto">
              <a:xfrm>
                <a:off x="5091" y="144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85" name="Line 325"/>
              <p:cNvSpPr>
                <a:spLocks noChangeShapeType="1"/>
              </p:cNvSpPr>
              <p:nvPr/>
            </p:nvSpPr>
            <p:spPr bwMode="auto">
              <a:xfrm>
                <a:off x="5091" y="144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86" name="Line 326"/>
              <p:cNvSpPr>
                <a:spLocks noChangeShapeType="1"/>
              </p:cNvSpPr>
              <p:nvPr/>
            </p:nvSpPr>
            <p:spPr bwMode="auto">
              <a:xfrm>
                <a:off x="5091" y="144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87" name="Line 327"/>
              <p:cNvSpPr>
                <a:spLocks noChangeShapeType="1"/>
              </p:cNvSpPr>
              <p:nvPr/>
            </p:nvSpPr>
            <p:spPr bwMode="auto">
              <a:xfrm>
                <a:off x="5091" y="144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88" name="Line 328"/>
              <p:cNvSpPr>
                <a:spLocks noChangeShapeType="1"/>
              </p:cNvSpPr>
              <p:nvPr/>
            </p:nvSpPr>
            <p:spPr bwMode="auto">
              <a:xfrm>
                <a:off x="5091" y="1445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89" name="Line 329"/>
              <p:cNvSpPr>
                <a:spLocks noChangeShapeType="1"/>
              </p:cNvSpPr>
              <p:nvPr/>
            </p:nvSpPr>
            <p:spPr bwMode="auto">
              <a:xfrm>
                <a:off x="5101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90" name="Line 330"/>
              <p:cNvSpPr>
                <a:spLocks noChangeShapeType="1"/>
              </p:cNvSpPr>
              <p:nvPr/>
            </p:nvSpPr>
            <p:spPr bwMode="auto">
              <a:xfrm>
                <a:off x="5101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91" name="Line 331"/>
              <p:cNvSpPr>
                <a:spLocks noChangeShapeType="1"/>
              </p:cNvSpPr>
              <p:nvPr/>
            </p:nvSpPr>
            <p:spPr bwMode="auto">
              <a:xfrm>
                <a:off x="5101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92" name="Line 332"/>
              <p:cNvSpPr>
                <a:spLocks noChangeShapeType="1"/>
              </p:cNvSpPr>
              <p:nvPr/>
            </p:nvSpPr>
            <p:spPr bwMode="auto">
              <a:xfrm>
                <a:off x="5101" y="144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93" name="Line 333"/>
              <p:cNvSpPr>
                <a:spLocks noChangeShapeType="1"/>
              </p:cNvSpPr>
              <p:nvPr/>
            </p:nvSpPr>
            <p:spPr bwMode="auto">
              <a:xfrm flipV="1">
                <a:off x="5101" y="1406"/>
                <a:ext cx="1" cy="39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94" name="Line 334"/>
              <p:cNvSpPr>
                <a:spLocks noChangeShapeType="1"/>
              </p:cNvSpPr>
              <p:nvPr/>
            </p:nvSpPr>
            <p:spPr bwMode="auto">
              <a:xfrm>
                <a:off x="5101" y="140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95" name="Line 335"/>
              <p:cNvSpPr>
                <a:spLocks noChangeShapeType="1"/>
              </p:cNvSpPr>
              <p:nvPr/>
            </p:nvSpPr>
            <p:spPr bwMode="auto">
              <a:xfrm>
                <a:off x="5112" y="140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96" name="Line 336"/>
              <p:cNvSpPr>
                <a:spLocks noChangeShapeType="1"/>
              </p:cNvSpPr>
              <p:nvPr/>
            </p:nvSpPr>
            <p:spPr bwMode="auto">
              <a:xfrm>
                <a:off x="5112" y="140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97" name="Line 337"/>
              <p:cNvSpPr>
                <a:spLocks noChangeShapeType="1"/>
              </p:cNvSpPr>
              <p:nvPr/>
            </p:nvSpPr>
            <p:spPr bwMode="auto">
              <a:xfrm>
                <a:off x="5112" y="140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98" name="Line 338"/>
              <p:cNvSpPr>
                <a:spLocks noChangeShapeType="1"/>
              </p:cNvSpPr>
              <p:nvPr/>
            </p:nvSpPr>
            <p:spPr bwMode="auto">
              <a:xfrm>
                <a:off x="5112" y="140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699" name="Line 339"/>
              <p:cNvSpPr>
                <a:spLocks noChangeShapeType="1"/>
              </p:cNvSpPr>
              <p:nvPr/>
            </p:nvSpPr>
            <p:spPr bwMode="auto">
              <a:xfrm>
                <a:off x="5112" y="1406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00" name="Line 340"/>
              <p:cNvSpPr>
                <a:spLocks noChangeShapeType="1"/>
              </p:cNvSpPr>
              <p:nvPr/>
            </p:nvSpPr>
            <p:spPr bwMode="auto">
              <a:xfrm>
                <a:off x="5123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01" name="Line 341"/>
              <p:cNvSpPr>
                <a:spLocks noChangeShapeType="1"/>
              </p:cNvSpPr>
              <p:nvPr/>
            </p:nvSpPr>
            <p:spPr bwMode="auto">
              <a:xfrm>
                <a:off x="5123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02" name="Line 342"/>
              <p:cNvSpPr>
                <a:spLocks noChangeShapeType="1"/>
              </p:cNvSpPr>
              <p:nvPr/>
            </p:nvSpPr>
            <p:spPr bwMode="auto">
              <a:xfrm>
                <a:off x="5123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03" name="Line 343"/>
              <p:cNvSpPr>
                <a:spLocks noChangeShapeType="1"/>
              </p:cNvSpPr>
              <p:nvPr/>
            </p:nvSpPr>
            <p:spPr bwMode="auto">
              <a:xfrm>
                <a:off x="5123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04" name="Line 344"/>
              <p:cNvSpPr>
                <a:spLocks noChangeShapeType="1"/>
              </p:cNvSpPr>
              <p:nvPr/>
            </p:nvSpPr>
            <p:spPr bwMode="auto">
              <a:xfrm>
                <a:off x="5123" y="1406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05" name="Line 345"/>
              <p:cNvSpPr>
                <a:spLocks noChangeShapeType="1"/>
              </p:cNvSpPr>
              <p:nvPr/>
            </p:nvSpPr>
            <p:spPr bwMode="auto">
              <a:xfrm>
                <a:off x="5134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06" name="Line 346"/>
              <p:cNvSpPr>
                <a:spLocks noChangeShapeType="1"/>
              </p:cNvSpPr>
              <p:nvPr/>
            </p:nvSpPr>
            <p:spPr bwMode="auto">
              <a:xfrm>
                <a:off x="5134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07" name="Line 347"/>
              <p:cNvSpPr>
                <a:spLocks noChangeShapeType="1"/>
              </p:cNvSpPr>
              <p:nvPr/>
            </p:nvSpPr>
            <p:spPr bwMode="auto">
              <a:xfrm>
                <a:off x="5134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08" name="Line 348"/>
              <p:cNvSpPr>
                <a:spLocks noChangeShapeType="1"/>
              </p:cNvSpPr>
              <p:nvPr/>
            </p:nvSpPr>
            <p:spPr bwMode="auto">
              <a:xfrm>
                <a:off x="5134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09" name="Line 349"/>
              <p:cNvSpPr>
                <a:spLocks noChangeShapeType="1"/>
              </p:cNvSpPr>
              <p:nvPr/>
            </p:nvSpPr>
            <p:spPr bwMode="auto">
              <a:xfrm>
                <a:off x="5134" y="1406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10" name="Line 350"/>
              <p:cNvSpPr>
                <a:spLocks noChangeShapeType="1"/>
              </p:cNvSpPr>
              <p:nvPr/>
            </p:nvSpPr>
            <p:spPr bwMode="auto">
              <a:xfrm>
                <a:off x="5144" y="140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11" name="Line 351"/>
              <p:cNvSpPr>
                <a:spLocks noChangeShapeType="1"/>
              </p:cNvSpPr>
              <p:nvPr/>
            </p:nvSpPr>
            <p:spPr bwMode="auto">
              <a:xfrm>
                <a:off x="5144" y="140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12" name="Line 352"/>
              <p:cNvSpPr>
                <a:spLocks noChangeShapeType="1"/>
              </p:cNvSpPr>
              <p:nvPr/>
            </p:nvSpPr>
            <p:spPr bwMode="auto">
              <a:xfrm>
                <a:off x="5144" y="140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13" name="Line 353"/>
              <p:cNvSpPr>
                <a:spLocks noChangeShapeType="1"/>
              </p:cNvSpPr>
              <p:nvPr/>
            </p:nvSpPr>
            <p:spPr bwMode="auto">
              <a:xfrm>
                <a:off x="5156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14" name="Line 354"/>
              <p:cNvSpPr>
                <a:spLocks noChangeShapeType="1"/>
              </p:cNvSpPr>
              <p:nvPr/>
            </p:nvSpPr>
            <p:spPr bwMode="auto">
              <a:xfrm>
                <a:off x="5156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15" name="Line 355"/>
              <p:cNvSpPr>
                <a:spLocks noChangeShapeType="1"/>
              </p:cNvSpPr>
              <p:nvPr/>
            </p:nvSpPr>
            <p:spPr bwMode="auto">
              <a:xfrm>
                <a:off x="5156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16" name="Line 356"/>
              <p:cNvSpPr>
                <a:spLocks noChangeShapeType="1"/>
              </p:cNvSpPr>
              <p:nvPr/>
            </p:nvSpPr>
            <p:spPr bwMode="auto">
              <a:xfrm>
                <a:off x="5156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17" name="Line 357"/>
              <p:cNvSpPr>
                <a:spLocks noChangeShapeType="1"/>
              </p:cNvSpPr>
              <p:nvPr/>
            </p:nvSpPr>
            <p:spPr bwMode="auto">
              <a:xfrm>
                <a:off x="5156" y="140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18" name="Line 358"/>
              <p:cNvSpPr>
                <a:spLocks noChangeShapeType="1"/>
              </p:cNvSpPr>
              <p:nvPr/>
            </p:nvSpPr>
            <p:spPr bwMode="auto">
              <a:xfrm>
                <a:off x="5167" y="140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19" name="Line 359"/>
              <p:cNvSpPr>
                <a:spLocks noChangeShapeType="1"/>
              </p:cNvSpPr>
              <p:nvPr/>
            </p:nvSpPr>
            <p:spPr bwMode="auto">
              <a:xfrm>
                <a:off x="5167" y="140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20" name="Line 360"/>
              <p:cNvSpPr>
                <a:spLocks noChangeShapeType="1"/>
              </p:cNvSpPr>
              <p:nvPr/>
            </p:nvSpPr>
            <p:spPr bwMode="auto">
              <a:xfrm>
                <a:off x="5167" y="140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21" name="Line 361"/>
              <p:cNvSpPr>
                <a:spLocks noChangeShapeType="1"/>
              </p:cNvSpPr>
              <p:nvPr/>
            </p:nvSpPr>
            <p:spPr bwMode="auto">
              <a:xfrm>
                <a:off x="5167" y="1406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22" name="Line 362"/>
              <p:cNvSpPr>
                <a:spLocks noChangeShapeType="1"/>
              </p:cNvSpPr>
              <p:nvPr/>
            </p:nvSpPr>
            <p:spPr bwMode="auto">
              <a:xfrm>
                <a:off x="5178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23" name="Line 363"/>
              <p:cNvSpPr>
                <a:spLocks noChangeShapeType="1"/>
              </p:cNvSpPr>
              <p:nvPr/>
            </p:nvSpPr>
            <p:spPr bwMode="auto">
              <a:xfrm>
                <a:off x="5178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24" name="Line 364"/>
              <p:cNvSpPr>
                <a:spLocks noChangeShapeType="1"/>
              </p:cNvSpPr>
              <p:nvPr/>
            </p:nvSpPr>
            <p:spPr bwMode="auto">
              <a:xfrm>
                <a:off x="5178" y="1406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25" name="Line 365"/>
              <p:cNvSpPr>
                <a:spLocks noChangeShapeType="1"/>
              </p:cNvSpPr>
              <p:nvPr/>
            </p:nvSpPr>
            <p:spPr bwMode="auto">
              <a:xfrm>
                <a:off x="5189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26" name="Line 366"/>
              <p:cNvSpPr>
                <a:spLocks noChangeShapeType="1"/>
              </p:cNvSpPr>
              <p:nvPr/>
            </p:nvSpPr>
            <p:spPr bwMode="auto">
              <a:xfrm>
                <a:off x="5189" y="140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27" name="Line 367"/>
              <p:cNvSpPr>
                <a:spLocks noChangeShapeType="1"/>
              </p:cNvSpPr>
              <p:nvPr/>
            </p:nvSpPr>
            <p:spPr bwMode="auto">
              <a:xfrm flipV="1">
                <a:off x="5189" y="1366"/>
                <a:ext cx="1" cy="40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28" name="Line 368"/>
              <p:cNvSpPr>
                <a:spLocks noChangeShapeType="1"/>
              </p:cNvSpPr>
              <p:nvPr/>
            </p:nvSpPr>
            <p:spPr bwMode="auto">
              <a:xfrm>
                <a:off x="5189" y="13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29" name="Line 369"/>
              <p:cNvSpPr>
                <a:spLocks noChangeShapeType="1"/>
              </p:cNvSpPr>
              <p:nvPr/>
            </p:nvSpPr>
            <p:spPr bwMode="auto">
              <a:xfrm>
                <a:off x="5189" y="13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30" name="Line 370"/>
              <p:cNvSpPr>
                <a:spLocks noChangeShapeType="1"/>
              </p:cNvSpPr>
              <p:nvPr/>
            </p:nvSpPr>
            <p:spPr bwMode="auto">
              <a:xfrm>
                <a:off x="5189" y="1366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31" name="Line 371"/>
              <p:cNvSpPr>
                <a:spLocks noChangeShapeType="1"/>
              </p:cNvSpPr>
              <p:nvPr/>
            </p:nvSpPr>
            <p:spPr bwMode="auto">
              <a:xfrm>
                <a:off x="5199" y="136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32" name="Line 372"/>
              <p:cNvSpPr>
                <a:spLocks noChangeShapeType="1"/>
              </p:cNvSpPr>
              <p:nvPr/>
            </p:nvSpPr>
            <p:spPr bwMode="auto">
              <a:xfrm>
                <a:off x="5199" y="136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33" name="Line 373"/>
              <p:cNvSpPr>
                <a:spLocks noChangeShapeType="1"/>
              </p:cNvSpPr>
              <p:nvPr/>
            </p:nvSpPr>
            <p:spPr bwMode="auto">
              <a:xfrm>
                <a:off x="5199" y="136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34" name="Line 374"/>
              <p:cNvSpPr>
                <a:spLocks noChangeShapeType="1"/>
              </p:cNvSpPr>
              <p:nvPr/>
            </p:nvSpPr>
            <p:spPr bwMode="auto">
              <a:xfrm>
                <a:off x="5211" y="13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35" name="Line 375"/>
              <p:cNvSpPr>
                <a:spLocks noChangeShapeType="1"/>
              </p:cNvSpPr>
              <p:nvPr/>
            </p:nvSpPr>
            <p:spPr bwMode="auto">
              <a:xfrm>
                <a:off x="5211" y="13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36" name="Line 376"/>
              <p:cNvSpPr>
                <a:spLocks noChangeShapeType="1"/>
              </p:cNvSpPr>
              <p:nvPr/>
            </p:nvSpPr>
            <p:spPr bwMode="auto">
              <a:xfrm>
                <a:off x="5211" y="13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37" name="Line 377"/>
              <p:cNvSpPr>
                <a:spLocks noChangeShapeType="1"/>
              </p:cNvSpPr>
              <p:nvPr/>
            </p:nvSpPr>
            <p:spPr bwMode="auto">
              <a:xfrm>
                <a:off x="5211" y="136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38" name="Line 378"/>
              <p:cNvSpPr>
                <a:spLocks noChangeShapeType="1"/>
              </p:cNvSpPr>
              <p:nvPr/>
            </p:nvSpPr>
            <p:spPr bwMode="auto">
              <a:xfrm>
                <a:off x="5222" y="136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39" name="Line 379"/>
              <p:cNvSpPr>
                <a:spLocks noChangeShapeType="1"/>
              </p:cNvSpPr>
              <p:nvPr/>
            </p:nvSpPr>
            <p:spPr bwMode="auto">
              <a:xfrm>
                <a:off x="5222" y="136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40" name="Line 380"/>
              <p:cNvSpPr>
                <a:spLocks noChangeShapeType="1"/>
              </p:cNvSpPr>
              <p:nvPr/>
            </p:nvSpPr>
            <p:spPr bwMode="auto">
              <a:xfrm>
                <a:off x="5222" y="136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41" name="Line 381"/>
              <p:cNvSpPr>
                <a:spLocks noChangeShapeType="1"/>
              </p:cNvSpPr>
              <p:nvPr/>
            </p:nvSpPr>
            <p:spPr bwMode="auto">
              <a:xfrm>
                <a:off x="5222" y="136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42" name="Line 382"/>
              <p:cNvSpPr>
                <a:spLocks noChangeShapeType="1"/>
              </p:cNvSpPr>
              <p:nvPr/>
            </p:nvSpPr>
            <p:spPr bwMode="auto">
              <a:xfrm>
                <a:off x="5234" y="13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43" name="Line 383"/>
              <p:cNvSpPr>
                <a:spLocks noChangeShapeType="1"/>
              </p:cNvSpPr>
              <p:nvPr/>
            </p:nvSpPr>
            <p:spPr bwMode="auto">
              <a:xfrm>
                <a:off x="5234" y="13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44" name="Line 384"/>
              <p:cNvSpPr>
                <a:spLocks noChangeShapeType="1"/>
              </p:cNvSpPr>
              <p:nvPr/>
            </p:nvSpPr>
            <p:spPr bwMode="auto">
              <a:xfrm>
                <a:off x="5234" y="13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45" name="Line 385"/>
              <p:cNvSpPr>
                <a:spLocks noChangeShapeType="1"/>
              </p:cNvSpPr>
              <p:nvPr/>
            </p:nvSpPr>
            <p:spPr bwMode="auto">
              <a:xfrm>
                <a:off x="5234" y="1366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46" name="Line 386"/>
              <p:cNvSpPr>
                <a:spLocks noChangeShapeType="1"/>
              </p:cNvSpPr>
              <p:nvPr/>
            </p:nvSpPr>
            <p:spPr bwMode="auto">
              <a:xfrm>
                <a:off x="5234" y="1366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47" name="Line 387"/>
              <p:cNvSpPr>
                <a:spLocks noChangeShapeType="1"/>
              </p:cNvSpPr>
              <p:nvPr/>
            </p:nvSpPr>
            <p:spPr bwMode="auto">
              <a:xfrm>
                <a:off x="5245" y="136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48" name="Line 388"/>
              <p:cNvSpPr>
                <a:spLocks noChangeShapeType="1"/>
              </p:cNvSpPr>
              <p:nvPr/>
            </p:nvSpPr>
            <p:spPr bwMode="auto">
              <a:xfrm>
                <a:off x="5245" y="1366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49" name="Line 389"/>
              <p:cNvSpPr>
                <a:spLocks noChangeShapeType="1"/>
              </p:cNvSpPr>
              <p:nvPr/>
            </p:nvSpPr>
            <p:spPr bwMode="auto">
              <a:xfrm flipV="1">
                <a:off x="5245" y="1275"/>
                <a:ext cx="0" cy="9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50" name="Line 390"/>
              <p:cNvSpPr>
                <a:spLocks noChangeShapeType="1"/>
              </p:cNvSpPr>
              <p:nvPr/>
            </p:nvSpPr>
            <p:spPr bwMode="auto">
              <a:xfrm>
                <a:off x="5245" y="127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51" name="Line 391"/>
              <p:cNvSpPr>
                <a:spLocks noChangeShapeType="1"/>
              </p:cNvSpPr>
              <p:nvPr/>
            </p:nvSpPr>
            <p:spPr bwMode="auto">
              <a:xfrm>
                <a:off x="5245" y="127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52" name="Line 392"/>
              <p:cNvSpPr>
                <a:spLocks noChangeShapeType="1"/>
              </p:cNvSpPr>
              <p:nvPr/>
            </p:nvSpPr>
            <p:spPr bwMode="auto">
              <a:xfrm>
                <a:off x="5245" y="1275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53" name="Line 393"/>
              <p:cNvSpPr>
                <a:spLocks noChangeShapeType="1"/>
              </p:cNvSpPr>
              <p:nvPr/>
            </p:nvSpPr>
            <p:spPr bwMode="auto">
              <a:xfrm>
                <a:off x="5256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54" name="Line 394"/>
              <p:cNvSpPr>
                <a:spLocks noChangeShapeType="1"/>
              </p:cNvSpPr>
              <p:nvPr/>
            </p:nvSpPr>
            <p:spPr bwMode="auto">
              <a:xfrm>
                <a:off x="5256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55" name="Line 395"/>
              <p:cNvSpPr>
                <a:spLocks noChangeShapeType="1"/>
              </p:cNvSpPr>
              <p:nvPr/>
            </p:nvSpPr>
            <p:spPr bwMode="auto">
              <a:xfrm>
                <a:off x="5256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56" name="Line 396"/>
              <p:cNvSpPr>
                <a:spLocks noChangeShapeType="1"/>
              </p:cNvSpPr>
              <p:nvPr/>
            </p:nvSpPr>
            <p:spPr bwMode="auto">
              <a:xfrm>
                <a:off x="5256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57" name="Line 397"/>
              <p:cNvSpPr>
                <a:spLocks noChangeShapeType="1"/>
              </p:cNvSpPr>
              <p:nvPr/>
            </p:nvSpPr>
            <p:spPr bwMode="auto">
              <a:xfrm>
                <a:off x="5256" y="1275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58" name="Line 398"/>
              <p:cNvSpPr>
                <a:spLocks noChangeShapeType="1"/>
              </p:cNvSpPr>
              <p:nvPr/>
            </p:nvSpPr>
            <p:spPr bwMode="auto">
              <a:xfrm>
                <a:off x="5267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59" name="Line 399"/>
              <p:cNvSpPr>
                <a:spLocks noChangeShapeType="1"/>
              </p:cNvSpPr>
              <p:nvPr/>
            </p:nvSpPr>
            <p:spPr bwMode="auto">
              <a:xfrm>
                <a:off x="5267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60" name="Line 400"/>
              <p:cNvSpPr>
                <a:spLocks noChangeShapeType="1"/>
              </p:cNvSpPr>
              <p:nvPr/>
            </p:nvSpPr>
            <p:spPr bwMode="auto">
              <a:xfrm>
                <a:off x="5267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61" name="Line 401"/>
              <p:cNvSpPr>
                <a:spLocks noChangeShapeType="1"/>
              </p:cNvSpPr>
              <p:nvPr/>
            </p:nvSpPr>
            <p:spPr bwMode="auto">
              <a:xfrm>
                <a:off x="5267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62" name="Line 402"/>
              <p:cNvSpPr>
                <a:spLocks noChangeShapeType="1"/>
              </p:cNvSpPr>
              <p:nvPr/>
            </p:nvSpPr>
            <p:spPr bwMode="auto">
              <a:xfrm>
                <a:off x="5267" y="1275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63" name="Line 403"/>
              <p:cNvSpPr>
                <a:spLocks noChangeShapeType="1"/>
              </p:cNvSpPr>
              <p:nvPr/>
            </p:nvSpPr>
            <p:spPr bwMode="auto">
              <a:xfrm>
                <a:off x="5277" y="127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64" name="Line 404"/>
              <p:cNvSpPr>
                <a:spLocks noChangeShapeType="1"/>
              </p:cNvSpPr>
              <p:nvPr/>
            </p:nvSpPr>
            <p:spPr bwMode="auto">
              <a:xfrm>
                <a:off x="5277" y="127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65" name="Line 405"/>
              <p:cNvSpPr>
                <a:spLocks noChangeShapeType="1"/>
              </p:cNvSpPr>
              <p:nvPr/>
            </p:nvSpPr>
            <p:spPr bwMode="auto">
              <a:xfrm>
                <a:off x="5277" y="127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66" name="Line 406"/>
              <p:cNvSpPr>
                <a:spLocks noChangeShapeType="1"/>
              </p:cNvSpPr>
              <p:nvPr/>
            </p:nvSpPr>
            <p:spPr bwMode="auto">
              <a:xfrm>
                <a:off x="5277" y="1275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67" name="Line 407"/>
              <p:cNvSpPr>
                <a:spLocks noChangeShapeType="1"/>
              </p:cNvSpPr>
              <p:nvPr/>
            </p:nvSpPr>
            <p:spPr bwMode="auto">
              <a:xfrm>
                <a:off x="5289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68" name="Line 408"/>
              <p:cNvSpPr>
                <a:spLocks noChangeShapeType="1"/>
              </p:cNvSpPr>
              <p:nvPr/>
            </p:nvSpPr>
            <p:spPr bwMode="auto">
              <a:xfrm>
                <a:off x="5289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69" name="Line 409"/>
              <p:cNvSpPr>
                <a:spLocks noChangeShapeType="1"/>
              </p:cNvSpPr>
              <p:nvPr/>
            </p:nvSpPr>
            <p:spPr bwMode="auto">
              <a:xfrm>
                <a:off x="5289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70" name="Line 410"/>
              <p:cNvSpPr>
                <a:spLocks noChangeShapeType="1"/>
              </p:cNvSpPr>
              <p:nvPr/>
            </p:nvSpPr>
            <p:spPr bwMode="auto">
              <a:xfrm>
                <a:off x="5289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71" name="Line 411"/>
              <p:cNvSpPr>
                <a:spLocks noChangeShapeType="1"/>
              </p:cNvSpPr>
              <p:nvPr/>
            </p:nvSpPr>
            <p:spPr bwMode="auto">
              <a:xfrm>
                <a:off x="5289" y="1275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72" name="Line 412"/>
              <p:cNvSpPr>
                <a:spLocks noChangeShapeType="1"/>
              </p:cNvSpPr>
              <p:nvPr/>
            </p:nvSpPr>
            <p:spPr bwMode="auto">
              <a:xfrm>
                <a:off x="5300" y="127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73" name="Line 413"/>
              <p:cNvSpPr>
                <a:spLocks noChangeShapeType="1"/>
              </p:cNvSpPr>
              <p:nvPr/>
            </p:nvSpPr>
            <p:spPr bwMode="auto">
              <a:xfrm>
                <a:off x="5300" y="127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74" name="Line 414"/>
              <p:cNvSpPr>
                <a:spLocks noChangeShapeType="1"/>
              </p:cNvSpPr>
              <p:nvPr/>
            </p:nvSpPr>
            <p:spPr bwMode="auto">
              <a:xfrm>
                <a:off x="5300" y="127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75" name="Line 415"/>
              <p:cNvSpPr>
                <a:spLocks noChangeShapeType="1"/>
              </p:cNvSpPr>
              <p:nvPr/>
            </p:nvSpPr>
            <p:spPr bwMode="auto">
              <a:xfrm>
                <a:off x="5300" y="127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76" name="Line 416"/>
              <p:cNvSpPr>
                <a:spLocks noChangeShapeType="1"/>
              </p:cNvSpPr>
              <p:nvPr/>
            </p:nvSpPr>
            <p:spPr bwMode="auto">
              <a:xfrm>
                <a:off x="5300" y="1275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77" name="Line 417"/>
              <p:cNvSpPr>
                <a:spLocks noChangeShapeType="1"/>
              </p:cNvSpPr>
              <p:nvPr/>
            </p:nvSpPr>
            <p:spPr bwMode="auto">
              <a:xfrm>
                <a:off x="5311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78" name="Line 418"/>
              <p:cNvSpPr>
                <a:spLocks noChangeShapeType="1"/>
              </p:cNvSpPr>
              <p:nvPr/>
            </p:nvSpPr>
            <p:spPr bwMode="auto">
              <a:xfrm>
                <a:off x="5311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779" name="Line 419"/>
              <p:cNvSpPr>
                <a:spLocks noChangeShapeType="1"/>
              </p:cNvSpPr>
              <p:nvPr/>
            </p:nvSpPr>
            <p:spPr bwMode="auto">
              <a:xfrm>
                <a:off x="5311" y="127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5780" name="Line 420"/>
            <p:cNvSpPr>
              <a:spLocks noChangeShapeType="1"/>
            </p:cNvSpPr>
            <p:nvPr/>
          </p:nvSpPr>
          <p:spPr bwMode="auto">
            <a:xfrm>
              <a:off x="4405" y="1566"/>
              <a:ext cx="34" cy="1"/>
            </a:xfrm>
            <a:prstGeom prst="line">
              <a:avLst/>
            </a:prstGeom>
            <a:noFill/>
            <a:ln w="444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55781" name="Line 421"/>
          <p:cNvSpPr>
            <a:spLocks noChangeShapeType="1"/>
          </p:cNvSpPr>
          <p:nvPr/>
        </p:nvSpPr>
        <p:spPr bwMode="auto">
          <a:xfrm>
            <a:off x="8220075" y="2686050"/>
            <a:ext cx="14288" cy="1588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782" name="Rectangle 422"/>
          <p:cNvSpPr>
            <a:spLocks noChangeArrowheads="1"/>
          </p:cNvSpPr>
          <p:nvPr/>
        </p:nvSpPr>
        <p:spPr bwMode="auto">
          <a:xfrm>
            <a:off x="4300539" y="5156201"/>
            <a:ext cx="1544637" cy="4937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8102" name="Group 423"/>
          <p:cNvGrpSpPr>
            <a:grpSpLocks/>
          </p:cNvGrpSpPr>
          <p:nvPr/>
        </p:nvGrpSpPr>
        <p:grpSpPr bwMode="auto">
          <a:xfrm>
            <a:off x="8221665" y="4624388"/>
            <a:ext cx="1208088" cy="679450"/>
            <a:chOff x="4440" y="2787"/>
            <a:chExt cx="761" cy="428"/>
          </a:xfrm>
        </p:grpSpPr>
        <p:sp>
          <p:nvSpPr>
            <p:cNvPr id="655784" name="Rectangle 424"/>
            <p:cNvSpPr>
              <a:spLocks noChangeArrowheads="1"/>
            </p:cNvSpPr>
            <p:nvPr/>
          </p:nvSpPr>
          <p:spPr bwMode="auto">
            <a:xfrm>
              <a:off x="4440" y="3002"/>
              <a:ext cx="761" cy="2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 = 0.0003</a:t>
              </a:r>
            </a:p>
          </p:txBody>
        </p:sp>
        <p:sp>
          <p:nvSpPr>
            <p:cNvPr id="655785" name="Rectangle 425"/>
            <p:cNvSpPr>
              <a:spLocks noChangeArrowheads="1"/>
            </p:cNvSpPr>
            <p:nvPr/>
          </p:nvSpPr>
          <p:spPr bwMode="auto">
            <a:xfrm>
              <a:off x="4473" y="2787"/>
              <a:ext cx="699" cy="2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RRR: 20%</a:t>
              </a:r>
            </a:p>
          </p:txBody>
        </p:sp>
      </p:grpSp>
      <p:sp>
        <p:nvSpPr>
          <p:cNvPr id="655787" name="Text Box 427"/>
          <p:cNvSpPr txBox="1">
            <a:spLocks noChangeArrowheads="1"/>
          </p:cNvSpPr>
          <p:nvPr/>
        </p:nvSpPr>
        <p:spPr bwMode="auto">
          <a:xfrm>
            <a:off x="8247063" y="5930901"/>
            <a:ext cx="447558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tr-T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Years</a:t>
            </a:r>
          </a:p>
        </p:txBody>
      </p:sp>
      <p:grpSp>
        <p:nvGrpSpPr>
          <p:cNvPr id="88104" name="Group 428"/>
          <p:cNvGrpSpPr>
            <a:grpSpLocks/>
          </p:cNvGrpSpPr>
          <p:nvPr/>
        </p:nvGrpSpPr>
        <p:grpSpPr bwMode="auto">
          <a:xfrm>
            <a:off x="2422526" y="2073276"/>
            <a:ext cx="5837238" cy="4098925"/>
            <a:chOff x="787" y="1180"/>
            <a:chExt cx="3677" cy="2582"/>
          </a:xfrm>
        </p:grpSpPr>
        <p:grpSp>
          <p:nvGrpSpPr>
            <p:cNvPr id="89557" name="Group 429"/>
            <p:cNvGrpSpPr>
              <a:grpSpLocks/>
            </p:cNvGrpSpPr>
            <p:nvPr/>
          </p:nvGrpSpPr>
          <p:grpSpPr bwMode="auto">
            <a:xfrm>
              <a:off x="787" y="1180"/>
              <a:ext cx="3563" cy="2582"/>
              <a:chOff x="787" y="1180"/>
              <a:chExt cx="3563" cy="2582"/>
            </a:xfrm>
          </p:grpSpPr>
          <p:grpSp>
            <p:nvGrpSpPr>
              <p:cNvPr id="89559" name="Group 430"/>
              <p:cNvGrpSpPr>
                <a:grpSpLocks/>
              </p:cNvGrpSpPr>
              <p:nvPr/>
            </p:nvGrpSpPr>
            <p:grpSpPr bwMode="auto">
              <a:xfrm>
                <a:off x="787" y="1180"/>
                <a:ext cx="131" cy="2411"/>
                <a:chOff x="787" y="1180"/>
                <a:chExt cx="131" cy="2411"/>
              </a:xfrm>
            </p:grpSpPr>
            <p:sp>
              <p:nvSpPr>
                <p:cNvPr id="655791" name="Rectangle 431"/>
                <p:cNvSpPr>
                  <a:spLocks noChangeArrowheads="1"/>
                </p:cNvSpPr>
                <p:nvPr/>
              </p:nvSpPr>
              <p:spPr bwMode="auto">
                <a:xfrm>
                  <a:off x="830" y="3436"/>
                  <a:ext cx="66" cy="1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altLang="tr-TR" sz="16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0</a:t>
                  </a:r>
                </a:p>
              </p:txBody>
            </p:sp>
            <p:sp>
              <p:nvSpPr>
                <p:cNvPr id="655792" name="Rectangle 432"/>
                <p:cNvSpPr>
                  <a:spLocks noChangeArrowheads="1"/>
                </p:cNvSpPr>
                <p:nvPr/>
              </p:nvSpPr>
              <p:spPr bwMode="auto">
                <a:xfrm>
                  <a:off x="830" y="3109"/>
                  <a:ext cx="66" cy="1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altLang="tr-TR" sz="16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655793" name="Rectangle 433"/>
                <p:cNvSpPr>
                  <a:spLocks noChangeArrowheads="1"/>
                </p:cNvSpPr>
                <p:nvPr/>
              </p:nvSpPr>
              <p:spPr bwMode="auto">
                <a:xfrm>
                  <a:off x="830" y="2828"/>
                  <a:ext cx="66" cy="1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altLang="tr-TR" sz="16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655794" name="Rectangle 434"/>
                <p:cNvSpPr>
                  <a:spLocks noChangeArrowheads="1"/>
                </p:cNvSpPr>
                <p:nvPr/>
              </p:nvSpPr>
              <p:spPr bwMode="auto">
                <a:xfrm>
                  <a:off x="830" y="2471"/>
                  <a:ext cx="66" cy="1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altLang="tr-TR" sz="16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655795" name="Rectangle 435"/>
                <p:cNvSpPr>
                  <a:spLocks noChangeArrowheads="1"/>
                </p:cNvSpPr>
                <p:nvPr/>
              </p:nvSpPr>
              <p:spPr bwMode="auto">
                <a:xfrm>
                  <a:off x="830" y="2145"/>
                  <a:ext cx="66" cy="1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altLang="tr-TR" sz="16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655796" name="Rectangle 436"/>
                <p:cNvSpPr>
                  <a:spLocks noChangeArrowheads="1"/>
                </p:cNvSpPr>
                <p:nvPr/>
              </p:nvSpPr>
              <p:spPr bwMode="auto">
                <a:xfrm>
                  <a:off x="787" y="1818"/>
                  <a:ext cx="131" cy="1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altLang="tr-TR" sz="16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10</a:t>
                  </a:r>
                </a:p>
              </p:txBody>
            </p:sp>
            <p:sp>
              <p:nvSpPr>
                <p:cNvPr id="655797" name="Rectangle 437"/>
                <p:cNvSpPr>
                  <a:spLocks noChangeArrowheads="1"/>
                </p:cNvSpPr>
                <p:nvPr/>
              </p:nvSpPr>
              <p:spPr bwMode="auto">
                <a:xfrm>
                  <a:off x="787" y="1536"/>
                  <a:ext cx="131" cy="1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altLang="tr-TR" sz="16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12</a:t>
                  </a:r>
                </a:p>
              </p:txBody>
            </p:sp>
            <p:sp>
              <p:nvSpPr>
                <p:cNvPr id="655798" name="Rectangle 438"/>
                <p:cNvSpPr>
                  <a:spLocks noChangeArrowheads="1"/>
                </p:cNvSpPr>
                <p:nvPr/>
              </p:nvSpPr>
              <p:spPr bwMode="auto">
                <a:xfrm>
                  <a:off x="787" y="1180"/>
                  <a:ext cx="131" cy="1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altLang="tr-TR" sz="16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14</a:t>
                  </a:r>
                </a:p>
              </p:txBody>
            </p:sp>
          </p:grpSp>
          <p:grpSp>
            <p:nvGrpSpPr>
              <p:cNvPr id="89560" name="Group 439"/>
              <p:cNvGrpSpPr>
                <a:grpSpLocks/>
              </p:cNvGrpSpPr>
              <p:nvPr/>
            </p:nvGrpSpPr>
            <p:grpSpPr bwMode="auto">
              <a:xfrm>
                <a:off x="1041" y="3610"/>
                <a:ext cx="3309" cy="152"/>
                <a:chOff x="1035" y="3562"/>
                <a:chExt cx="3309" cy="152"/>
              </a:xfrm>
            </p:grpSpPr>
            <p:sp>
              <p:nvSpPr>
                <p:cNvPr id="655800" name="Rectangle 440"/>
                <p:cNvSpPr>
                  <a:spLocks noChangeArrowheads="1"/>
                </p:cNvSpPr>
                <p:nvPr/>
              </p:nvSpPr>
              <p:spPr bwMode="auto">
                <a:xfrm>
                  <a:off x="1035" y="3578"/>
                  <a:ext cx="58" cy="1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altLang="tr-TR" sz="1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0</a:t>
                  </a:r>
                </a:p>
              </p:txBody>
            </p:sp>
            <p:sp>
              <p:nvSpPr>
                <p:cNvPr id="655801" name="Rectangle 441"/>
                <p:cNvSpPr>
                  <a:spLocks noChangeArrowheads="1"/>
                </p:cNvSpPr>
                <p:nvPr/>
              </p:nvSpPr>
              <p:spPr bwMode="auto">
                <a:xfrm>
                  <a:off x="1687" y="3562"/>
                  <a:ext cx="58" cy="1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altLang="tr-TR" sz="1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655802" name="Rectangle 442"/>
                <p:cNvSpPr>
                  <a:spLocks noChangeArrowheads="1"/>
                </p:cNvSpPr>
                <p:nvPr/>
              </p:nvSpPr>
              <p:spPr bwMode="auto">
                <a:xfrm>
                  <a:off x="2342" y="3578"/>
                  <a:ext cx="58" cy="1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altLang="tr-TR" sz="1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655803" name="Rectangle 443"/>
                <p:cNvSpPr>
                  <a:spLocks noChangeArrowheads="1"/>
                </p:cNvSpPr>
                <p:nvPr/>
              </p:nvSpPr>
              <p:spPr bwMode="auto">
                <a:xfrm>
                  <a:off x="2985" y="3578"/>
                  <a:ext cx="58" cy="1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altLang="tr-TR" sz="1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655804" name="Rectangle 444"/>
                <p:cNvSpPr>
                  <a:spLocks noChangeArrowheads="1"/>
                </p:cNvSpPr>
                <p:nvPr/>
              </p:nvSpPr>
              <p:spPr bwMode="auto">
                <a:xfrm>
                  <a:off x="3640" y="3578"/>
                  <a:ext cx="58" cy="1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altLang="tr-TR" sz="1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655805" name="Rectangle 445"/>
                <p:cNvSpPr>
                  <a:spLocks noChangeArrowheads="1"/>
                </p:cNvSpPr>
                <p:nvPr/>
              </p:nvSpPr>
              <p:spPr bwMode="auto">
                <a:xfrm>
                  <a:off x="4286" y="3578"/>
                  <a:ext cx="58" cy="1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altLang="tr-TR" sz="14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5</a:t>
                  </a:r>
                </a:p>
              </p:txBody>
            </p:sp>
          </p:grpSp>
          <p:grpSp>
            <p:nvGrpSpPr>
              <p:cNvPr id="89561" name="Group 446"/>
              <p:cNvGrpSpPr>
                <a:grpSpLocks/>
              </p:cNvGrpSpPr>
              <p:nvPr/>
            </p:nvGrpSpPr>
            <p:grpSpPr bwMode="auto">
              <a:xfrm>
                <a:off x="960" y="1252"/>
                <a:ext cx="96" cy="1942"/>
                <a:chOff x="960" y="1252"/>
                <a:chExt cx="96" cy="1942"/>
              </a:xfrm>
            </p:grpSpPr>
            <p:sp>
              <p:nvSpPr>
                <p:cNvPr id="655807" name="Line 447"/>
                <p:cNvSpPr>
                  <a:spLocks noChangeShapeType="1"/>
                </p:cNvSpPr>
                <p:nvPr/>
              </p:nvSpPr>
              <p:spPr bwMode="auto">
                <a:xfrm>
                  <a:off x="960" y="319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5808" name="Line 448"/>
                <p:cNvSpPr>
                  <a:spLocks noChangeShapeType="1"/>
                </p:cNvSpPr>
                <p:nvPr/>
              </p:nvSpPr>
              <p:spPr bwMode="auto">
                <a:xfrm>
                  <a:off x="960" y="290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5809" name="Line 449"/>
                <p:cNvSpPr>
                  <a:spLocks noChangeShapeType="1"/>
                </p:cNvSpPr>
                <p:nvPr/>
              </p:nvSpPr>
              <p:spPr bwMode="auto">
                <a:xfrm>
                  <a:off x="960" y="257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5810" name="Line 450"/>
                <p:cNvSpPr>
                  <a:spLocks noChangeShapeType="1"/>
                </p:cNvSpPr>
                <p:nvPr/>
              </p:nvSpPr>
              <p:spPr bwMode="auto">
                <a:xfrm>
                  <a:off x="960" y="223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5811" name="Line 451"/>
                <p:cNvSpPr>
                  <a:spLocks noChangeShapeType="1"/>
                </p:cNvSpPr>
                <p:nvPr/>
              </p:nvSpPr>
              <p:spPr bwMode="auto">
                <a:xfrm>
                  <a:off x="960" y="1898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5812" name="Line 452"/>
                <p:cNvSpPr>
                  <a:spLocks noChangeShapeType="1"/>
                </p:cNvSpPr>
                <p:nvPr/>
              </p:nvSpPr>
              <p:spPr bwMode="auto">
                <a:xfrm>
                  <a:off x="960" y="161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5813" name="Line 453"/>
                <p:cNvSpPr>
                  <a:spLocks noChangeShapeType="1"/>
                </p:cNvSpPr>
                <p:nvPr/>
              </p:nvSpPr>
              <p:spPr bwMode="auto">
                <a:xfrm>
                  <a:off x="960" y="12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89562" name="Group 454"/>
              <p:cNvGrpSpPr>
                <a:grpSpLocks/>
              </p:cNvGrpSpPr>
              <p:nvPr/>
            </p:nvGrpSpPr>
            <p:grpSpPr bwMode="auto">
              <a:xfrm>
                <a:off x="1728" y="3524"/>
                <a:ext cx="2592" cy="96"/>
                <a:chOff x="1728" y="3524"/>
                <a:chExt cx="2592" cy="96"/>
              </a:xfrm>
            </p:grpSpPr>
            <p:sp>
              <p:nvSpPr>
                <p:cNvPr id="655815" name="Line 455"/>
                <p:cNvSpPr>
                  <a:spLocks noChangeShapeType="1"/>
                </p:cNvSpPr>
                <p:nvPr/>
              </p:nvSpPr>
              <p:spPr bwMode="auto">
                <a:xfrm>
                  <a:off x="1728" y="352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5816" name="Line 456"/>
                <p:cNvSpPr>
                  <a:spLocks noChangeShapeType="1"/>
                </p:cNvSpPr>
                <p:nvPr/>
              </p:nvSpPr>
              <p:spPr bwMode="auto">
                <a:xfrm>
                  <a:off x="2368" y="352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5817" name="Line 457"/>
                <p:cNvSpPr>
                  <a:spLocks noChangeShapeType="1"/>
                </p:cNvSpPr>
                <p:nvPr/>
              </p:nvSpPr>
              <p:spPr bwMode="auto">
                <a:xfrm>
                  <a:off x="3024" y="352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5818" name="Line 458"/>
                <p:cNvSpPr>
                  <a:spLocks noChangeShapeType="1"/>
                </p:cNvSpPr>
                <p:nvPr/>
              </p:nvSpPr>
              <p:spPr bwMode="auto">
                <a:xfrm>
                  <a:off x="3664" y="352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5819" name="Line 459"/>
                <p:cNvSpPr>
                  <a:spLocks noChangeShapeType="1"/>
                </p:cNvSpPr>
                <p:nvPr/>
              </p:nvSpPr>
              <p:spPr bwMode="auto">
                <a:xfrm>
                  <a:off x="4320" y="3524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655820" name="Freeform 460"/>
            <p:cNvSpPr>
              <a:spLocks/>
            </p:cNvSpPr>
            <p:nvPr/>
          </p:nvSpPr>
          <p:spPr bwMode="auto">
            <a:xfrm>
              <a:off x="1048" y="1250"/>
              <a:ext cx="3416" cy="2275"/>
            </a:xfrm>
            <a:custGeom>
              <a:avLst/>
              <a:gdLst>
                <a:gd name="T0" fmla="*/ 0 w 3416"/>
                <a:gd name="T1" fmla="*/ 0 h 2275"/>
                <a:gd name="T2" fmla="*/ 0 w 3416"/>
                <a:gd name="T3" fmla="*/ 2275 h 2275"/>
                <a:gd name="T4" fmla="*/ 3416 w 3416"/>
                <a:gd name="T5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6" h="2275">
                  <a:moveTo>
                    <a:pt x="0" y="0"/>
                  </a:moveTo>
                  <a:lnTo>
                    <a:pt x="0" y="2275"/>
                  </a:lnTo>
                  <a:lnTo>
                    <a:pt x="3416" y="2275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8105" name="Group 461"/>
          <p:cNvGrpSpPr>
            <a:grpSpLocks/>
          </p:cNvGrpSpPr>
          <p:nvPr/>
        </p:nvGrpSpPr>
        <p:grpSpPr bwMode="auto">
          <a:xfrm>
            <a:off x="2862264" y="3355975"/>
            <a:ext cx="5475287" cy="2452688"/>
            <a:chOff x="1064" y="1987"/>
            <a:chExt cx="3449" cy="1546"/>
          </a:xfrm>
        </p:grpSpPr>
        <p:grpSp>
          <p:nvGrpSpPr>
            <p:cNvPr id="88148" name="Group 462"/>
            <p:cNvGrpSpPr>
              <a:grpSpLocks/>
            </p:cNvGrpSpPr>
            <p:nvPr/>
          </p:nvGrpSpPr>
          <p:grpSpPr bwMode="auto">
            <a:xfrm>
              <a:off x="3278" y="2329"/>
              <a:ext cx="319" cy="141"/>
              <a:chOff x="3988" y="1913"/>
              <a:chExt cx="409" cy="118"/>
            </a:xfrm>
          </p:grpSpPr>
          <p:sp>
            <p:nvSpPr>
              <p:cNvPr id="655823" name="Line 463"/>
              <p:cNvSpPr>
                <a:spLocks noChangeShapeType="1"/>
              </p:cNvSpPr>
              <p:nvPr/>
            </p:nvSpPr>
            <p:spPr bwMode="auto">
              <a:xfrm>
                <a:off x="3988" y="2030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24" name="Line 464"/>
              <p:cNvSpPr>
                <a:spLocks noChangeShapeType="1"/>
              </p:cNvSpPr>
              <p:nvPr/>
            </p:nvSpPr>
            <p:spPr bwMode="auto">
              <a:xfrm>
                <a:off x="4000" y="203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25" name="Line 465"/>
              <p:cNvSpPr>
                <a:spLocks noChangeShapeType="1"/>
              </p:cNvSpPr>
              <p:nvPr/>
            </p:nvSpPr>
            <p:spPr bwMode="auto">
              <a:xfrm>
                <a:off x="4000" y="203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26" name="Line 466"/>
              <p:cNvSpPr>
                <a:spLocks noChangeShapeType="1"/>
              </p:cNvSpPr>
              <p:nvPr/>
            </p:nvSpPr>
            <p:spPr bwMode="auto">
              <a:xfrm>
                <a:off x="4000" y="203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27" name="Line 467"/>
              <p:cNvSpPr>
                <a:spLocks noChangeShapeType="1"/>
              </p:cNvSpPr>
              <p:nvPr/>
            </p:nvSpPr>
            <p:spPr bwMode="auto">
              <a:xfrm>
                <a:off x="4000" y="203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28" name="Line 468"/>
              <p:cNvSpPr>
                <a:spLocks noChangeShapeType="1"/>
              </p:cNvSpPr>
              <p:nvPr/>
            </p:nvSpPr>
            <p:spPr bwMode="auto">
              <a:xfrm>
                <a:off x="4000" y="203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29" name="Line 469"/>
              <p:cNvSpPr>
                <a:spLocks noChangeShapeType="1"/>
              </p:cNvSpPr>
              <p:nvPr/>
            </p:nvSpPr>
            <p:spPr bwMode="auto">
              <a:xfrm>
                <a:off x="4000" y="2030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30" name="Line 470"/>
              <p:cNvSpPr>
                <a:spLocks noChangeShapeType="1"/>
              </p:cNvSpPr>
              <p:nvPr/>
            </p:nvSpPr>
            <p:spPr bwMode="auto">
              <a:xfrm>
                <a:off x="4000" y="2030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31" name="Line 471"/>
              <p:cNvSpPr>
                <a:spLocks noChangeShapeType="1"/>
              </p:cNvSpPr>
              <p:nvPr/>
            </p:nvSpPr>
            <p:spPr bwMode="auto">
              <a:xfrm>
                <a:off x="4010" y="203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32" name="Line 472"/>
              <p:cNvSpPr>
                <a:spLocks noChangeShapeType="1"/>
              </p:cNvSpPr>
              <p:nvPr/>
            </p:nvSpPr>
            <p:spPr bwMode="auto">
              <a:xfrm>
                <a:off x="4010" y="203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33" name="Line 473"/>
              <p:cNvSpPr>
                <a:spLocks noChangeShapeType="1"/>
              </p:cNvSpPr>
              <p:nvPr/>
            </p:nvSpPr>
            <p:spPr bwMode="auto">
              <a:xfrm>
                <a:off x="4010" y="2030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34" name="Line 474"/>
              <p:cNvSpPr>
                <a:spLocks noChangeShapeType="1"/>
              </p:cNvSpPr>
              <p:nvPr/>
            </p:nvSpPr>
            <p:spPr bwMode="auto">
              <a:xfrm>
                <a:off x="4010" y="2030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35" name="Line 475"/>
              <p:cNvSpPr>
                <a:spLocks noChangeShapeType="1"/>
              </p:cNvSpPr>
              <p:nvPr/>
            </p:nvSpPr>
            <p:spPr bwMode="auto">
              <a:xfrm flipV="1">
                <a:off x="4021" y="2017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36" name="Line 476"/>
              <p:cNvSpPr>
                <a:spLocks noChangeShapeType="1"/>
              </p:cNvSpPr>
              <p:nvPr/>
            </p:nvSpPr>
            <p:spPr bwMode="auto">
              <a:xfrm>
                <a:off x="4021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37" name="Line 477"/>
              <p:cNvSpPr>
                <a:spLocks noChangeShapeType="1"/>
              </p:cNvSpPr>
              <p:nvPr/>
            </p:nvSpPr>
            <p:spPr bwMode="auto">
              <a:xfrm>
                <a:off x="4021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38" name="Line 478"/>
              <p:cNvSpPr>
                <a:spLocks noChangeShapeType="1"/>
              </p:cNvSpPr>
              <p:nvPr/>
            </p:nvSpPr>
            <p:spPr bwMode="auto">
              <a:xfrm>
                <a:off x="4021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39" name="Line 479"/>
              <p:cNvSpPr>
                <a:spLocks noChangeShapeType="1"/>
              </p:cNvSpPr>
              <p:nvPr/>
            </p:nvSpPr>
            <p:spPr bwMode="auto">
              <a:xfrm>
                <a:off x="4021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40" name="Line 480"/>
              <p:cNvSpPr>
                <a:spLocks noChangeShapeType="1"/>
              </p:cNvSpPr>
              <p:nvPr/>
            </p:nvSpPr>
            <p:spPr bwMode="auto">
              <a:xfrm>
                <a:off x="4021" y="2017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41" name="Line 481"/>
              <p:cNvSpPr>
                <a:spLocks noChangeShapeType="1"/>
              </p:cNvSpPr>
              <p:nvPr/>
            </p:nvSpPr>
            <p:spPr bwMode="auto">
              <a:xfrm>
                <a:off x="4032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42" name="Line 482"/>
              <p:cNvSpPr>
                <a:spLocks noChangeShapeType="1"/>
              </p:cNvSpPr>
              <p:nvPr/>
            </p:nvSpPr>
            <p:spPr bwMode="auto">
              <a:xfrm>
                <a:off x="4032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43" name="Line 483"/>
              <p:cNvSpPr>
                <a:spLocks noChangeShapeType="1"/>
              </p:cNvSpPr>
              <p:nvPr/>
            </p:nvSpPr>
            <p:spPr bwMode="auto">
              <a:xfrm>
                <a:off x="4032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44" name="Line 484"/>
              <p:cNvSpPr>
                <a:spLocks noChangeShapeType="1"/>
              </p:cNvSpPr>
              <p:nvPr/>
            </p:nvSpPr>
            <p:spPr bwMode="auto">
              <a:xfrm>
                <a:off x="4032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45" name="Line 485"/>
              <p:cNvSpPr>
                <a:spLocks noChangeShapeType="1"/>
              </p:cNvSpPr>
              <p:nvPr/>
            </p:nvSpPr>
            <p:spPr bwMode="auto">
              <a:xfrm>
                <a:off x="4032" y="2017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46" name="Line 486"/>
              <p:cNvSpPr>
                <a:spLocks noChangeShapeType="1"/>
              </p:cNvSpPr>
              <p:nvPr/>
            </p:nvSpPr>
            <p:spPr bwMode="auto">
              <a:xfrm>
                <a:off x="4043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47" name="Line 487"/>
              <p:cNvSpPr>
                <a:spLocks noChangeShapeType="1"/>
              </p:cNvSpPr>
              <p:nvPr/>
            </p:nvSpPr>
            <p:spPr bwMode="auto">
              <a:xfrm>
                <a:off x="4043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48" name="Line 488"/>
              <p:cNvSpPr>
                <a:spLocks noChangeShapeType="1"/>
              </p:cNvSpPr>
              <p:nvPr/>
            </p:nvSpPr>
            <p:spPr bwMode="auto">
              <a:xfrm>
                <a:off x="4043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49" name="Line 489"/>
              <p:cNvSpPr>
                <a:spLocks noChangeShapeType="1"/>
              </p:cNvSpPr>
              <p:nvPr/>
            </p:nvSpPr>
            <p:spPr bwMode="auto">
              <a:xfrm>
                <a:off x="4043" y="2017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50" name="Line 490"/>
              <p:cNvSpPr>
                <a:spLocks noChangeShapeType="1"/>
              </p:cNvSpPr>
              <p:nvPr/>
            </p:nvSpPr>
            <p:spPr bwMode="auto">
              <a:xfrm>
                <a:off x="4053" y="201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51" name="Line 491"/>
              <p:cNvSpPr>
                <a:spLocks noChangeShapeType="1"/>
              </p:cNvSpPr>
              <p:nvPr/>
            </p:nvSpPr>
            <p:spPr bwMode="auto">
              <a:xfrm>
                <a:off x="4053" y="201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52" name="Line 492"/>
              <p:cNvSpPr>
                <a:spLocks noChangeShapeType="1"/>
              </p:cNvSpPr>
              <p:nvPr/>
            </p:nvSpPr>
            <p:spPr bwMode="auto">
              <a:xfrm>
                <a:off x="4053" y="201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53" name="Line 493"/>
              <p:cNvSpPr>
                <a:spLocks noChangeShapeType="1"/>
              </p:cNvSpPr>
              <p:nvPr/>
            </p:nvSpPr>
            <p:spPr bwMode="auto">
              <a:xfrm>
                <a:off x="4053" y="2017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54" name="Line 494"/>
              <p:cNvSpPr>
                <a:spLocks noChangeShapeType="1"/>
              </p:cNvSpPr>
              <p:nvPr/>
            </p:nvSpPr>
            <p:spPr bwMode="auto">
              <a:xfrm>
                <a:off x="4065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55" name="Line 495"/>
              <p:cNvSpPr>
                <a:spLocks noChangeShapeType="1"/>
              </p:cNvSpPr>
              <p:nvPr/>
            </p:nvSpPr>
            <p:spPr bwMode="auto">
              <a:xfrm>
                <a:off x="4065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56" name="Line 496"/>
              <p:cNvSpPr>
                <a:spLocks noChangeShapeType="1"/>
              </p:cNvSpPr>
              <p:nvPr/>
            </p:nvSpPr>
            <p:spPr bwMode="auto">
              <a:xfrm>
                <a:off x="4065" y="201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57" name="Line 497"/>
              <p:cNvSpPr>
                <a:spLocks noChangeShapeType="1"/>
              </p:cNvSpPr>
              <p:nvPr/>
            </p:nvSpPr>
            <p:spPr bwMode="auto">
              <a:xfrm>
                <a:off x="4065" y="2017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58" name="Line 498"/>
              <p:cNvSpPr>
                <a:spLocks noChangeShapeType="1"/>
              </p:cNvSpPr>
              <p:nvPr/>
            </p:nvSpPr>
            <p:spPr bwMode="auto">
              <a:xfrm flipV="1">
                <a:off x="4076" y="2004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59" name="Line 499"/>
              <p:cNvSpPr>
                <a:spLocks noChangeShapeType="1"/>
              </p:cNvSpPr>
              <p:nvPr/>
            </p:nvSpPr>
            <p:spPr bwMode="auto">
              <a:xfrm>
                <a:off x="4076" y="200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60" name="Line 500"/>
              <p:cNvSpPr>
                <a:spLocks noChangeShapeType="1"/>
              </p:cNvSpPr>
              <p:nvPr/>
            </p:nvSpPr>
            <p:spPr bwMode="auto">
              <a:xfrm>
                <a:off x="4076" y="2004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61" name="Line 501"/>
              <p:cNvSpPr>
                <a:spLocks noChangeShapeType="1"/>
              </p:cNvSpPr>
              <p:nvPr/>
            </p:nvSpPr>
            <p:spPr bwMode="auto">
              <a:xfrm>
                <a:off x="4076" y="2004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62" name="Line 502"/>
              <p:cNvSpPr>
                <a:spLocks noChangeShapeType="1"/>
              </p:cNvSpPr>
              <p:nvPr/>
            </p:nvSpPr>
            <p:spPr bwMode="auto">
              <a:xfrm>
                <a:off x="4087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63" name="Line 503"/>
              <p:cNvSpPr>
                <a:spLocks noChangeShapeType="1"/>
              </p:cNvSpPr>
              <p:nvPr/>
            </p:nvSpPr>
            <p:spPr bwMode="auto">
              <a:xfrm>
                <a:off x="4087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64" name="Line 504"/>
              <p:cNvSpPr>
                <a:spLocks noChangeShapeType="1"/>
              </p:cNvSpPr>
              <p:nvPr/>
            </p:nvSpPr>
            <p:spPr bwMode="auto">
              <a:xfrm>
                <a:off x="4087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65" name="Line 505"/>
              <p:cNvSpPr>
                <a:spLocks noChangeShapeType="1"/>
              </p:cNvSpPr>
              <p:nvPr/>
            </p:nvSpPr>
            <p:spPr bwMode="auto">
              <a:xfrm>
                <a:off x="4087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66" name="Line 506"/>
              <p:cNvSpPr>
                <a:spLocks noChangeShapeType="1"/>
              </p:cNvSpPr>
              <p:nvPr/>
            </p:nvSpPr>
            <p:spPr bwMode="auto">
              <a:xfrm>
                <a:off x="4087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67" name="Line 507"/>
              <p:cNvSpPr>
                <a:spLocks noChangeShapeType="1"/>
              </p:cNvSpPr>
              <p:nvPr/>
            </p:nvSpPr>
            <p:spPr bwMode="auto">
              <a:xfrm>
                <a:off x="4087" y="2004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68" name="Line 508"/>
              <p:cNvSpPr>
                <a:spLocks noChangeShapeType="1"/>
              </p:cNvSpPr>
              <p:nvPr/>
            </p:nvSpPr>
            <p:spPr bwMode="auto">
              <a:xfrm>
                <a:off x="4098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69" name="Line 509"/>
              <p:cNvSpPr>
                <a:spLocks noChangeShapeType="1"/>
              </p:cNvSpPr>
              <p:nvPr/>
            </p:nvSpPr>
            <p:spPr bwMode="auto">
              <a:xfrm>
                <a:off x="4098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70" name="Line 510"/>
              <p:cNvSpPr>
                <a:spLocks noChangeShapeType="1"/>
              </p:cNvSpPr>
              <p:nvPr/>
            </p:nvSpPr>
            <p:spPr bwMode="auto">
              <a:xfrm>
                <a:off x="4098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71" name="Line 511"/>
              <p:cNvSpPr>
                <a:spLocks noChangeShapeType="1"/>
              </p:cNvSpPr>
              <p:nvPr/>
            </p:nvSpPr>
            <p:spPr bwMode="auto">
              <a:xfrm>
                <a:off x="4098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72" name="Line 512"/>
              <p:cNvSpPr>
                <a:spLocks noChangeShapeType="1"/>
              </p:cNvSpPr>
              <p:nvPr/>
            </p:nvSpPr>
            <p:spPr bwMode="auto">
              <a:xfrm>
                <a:off x="4098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73" name="Line 513"/>
              <p:cNvSpPr>
                <a:spLocks noChangeShapeType="1"/>
              </p:cNvSpPr>
              <p:nvPr/>
            </p:nvSpPr>
            <p:spPr bwMode="auto">
              <a:xfrm>
                <a:off x="4098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74" name="Line 514"/>
              <p:cNvSpPr>
                <a:spLocks noChangeShapeType="1"/>
              </p:cNvSpPr>
              <p:nvPr/>
            </p:nvSpPr>
            <p:spPr bwMode="auto">
              <a:xfrm>
                <a:off x="4098" y="2004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75" name="Line 515"/>
              <p:cNvSpPr>
                <a:spLocks noChangeShapeType="1"/>
              </p:cNvSpPr>
              <p:nvPr/>
            </p:nvSpPr>
            <p:spPr bwMode="auto">
              <a:xfrm flipV="1">
                <a:off x="4098" y="1991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76" name="Line 516"/>
              <p:cNvSpPr>
                <a:spLocks noChangeShapeType="1"/>
              </p:cNvSpPr>
              <p:nvPr/>
            </p:nvSpPr>
            <p:spPr bwMode="auto">
              <a:xfrm>
                <a:off x="4098" y="1991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77" name="Line 517"/>
              <p:cNvSpPr>
                <a:spLocks noChangeShapeType="1"/>
              </p:cNvSpPr>
              <p:nvPr/>
            </p:nvSpPr>
            <p:spPr bwMode="auto">
              <a:xfrm>
                <a:off x="4109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78" name="Line 518"/>
              <p:cNvSpPr>
                <a:spLocks noChangeShapeType="1"/>
              </p:cNvSpPr>
              <p:nvPr/>
            </p:nvSpPr>
            <p:spPr bwMode="auto">
              <a:xfrm>
                <a:off x="4109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79" name="Line 519"/>
              <p:cNvSpPr>
                <a:spLocks noChangeShapeType="1"/>
              </p:cNvSpPr>
              <p:nvPr/>
            </p:nvSpPr>
            <p:spPr bwMode="auto">
              <a:xfrm>
                <a:off x="4109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80" name="Line 520"/>
              <p:cNvSpPr>
                <a:spLocks noChangeShapeType="1"/>
              </p:cNvSpPr>
              <p:nvPr/>
            </p:nvSpPr>
            <p:spPr bwMode="auto">
              <a:xfrm>
                <a:off x="4109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81" name="Line 521"/>
              <p:cNvSpPr>
                <a:spLocks noChangeShapeType="1"/>
              </p:cNvSpPr>
              <p:nvPr/>
            </p:nvSpPr>
            <p:spPr bwMode="auto">
              <a:xfrm>
                <a:off x="4109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82" name="Line 522"/>
              <p:cNvSpPr>
                <a:spLocks noChangeShapeType="1"/>
              </p:cNvSpPr>
              <p:nvPr/>
            </p:nvSpPr>
            <p:spPr bwMode="auto">
              <a:xfrm>
                <a:off x="4109" y="1991"/>
                <a:ext cx="14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83" name="Line 523"/>
              <p:cNvSpPr>
                <a:spLocks noChangeShapeType="1"/>
              </p:cNvSpPr>
              <p:nvPr/>
            </p:nvSpPr>
            <p:spPr bwMode="auto">
              <a:xfrm>
                <a:off x="4120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84" name="Line 524"/>
              <p:cNvSpPr>
                <a:spLocks noChangeShapeType="1"/>
              </p:cNvSpPr>
              <p:nvPr/>
            </p:nvSpPr>
            <p:spPr bwMode="auto">
              <a:xfrm>
                <a:off x="4120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85" name="Line 525"/>
              <p:cNvSpPr>
                <a:spLocks noChangeShapeType="1"/>
              </p:cNvSpPr>
              <p:nvPr/>
            </p:nvSpPr>
            <p:spPr bwMode="auto">
              <a:xfrm>
                <a:off x="4120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86" name="Line 526"/>
              <p:cNvSpPr>
                <a:spLocks noChangeShapeType="1"/>
              </p:cNvSpPr>
              <p:nvPr/>
            </p:nvSpPr>
            <p:spPr bwMode="auto">
              <a:xfrm>
                <a:off x="4120" y="1991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87" name="Line 527"/>
              <p:cNvSpPr>
                <a:spLocks noChangeShapeType="1"/>
              </p:cNvSpPr>
              <p:nvPr/>
            </p:nvSpPr>
            <p:spPr bwMode="auto">
              <a:xfrm>
                <a:off x="4132" y="199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88" name="Line 528"/>
              <p:cNvSpPr>
                <a:spLocks noChangeShapeType="1"/>
              </p:cNvSpPr>
              <p:nvPr/>
            </p:nvSpPr>
            <p:spPr bwMode="auto">
              <a:xfrm>
                <a:off x="4132" y="199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89" name="Line 529"/>
              <p:cNvSpPr>
                <a:spLocks noChangeShapeType="1"/>
              </p:cNvSpPr>
              <p:nvPr/>
            </p:nvSpPr>
            <p:spPr bwMode="auto">
              <a:xfrm>
                <a:off x="4132" y="1991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90" name="Line 530"/>
              <p:cNvSpPr>
                <a:spLocks noChangeShapeType="1"/>
              </p:cNvSpPr>
              <p:nvPr/>
            </p:nvSpPr>
            <p:spPr bwMode="auto">
              <a:xfrm>
                <a:off x="4142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91" name="Line 531"/>
              <p:cNvSpPr>
                <a:spLocks noChangeShapeType="1"/>
              </p:cNvSpPr>
              <p:nvPr/>
            </p:nvSpPr>
            <p:spPr bwMode="auto">
              <a:xfrm>
                <a:off x="4142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92" name="Line 532"/>
              <p:cNvSpPr>
                <a:spLocks noChangeShapeType="1"/>
              </p:cNvSpPr>
              <p:nvPr/>
            </p:nvSpPr>
            <p:spPr bwMode="auto">
              <a:xfrm>
                <a:off x="4142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93" name="Line 533"/>
              <p:cNvSpPr>
                <a:spLocks noChangeShapeType="1"/>
              </p:cNvSpPr>
              <p:nvPr/>
            </p:nvSpPr>
            <p:spPr bwMode="auto">
              <a:xfrm>
                <a:off x="4142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94" name="Line 534"/>
              <p:cNvSpPr>
                <a:spLocks noChangeShapeType="1"/>
              </p:cNvSpPr>
              <p:nvPr/>
            </p:nvSpPr>
            <p:spPr bwMode="auto">
              <a:xfrm>
                <a:off x="4142" y="1991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95" name="Line 535"/>
              <p:cNvSpPr>
                <a:spLocks noChangeShapeType="1"/>
              </p:cNvSpPr>
              <p:nvPr/>
            </p:nvSpPr>
            <p:spPr bwMode="auto">
              <a:xfrm>
                <a:off x="4142" y="1991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96" name="Line 536"/>
              <p:cNvSpPr>
                <a:spLocks noChangeShapeType="1"/>
              </p:cNvSpPr>
              <p:nvPr/>
            </p:nvSpPr>
            <p:spPr bwMode="auto">
              <a:xfrm>
                <a:off x="4153" y="199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97" name="Line 537"/>
              <p:cNvSpPr>
                <a:spLocks noChangeShapeType="1"/>
              </p:cNvSpPr>
              <p:nvPr/>
            </p:nvSpPr>
            <p:spPr bwMode="auto">
              <a:xfrm>
                <a:off x="4153" y="1991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98" name="Line 538"/>
              <p:cNvSpPr>
                <a:spLocks noChangeShapeType="1"/>
              </p:cNvSpPr>
              <p:nvPr/>
            </p:nvSpPr>
            <p:spPr bwMode="auto">
              <a:xfrm flipV="1">
                <a:off x="4153" y="1979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899" name="Line 539"/>
              <p:cNvSpPr>
                <a:spLocks noChangeShapeType="1"/>
              </p:cNvSpPr>
              <p:nvPr/>
            </p:nvSpPr>
            <p:spPr bwMode="auto">
              <a:xfrm>
                <a:off x="4153" y="19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00" name="Line 540"/>
              <p:cNvSpPr>
                <a:spLocks noChangeShapeType="1"/>
              </p:cNvSpPr>
              <p:nvPr/>
            </p:nvSpPr>
            <p:spPr bwMode="auto">
              <a:xfrm>
                <a:off x="4153" y="19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01" name="Line 541"/>
              <p:cNvSpPr>
                <a:spLocks noChangeShapeType="1"/>
              </p:cNvSpPr>
              <p:nvPr/>
            </p:nvSpPr>
            <p:spPr bwMode="auto">
              <a:xfrm>
                <a:off x="4153" y="1979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02" name="Line 542"/>
              <p:cNvSpPr>
                <a:spLocks noChangeShapeType="1"/>
              </p:cNvSpPr>
              <p:nvPr/>
            </p:nvSpPr>
            <p:spPr bwMode="auto">
              <a:xfrm>
                <a:off x="4164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03" name="Line 543"/>
              <p:cNvSpPr>
                <a:spLocks noChangeShapeType="1"/>
              </p:cNvSpPr>
              <p:nvPr/>
            </p:nvSpPr>
            <p:spPr bwMode="auto">
              <a:xfrm>
                <a:off x="4164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04" name="Line 544"/>
              <p:cNvSpPr>
                <a:spLocks noChangeShapeType="1"/>
              </p:cNvSpPr>
              <p:nvPr/>
            </p:nvSpPr>
            <p:spPr bwMode="auto">
              <a:xfrm>
                <a:off x="4164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05" name="Line 545"/>
              <p:cNvSpPr>
                <a:spLocks noChangeShapeType="1"/>
              </p:cNvSpPr>
              <p:nvPr/>
            </p:nvSpPr>
            <p:spPr bwMode="auto">
              <a:xfrm>
                <a:off x="4164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06" name="Line 546"/>
              <p:cNvSpPr>
                <a:spLocks noChangeShapeType="1"/>
              </p:cNvSpPr>
              <p:nvPr/>
            </p:nvSpPr>
            <p:spPr bwMode="auto">
              <a:xfrm>
                <a:off x="4164" y="1979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07" name="Line 547"/>
              <p:cNvSpPr>
                <a:spLocks noChangeShapeType="1"/>
              </p:cNvSpPr>
              <p:nvPr/>
            </p:nvSpPr>
            <p:spPr bwMode="auto">
              <a:xfrm>
                <a:off x="4175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08" name="Line 548"/>
              <p:cNvSpPr>
                <a:spLocks noChangeShapeType="1"/>
              </p:cNvSpPr>
              <p:nvPr/>
            </p:nvSpPr>
            <p:spPr bwMode="auto">
              <a:xfrm>
                <a:off x="4175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09" name="Line 549"/>
              <p:cNvSpPr>
                <a:spLocks noChangeShapeType="1"/>
              </p:cNvSpPr>
              <p:nvPr/>
            </p:nvSpPr>
            <p:spPr bwMode="auto">
              <a:xfrm>
                <a:off x="4175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10" name="Line 550"/>
              <p:cNvSpPr>
                <a:spLocks noChangeShapeType="1"/>
              </p:cNvSpPr>
              <p:nvPr/>
            </p:nvSpPr>
            <p:spPr bwMode="auto">
              <a:xfrm>
                <a:off x="4175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11" name="Line 551"/>
              <p:cNvSpPr>
                <a:spLocks noChangeShapeType="1"/>
              </p:cNvSpPr>
              <p:nvPr/>
            </p:nvSpPr>
            <p:spPr bwMode="auto">
              <a:xfrm>
                <a:off x="4175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12" name="Line 552"/>
              <p:cNvSpPr>
                <a:spLocks noChangeShapeType="1"/>
              </p:cNvSpPr>
              <p:nvPr/>
            </p:nvSpPr>
            <p:spPr bwMode="auto">
              <a:xfrm>
                <a:off x="4175" y="1979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13" name="Line 553"/>
              <p:cNvSpPr>
                <a:spLocks noChangeShapeType="1"/>
              </p:cNvSpPr>
              <p:nvPr/>
            </p:nvSpPr>
            <p:spPr bwMode="auto">
              <a:xfrm>
                <a:off x="4185" y="19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14" name="Line 554"/>
              <p:cNvSpPr>
                <a:spLocks noChangeShapeType="1"/>
              </p:cNvSpPr>
              <p:nvPr/>
            </p:nvSpPr>
            <p:spPr bwMode="auto">
              <a:xfrm>
                <a:off x="4185" y="19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15" name="Line 555"/>
              <p:cNvSpPr>
                <a:spLocks noChangeShapeType="1"/>
              </p:cNvSpPr>
              <p:nvPr/>
            </p:nvSpPr>
            <p:spPr bwMode="auto">
              <a:xfrm>
                <a:off x="4185" y="197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16" name="Line 556"/>
              <p:cNvSpPr>
                <a:spLocks noChangeShapeType="1"/>
              </p:cNvSpPr>
              <p:nvPr/>
            </p:nvSpPr>
            <p:spPr bwMode="auto">
              <a:xfrm>
                <a:off x="4185" y="1979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17" name="Line 557"/>
              <p:cNvSpPr>
                <a:spLocks noChangeShapeType="1"/>
              </p:cNvSpPr>
              <p:nvPr/>
            </p:nvSpPr>
            <p:spPr bwMode="auto">
              <a:xfrm>
                <a:off x="4197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18" name="Line 558"/>
              <p:cNvSpPr>
                <a:spLocks noChangeShapeType="1"/>
              </p:cNvSpPr>
              <p:nvPr/>
            </p:nvSpPr>
            <p:spPr bwMode="auto">
              <a:xfrm>
                <a:off x="4197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19" name="Line 559"/>
              <p:cNvSpPr>
                <a:spLocks noChangeShapeType="1"/>
              </p:cNvSpPr>
              <p:nvPr/>
            </p:nvSpPr>
            <p:spPr bwMode="auto">
              <a:xfrm>
                <a:off x="4197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20" name="Line 560"/>
              <p:cNvSpPr>
                <a:spLocks noChangeShapeType="1"/>
              </p:cNvSpPr>
              <p:nvPr/>
            </p:nvSpPr>
            <p:spPr bwMode="auto">
              <a:xfrm>
                <a:off x="4197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21" name="Line 561"/>
              <p:cNvSpPr>
                <a:spLocks noChangeShapeType="1"/>
              </p:cNvSpPr>
              <p:nvPr/>
            </p:nvSpPr>
            <p:spPr bwMode="auto">
              <a:xfrm>
                <a:off x="4197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22" name="Line 562"/>
              <p:cNvSpPr>
                <a:spLocks noChangeShapeType="1"/>
              </p:cNvSpPr>
              <p:nvPr/>
            </p:nvSpPr>
            <p:spPr bwMode="auto">
              <a:xfrm>
                <a:off x="4197" y="1979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23" name="Line 563"/>
              <p:cNvSpPr>
                <a:spLocks noChangeShapeType="1"/>
              </p:cNvSpPr>
              <p:nvPr/>
            </p:nvSpPr>
            <p:spPr bwMode="auto">
              <a:xfrm>
                <a:off x="4209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24" name="Line 564"/>
              <p:cNvSpPr>
                <a:spLocks noChangeShapeType="1"/>
              </p:cNvSpPr>
              <p:nvPr/>
            </p:nvSpPr>
            <p:spPr bwMode="auto">
              <a:xfrm>
                <a:off x="4209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25" name="Line 565"/>
              <p:cNvSpPr>
                <a:spLocks noChangeShapeType="1"/>
              </p:cNvSpPr>
              <p:nvPr/>
            </p:nvSpPr>
            <p:spPr bwMode="auto">
              <a:xfrm>
                <a:off x="4209" y="1979"/>
                <a:ext cx="14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26" name="Line 566"/>
              <p:cNvSpPr>
                <a:spLocks noChangeShapeType="1"/>
              </p:cNvSpPr>
              <p:nvPr/>
            </p:nvSpPr>
            <p:spPr bwMode="auto">
              <a:xfrm>
                <a:off x="4220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27" name="Line 567"/>
              <p:cNvSpPr>
                <a:spLocks noChangeShapeType="1"/>
              </p:cNvSpPr>
              <p:nvPr/>
            </p:nvSpPr>
            <p:spPr bwMode="auto">
              <a:xfrm>
                <a:off x="4220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28" name="Line 568"/>
              <p:cNvSpPr>
                <a:spLocks noChangeShapeType="1"/>
              </p:cNvSpPr>
              <p:nvPr/>
            </p:nvSpPr>
            <p:spPr bwMode="auto">
              <a:xfrm>
                <a:off x="4220" y="197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29" name="Line 569"/>
              <p:cNvSpPr>
                <a:spLocks noChangeShapeType="1"/>
              </p:cNvSpPr>
              <p:nvPr/>
            </p:nvSpPr>
            <p:spPr bwMode="auto">
              <a:xfrm flipV="1">
                <a:off x="4220" y="1965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30" name="Line 570"/>
              <p:cNvSpPr>
                <a:spLocks noChangeShapeType="1"/>
              </p:cNvSpPr>
              <p:nvPr/>
            </p:nvSpPr>
            <p:spPr bwMode="auto">
              <a:xfrm>
                <a:off x="4220" y="1965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31" name="Line 571"/>
              <p:cNvSpPr>
                <a:spLocks noChangeShapeType="1"/>
              </p:cNvSpPr>
              <p:nvPr/>
            </p:nvSpPr>
            <p:spPr bwMode="auto">
              <a:xfrm>
                <a:off x="4232" y="19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32" name="Line 572"/>
              <p:cNvSpPr>
                <a:spLocks noChangeShapeType="1"/>
              </p:cNvSpPr>
              <p:nvPr/>
            </p:nvSpPr>
            <p:spPr bwMode="auto">
              <a:xfrm>
                <a:off x="4232" y="19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33" name="Line 573"/>
              <p:cNvSpPr>
                <a:spLocks noChangeShapeType="1"/>
              </p:cNvSpPr>
              <p:nvPr/>
            </p:nvSpPr>
            <p:spPr bwMode="auto">
              <a:xfrm>
                <a:off x="4232" y="19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34" name="Line 574"/>
              <p:cNvSpPr>
                <a:spLocks noChangeShapeType="1"/>
              </p:cNvSpPr>
              <p:nvPr/>
            </p:nvSpPr>
            <p:spPr bwMode="auto">
              <a:xfrm>
                <a:off x="4232" y="19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35" name="Line 575"/>
              <p:cNvSpPr>
                <a:spLocks noChangeShapeType="1"/>
              </p:cNvSpPr>
              <p:nvPr/>
            </p:nvSpPr>
            <p:spPr bwMode="auto">
              <a:xfrm>
                <a:off x="4232" y="19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36" name="Line 576"/>
              <p:cNvSpPr>
                <a:spLocks noChangeShapeType="1"/>
              </p:cNvSpPr>
              <p:nvPr/>
            </p:nvSpPr>
            <p:spPr bwMode="auto">
              <a:xfrm>
                <a:off x="4232" y="19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37" name="Line 577"/>
              <p:cNvSpPr>
                <a:spLocks noChangeShapeType="1"/>
              </p:cNvSpPr>
              <p:nvPr/>
            </p:nvSpPr>
            <p:spPr bwMode="auto">
              <a:xfrm>
                <a:off x="4232" y="19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38" name="Line 578"/>
              <p:cNvSpPr>
                <a:spLocks noChangeShapeType="1"/>
              </p:cNvSpPr>
              <p:nvPr/>
            </p:nvSpPr>
            <p:spPr bwMode="auto">
              <a:xfrm>
                <a:off x="4232" y="1965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39" name="Line 579"/>
              <p:cNvSpPr>
                <a:spLocks noChangeShapeType="1"/>
              </p:cNvSpPr>
              <p:nvPr/>
            </p:nvSpPr>
            <p:spPr bwMode="auto">
              <a:xfrm>
                <a:off x="4242" y="196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40" name="Line 580"/>
              <p:cNvSpPr>
                <a:spLocks noChangeShapeType="1"/>
              </p:cNvSpPr>
              <p:nvPr/>
            </p:nvSpPr>
            <p:spPr bwMode="auto">
              <a:xfrm>
                <a:off x="4242" y="196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41" name="Line 581"/>
              <p:cNvSpPr>
                <a:spLocks noChangeShapeType="1"/>
              </p:cNvSpPr>
              <p:nvPr/>
            </p:nvSpPr>
            <p:spPr bwMode="auto">
              <a:xfrm>
                <a:off x="4242" y="196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42" name="Line 582"/>
              <p:cNvSpPr>
                <a:spLocks noChangeShapeType="1"/>
              </p:cNvSpPr>
              <p:nvPr/>
            </p:nvSpPr>
            <p:spPr bwMode="auto">
              <a:xfrm>
                <a:off x="4242" y="1965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43" name="Line 583"/>
              <p:cNvSpPr>
                <a:spLocks noChangeShapeType="1"/>
              </p:cNvSpPr>
              <p:nvPr/>
            </p:nvSpPr>
            <p:spPr bwMode="auto">
              <a:xfrm>
                <a:off x="4242" y="1965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44" name="Line 584"/>
              <p:cNvSpPr>
                <a:spLocks noChangeShapeType="1"/>
              </p:cNvSpPr>
              <p:nvPr/>
            </p:nvSpPr>
            <p:spPr bwMode="auto">
              <a:xfrm>
                <a:off x="4253" y="19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45" name="Line 585"/>
              <p:cNvSpPr>
                <a:spLocks noChangeShapeType="1"/>
              </p:cNvSpPr>
              <p:nvPr/>
            </p:nvSpPr>
            <p:spPr bwMode="auto">
              <a:xfrm>
                <a:off x="4253" y="19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46" name="Line 586"/>
              <p:cNvSpPr>
                <a:spLocks noChangeShapeType="1"/>
              </p:cNvSpPr>
              <p:nvPr/>
            </p:nvSpPr>
            <p:spPr bwMode="auto">
              <a:xfrm>
                <a:off x="4253" y="1965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47" name="Line 587"/>
              <p:cNvSpPr>
                <a:spLocks noChangeShapeType="1"/>
              </p:cNvSpPr>
              <p:nvPr/>
            </p:nvSpPr>
            <p:spPr bwMode="auto">
              <a:xfrm flipV="1">
                <a:off x="4253" y="1953"/>
                <a:ext cx="0" cy="13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48" name="Line 588"/>
              <p:cNvSpPr>
                <a:spLocks noChangeShapeType="1"/>
              </p:cNvSpPr>
              <p:nvPr/>
            </p:nvSpPr>
            <p:spPr bwMode="auto">
              <a:xfrm>
                <a:off x="4253" y="1953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49" name="Line 589"/>
              <p:cNvSpPr>
                <a:spLocks noChangeShapeType="1"/>
              </p:cNvSpPr>
              <p:nvPr/>
            </p:nvSpPr>
            <p:spPr bwMode="auto">
              <a:xfrm>
                <a:off x="4253" y="1953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50" name="Line 590"/>
              <p:cNvSpPr>
                <a:spLocks noChangeShapeType="1"/>
              </p:cNvSpPr>
              <p:nvPr/>
            </p:nvSpPr>
            <p:spPr bwMode="auto">
              <a:xfrm>
                <a:off x="4264" y="195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51" name="Line 591"/>
              <p:cNvSpPr>
                <a:spLocks noChangeShapeType="1"/>
              </p:cNvSpPr>
              <p:nvPr/>
            </p:nvSpPr>
            <p:spPr bwMode="auto">
              <a:xfrm>
                <a:off x="4264" y="195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52" name="Line 592"/>
              <p:cNvSpPr>
                <a:spLocks noChangeShapeType="1"/>
              </p:cNvSpPr>
              <p:nvPr/>
            </p:nvSpPr>
            <p:spPr bwMode="auto">
              <a:xfrm>
                <a:off x="4264" y="195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53" name="Line 593"/>
              <p:cNvSpPr>
                <a:spLocks noChangeShapeType="1"/>
              </p:cNvSpPr>
              <p:nvPr/>
            </p:nvSpPr>
            <p:spPr bwMode="auto">
              <a:xfrm>
                <a:off x="4264" y="195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54" name="Line 594"/>
              <p:cNvSpPr>
                <a:spLocks noChangeShapeType="1"/>
              </p:cNvSpPr>
              <p:nvPr/>
            </p:nvSpPr>
            <p:spPr bwMode="auto">
              <a:xfrm>
                <a:off x="4264" y="195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55" name="Line 595"/>
              <p:cNvSpPr>
                <a:spLocks noChangeShapeType="1"/>
              </p:cNvSpPr>
              <p:nvPr/>
            </p:nvSpPr>
            <p:spPr bwMode="auto">
              <a:xfrm>
                <a:off x="4264" y="195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56" name="Line 596"/>
              <p:cNvSpPr>
                <a:spLocks noChangeShapeType="1"/>
              </p:cNvSpPr>
              <p:nvPr/>
            </p:nvSpPr>
            <p:spPr bwMode="auto">
              <a:xfrm>
                <a:off x="4264" y="195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57" name="Line 597"/>
              <p:cNvSpPr>
                <a:spLocks noChangeShapeType="1"/>
              </p:cNvSpPr>
              <p:nvPr/>
            </p:nvSpPr>
            <p:spPr bwMode="auto">
              <a:xfrm>
                <a:off x="4264" y="1953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58" name="Line 598"/>
              <p:cNvSpPr>
                <a:spLocks noChangeShapeType="1"/>
              </p:cNvSpPr>
              <p:nvPr/>
            </p:nvSpPr>
            <p:spPr bwMode="auto">
              <a:xfrm>
                <a:off x="4275" y="195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59" name="Line 599"/>
              <p:cNvSpPr>
                <a:spLocks noChangeShapeType="1"/>
              </p:cNvSpPr>
              <p:nvPr/>
            </p:nvSpPr>
            <p:spPr bwMode="auto">
              <a:xfrm>
                <a:off x="4275" y="195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60" name="Line 600"/>
              <p:cNvSpPr>
                <a:spLocks noChangeShapeType="1"/>
              </p:cNvSpPr>
              <p:nvPr/>
            </p:nvSpPr>
            <p:spPr bwMode="auto">
              <a:xfrm flipV="1">
                <a:off x="4275" y="1939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61" name="Line 601"/>
              <p:cNvSpPr>
                <a:spLocks noChangeShapeType="1"/>
              </p:cNvSpPr>
              <p:nvPr/>
            </p:nvSpPr>
            <p:spPr bwMode="auto">
              <a:xfrm>
                <a:off x="4275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62" name="Line 602"/>
              <p:cNvSpPr>
                <a:spLocks noChangeShapeType="1"/>
              </p:cNvSpPr>
              <p:nvPr/>
            </p:nvSpPr>
            <p:spPr bwMode="auto">
              <a:xfrm>
                <a:off x="4275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63" name="Line 603"/>
              <p:cNvSpPr>
                <a:spLocks noChangeShapeType="1"/>
              </p:cNvSpPr>
              <p:nvPr/>
            </p:nvSpPr>
            <p:spPr bwMode="auto">
              <a:xfrm>
                <a:off x="4275" y="1939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64" name="Line 604"/>
              <p:cNvSpPr>
                <a:spLocks noChangeShapeType="1"/>
              </p:cNvSpPr>
              <p:nvPr/>
            </p:nvSpPr>
            <p:spPr bwMode="auto">
              <a:xfrm>
                <a:off x="4285" y="193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65" name="Line 605"/>
              <p:cNvSpPr>
                <a:spLocks noChangeShapeType="1"/>
              </p:cNvSpPr>
              <p:nvPr/>
            </p:nvSpPr>
            <p:spPr bwMode="auto">
              <a:xfrm>
                <a:off x="4285" y="193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66" name="Line 606"/>
              <p:cNvSpPr>
                <a:spLocks noChangeShapeType="1"/>
              </p:cNvSpPr>
              <p:nvPr/>
            </p:nvSpPr>
            <p:spPr bwMode="auto">
              <a:xfrm>
                <a:off x="4285" y="193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67" name="Line 607"/>
              <p:cNvSpPr>
                <a:spLocks noChangeShapeType="1"/>
              </p:cNvSpPr>
              <p:nvPr/>
            </p:nvSpPr>
            <p:spPr bwMode="auto">
              <a:xfrm>
                <a:off x="4285" y="193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68" name="Line 608"/>
              <p:cNvSpPr>
                <a:spLocks noChangeShapeType="1"/>
              </p:cNvSpPr>
              <p:nvPr/>
            </p:nvSpPr>
            <p:spPr bwMode="auto">
              <a:xfrm>
                <a:off x="4285" y="193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69" name="Line 609"/>
              <p:cNvSpPr>
                <a:spLocks noChangeShapeType="1"/>
              </p:cNvSpPr>
              <p:nvPr/>
            </p:nvSpPr>
            <p:spPr bwMode="auto">
              <a:xfrm>
                <a:off x="4285" y="1939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70" name="Line 610"/>
              <p:cNvSpPr>
                <a:spLocks noChangeShapeType="1"/>
              </p:cNvSpPr>
              <p:nvPr/>
            </p:nvSpPr>
            <p:spPr bwMode="auto">
              <a:xfrm>
                <a:off x="4297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71" name="Line 611"/>
              <p:cNvSpPr>
                <a:spLocks noChangeShapeType="1"/>
              </p:cNvSpPr>
              <p:nvPr/>
            </p:nvSpPr>
            <p:spPr bwMode="auto">
              <a:xfrm>
                <a:off x="4297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72" name="Line 612"/>
              <p:cNvSpPr>
                <a:spLocks noChangeShapeType="1"/>
              </p:cNvSpPr>
              <p:nvPr/>
            </p:nvSpPr>
            <p:spPr bwMode="auto">
              <a:xfrm>
                <a:off x="4297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73" name="Line 613"/>
              <p:cNvSpPr>
                <a:spLocks noChangeShapeType="1"/>
              </p:cNvSpPr>
              <p:nvPr/>
            </p:nvSpPr>
            <p:spPr bwMode="auto">
              <a:xfrm>
                <a:off x="4297" y="1939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74" name="Line 614"/>
              <p:cNvSpPr>
                <a:spLocks noChangeShapeType="1"/>
              </p:cNvSpPr>
              <p:nvPr/>
            </p:nvSpPr>
            <p:spPr bwMode="auto">
              <a:xfrm>
                <a:off x="4309" y="193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75" name="Line 615"/>
              <p:cNvSpPr>
                <a:spLocks noChangeShapeType="1"/>
              </p:cNvSpPr>
              <p:nvPr/>
            </p:nvSpPr>
            <p:spPr bwMode="auto">
              <a:xfrm>
                <a:off x="4309" y="193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76" name="Line 616"/>
              <p:cNvSpPr>
                <a:spLocks noChangeShapeType="1"/>
              </p:cNvSpPr>
              <p:nvPr/>
            </p:nvSpPr>
            <p:spPr bwMode="auto">
              <a:xfrm>
                <a:off x="4309" y="193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77" name="Line 617"/>
              <p:cNvSpPr>
                <a:spLocks noChangeShapeType="1"/>
              </p:cNvSpPr>
              <p:nvPr/>
            </p:nvSpPr>
            <p:spPr bwMode="auto">
              <a:xfrm>
                <a:off x="4309" y="193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78" name="Line 618"/>
              <p:cNvSpPr>
                <a:spLocks noChangeShapeType="1"/>
              </p:cNvSpPr>
              <p:nvPr/>
            </p:nvSpPr>
            <p:spPr bwMode="auto">
              <a:xfrm>
                <a:off x="4309" y="1939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79" name="Line 619"/>
              <p:cNvSpPr>
                <a:spLocks noChangeShapeType="1"/>
              </p:cNvSpPr>
              <p:nvPr/>
            </p:nvSpPr>
            <p:spPr bwMode="auto">
              <a:xfrm>
                <a:off x="4309" y="1939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80" name="Line 620"/>
              <p:cNvSpPr>
                <a:spLocks noChangeShapeType="1"/>
              </p:cNvSpPr>
              <p:nvPr/>
            </p:nvSpPr>
            <p:spPr bwMode="auto">
              <a:xfrm>
                <a:off x="4319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81" name="Line 621"/>
              <p:cNvSpPr>
                <a:spLocks noChangeShapeType="1"/>
              </p:cNvSpPr>
              <p:nvPr/>
            </p:nvSpPr>
            <p:spPr bwMode="auto">
              <a:xfrm>
                <a:off x="4319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82" name="Line 622"/>
              <p:cNvSpPr>
                <a:spLocks noChangeShapeType="1"/>
              </p:cNvSpPr>
              <p:nvPr/>
            </p:nvSpPr>
            <p:spPr bwMode="auto">
              <a:xfrm>
                <a:off x="4319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83" name="Line 623"/>
              <p:cNvSpPr>
                <a:spLocks noChangeShapeType="1"/>
              </p:cNvSpPr>
              <p:nvPr/>
            </p:nvSpPr>
            <p:spPr bwMode="auto">
              <a:xfrm>
                <a:off x="4319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84" name="Line 624"/>
              <p:cNvSpPr>
                <a:spLocks noChangeShapeType="1"/>
              </p:cNvSpPr>
              <p:nvPr/>
            </p:nvSpPr>
            <p:spPr bwMode="auto">
              <a:xfrm>
                <a:off x="4319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85" name="Line 625"/>
              <p:cNvSpPr>
                <a:spLocks noChangeShapeType="1"/>
              </p:cNvSpPr>
              <p:nvPr/>
            </p:nvSpPr>
            <p:spPr bwMode="auto">
              <a:xfrm>
                <a:off x="4319" y="1939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86" name="Line 626"/>
              <p:cNvSpPr>
                <a:spLocks noChangeShapeType="1"/>
              </p:cNvSpPr>
              <p:nvPr/>
            </p:nvSpPr>
            <p:spPr bwMode="auto">
              <a:xfrm>
                <a:off x="4330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87" name="Line 627"/>
              <p:cNvSpPr>
                <a:spLocks noChangeShapeType="1"/>
              </p:cNvSpPr>
              <p:nvPr/>
            </p:nvSpPr>
            <p:spPr bwMode="auto">
              <a:xfrm>
                <a:off x="4330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88" name="Line 628"/>
              <p:cNvSpPr>
                <a:spLocks noChangeShapeType="1"/>
              </p:cNvSpPr>
              <p:nvPr/>
            </p:nvSpPr>
            <p:spPr bwMode="auto">
              <a:xfrm>
                <a:off x="4330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89" name="Line 629"/>
              <p:cNvSpPr>
                <a:spLocks noChangeShapeType="1"/>
              </p:cNvSpPr>
              <p:nvPr/>
            </p:nvSpPr>
            <p:spPr bwMode="auto">
              <a:xfrm>
                <a:off x="4330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90" name="Line 630"/>
              <p:cNvSpPr>
                <a:spLocks noChangeShapeType="1"/>
              </p:cNvSpPr>
              <p:nvPr/>
            </p:nvSpPr>
            <p:spPr bwMode="auto">
              <a:xfrm>
                <a:off x="4330" y="1939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91" name="Line 631"/>
              <p:cNvSpPr>
                <a:spLocks noChangeShapeType="1"/>
              </p:cNvSpPr>
              <p:nvPr/>
            </p:nvSpPr>
            <p:spPr bwMode="auto">
              <a:xfrm>
                <a:off x="4330" y="1939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92" name="Line 632"/>
              <p:cNvSpPr>
                <a:spLocks noChangeShapeType="1"/>
              </p:cNvSpPr>
              <p:nvPr/>
            </p:nvSpPr>
            <p:spPr bwMode="auto">
              <a:xfrm flipV="1">
                <a:off x="4341" y="1927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93" name="Line 633"/>
              <p:cNvSpPr>
                <a:spLocks noChangeShapeType="1"/>
              </p:cNvSpPr>
              <p:nvPr/>
            </p:nvSpPr>
            <p:spPr bwMode="auto">
              <a:xfrm>
                <a:off x="4341" y="19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94" name="Line 634"/>
              <p:cNvSpPr>
                <a:spLocks noChangeShapeType="1"/>
              </p:cNvSpPr>
              <p:nvPr/>
            </p:nvSpPr>
            <p:spPr bwMode="auto">
              <a:xfrm>
                <a:off x="4341" y="19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95" name="Line 635"/>
              <p:cNvSpPr>
                <a:spLocks noChangeShapeType="1"/>
              </p:cNvSpPr>
              <p:nvPr/>
            </p:nvSpPr>
            <p:spPr bwMode="auto">
              <a:xfrm>
                <a:off x="4341" y="19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96" name="Line 636"/>
              <p:cNvSpPr>
                <a:spLocks noChangeShapeType="1"/>
              </p:cNvSpPr>
              <p:nvPr/>
            </p:nvSpPr>
            <p:spPr bwMode="auto">
              <a:xfrm>
                <a:off x="4341" y="19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97" name="Line 637"/>
              <p:cNvSpPr>
                <a:spLocks noChangeShapeType="1"/>
              </p:cNvSpPr>
              <p:nvPr/>
            </p:nvSpPr>
            <p:spPr bwMode="auto">
              <a:xfrm>
                <a:off x="4341" y="1927"/>
                <a:ext cx="13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98" name="Line 638"/>
              <p:cNvSpPr>
                <a:spLocks noChangeShapeType="1"/>
              </p:cNvSpPr>
              <p:nvPr/>
            </p:nvSpPr>
            <p:spPr bwMode="auto">
              <a:xfrm>
                <a:off x="4352" y="19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5999" name="Line 639"/>
              <p:cNvSpPr>
                <a:spLocks noChangeShapeType="1"/>
              </p:cNvSpPr>
              <p:nvPr/>
            </p:nvSpPr>
            <p:spPr bwMode="auto">
              <a:xfrm>
                <a:off x="4352" y="19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00" name="Line 640"/>
              <p:cNvSpPr>
                <a:spLocks noChangeShapeType="1"/>
              </p:cNvSpPr>
              <p:nvPr/>
            </p:nvSpPr>
            <p:spPr bwMode="auto">
              <a:xfrm>
                <a:off x="4352" y="19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01" name="Line 641"/>
              <p:cNvSpPr>
                <a:spLocks noChangeShapeType="1"/>
              </p:cNvSpPr>
              <p:nvPr/>
            </p:nvSpPr>
            <p:spPr bwMode="auto">
              <a:xfrm>
                <a:off x="4352" y="19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02" name="Line 642"/>
              <p:cNvSpPr>
                <a:spLocks noChangeShapeType="1"/>
              </p:cNvSpPr>
              <p:nvPr/>
            </p:nvSpPr>
            <p:spPr bwMode="auto">
              <a:xfrm>
                <a:off x="4352" y="1927"/>
                <a:ext cx="1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03" name="Line 643"/>
              <p:cNvSpPr>
                <a:spLocks noChangeShapeType="1"/>
              </p:cNvSpPr>
              <p:nvPr/>
            </p:nvSpPr>
            <p:spPr bwMode="auto">
              <a:xfrm>
                <a:off x="4362" y="192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04" name="Line 644"/>
              <p:cNvSpPr>
                <a:spLocks noChangeShapeType="1"/>
              </p:cNvSpPr>
              <p:nvPr/>
            </p:nvSpPr>
            <p:spPr bwMode="auto">
              <a:xfrm>
                <a:off x="4362" y="192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05" name="Line 645"/>
              <p:cNvSpPr>
                <a:spLocks noChangeShapeType="1"/>
              </p:cNvSpPr>
              <p:nvPr/>
            </p:nvSpPr>
            <p:spPr bwMode="auto">
              <a:xfrm>
                <a:off x="4362" y="192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06" name="Line 646"/>
              <p:cNvSpPr>
                <a:spLocks noChangeShapeType="1"/>
              </p:cNvSpPr>
              <p:nvPr/>
            </p:nvSpPr>
            <p:spPr bwMode="auto">
              <a:xfrm>
                <a:off x="4362" y="192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07" name="Line 647"/>
              <p:cNvSpPr>
                <a:spLocks noChangeShapeType="1"/>
              </p:cNvSpPr>
              <p:nvPr/>
            </p:nvSpPr>
            <p:spPr bwMode="auto">
              <a:xfrm>
                <a:off x="4362" y="1927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08" name="Line 648"/>
              <p:cNvSpPr>
                <a:spLocks noChangeShapeType="1"/>
              </p:cNvSpPr>
              <p:nvPr/>
            </p:nvSpPr>
            <p:spPr bwMode="auto">
              <a:xfrm>
                <a:off x="4374" y="19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09" name="Line 649"/>
              <p:cNvSpPr>
                <a:spLocks noChangeShapeType="1"/>
              </p:cNvSpPr>
              <p:nvPr/>
            </p:nvSpPr>
            <p:spPr bwMode="auto">
              <a:xfrm>
                <a:off x="4374" y="19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10" name="Line 650"/>
              <p:cNvSpPr>
                <a:spLocks noChangeShapeType="1"/>
              </p:cNvSpPr>
              <p:nvPr/>
            </p:nvSpPr>
            <p:spPr bwMode="auto">
              <a:xfrm>
                <a:off x="4374" y="19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11" name="Line 651"/>
              <p:cNvSpPr>
                <a:spLocks noChangeShapeType="1"/>
              </p:cNvSpPr>
              <p:nvPr/>
            </p:nvSpPr>
            <p:spPr bwMode="auto">
              <a:xfrm>
                <a:off x="4374" y="19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12" name="Line 652"/>
              <p:cNvSpPr>
                <a:spLocks noChangeShapeType="1"/>
              </p:cNvSpPr>
              <p:nvPr/>
            </p:nvSpPr>
            <p:spPr bwMode="auto">
              <a:xfrm>
                <a:off x="4374" y="1927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13" name="Line 653"/>
              <p:cNvSpPr>
                <a:spLocks noChangeShapeType="1"/>
              </p:cNvSpPr>
              <p:nvPr/>
            </p:nvSpPr>
            <p:spPr bwMode="auto">
              <a:xfrm>
                <a:off x="4374" y="1927"/>
                <a:ext cx="12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14" name="Line 654"/>
              <p:cNvSpPr>
                <a:spLocks noChangeShapeType="1"/>
              </p:cNvSpPr>
              <p:nvPr/>
            </p:nvSpPr>
            <p:spPr bwMode="auto">
              <a:xfrm>
                <a:off x="4385" y="192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15" name="Line 655"/>
              <p:cNvSpPr>
                <a:spLocks noChangeShapeType="1"/>
              </p:cNvSpPr>
              <p:nvPr/>
            </p:nvSpPr>
            <p:spPr bwMode="auto">
              <a:xfrm>
                <a:off x="4385" y="192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16" name="Line 656"/>
              <p:cNvSpPr>
                <a:spLocks noChangeShapeType="1"/>
              </p:cNvSpPr>
              <p:nvPr/>
            </p:nvSpPr>
            <p:spPr bwMode="auto">
              <a:xfrm>
                <a:off x="4385" y="192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17" name="Line 657"/>
              <p:cNvSpPr>
                <a:spLocks noChangeShapeType="1"/>
              </p:cNvSpPr>
              <p:nvPr/>
            </p:nvSpPr>
            <p:spPr bwMode="auto">
              <a:xfrm>
                <a:off x="4385" y="192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18" name="Line 658"/>
              <p:cNvSpPr>
                <a:spLocks noChangeShapeType="1"/>
              </p:cNvSpPr>
              <p:nvPr/>
            </p:nvSpPr>
            <p:spPr bwMode="auto">
              <a:xfrm>
                <a:off x="4385" y="192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19" name="Line 659"/>
              <p:cNvSpPr>
                <a:spLocks noChangeShapeType="1"/>
              </p:cNvSpPr>
              <p:nvPr/>
            </p:nvSpPr>
            <p:spPr bwMode="auto">
              <a:xfrm>
                <a:off x="4385" y="1927"/>
                <a:ext cx="0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20" name="Line 660"/>
              <p:cNvSpPr>
                <a:spLocks noChangeShapeType="1"/>
              </p:cNvSpPr>
              <p:nvPr/>
            </p:nvSpPr>
            <p:spPr bwMode="auto">
              <a:xfrm>
                <a:off x="4385" y="1927"/>
                <a:ext cx="9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21" name="Line 661"/>
              <p:cNvSpPr>
                <a:spLocks noChangeShapeType="1"/>
              </p:cNvSpPr>
              <p:nvPr/>
            </p:nvSpPr>
            <p:spPr bwMode="auto">
              <a:xfrm flipV="1">
                <a:off x="4396" y="1913"/>
                <a:ext cx="1" cy="13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6022" name="Line 662"/>
              <p:cNvSpPr>
                <a:spLocks noChangeShapeType="1"/>
              </p:cNvSpPr>
              <p:nvPr/>
            </p:nvSpPr>
            <p:spPr bwMode="auto">
              <a:xfrm>
                <a:off x="4396" y="1913"/>
                <a:ext cx="1" cy="1"/>
              </a:xfrm>
              <a:prstGeom prst="line">
                <a:avLst/>
              </a:prstGeom>
              <a:noFill/>
              <a:ln w="444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8149" name="Group 663"/>
            <p:cNvGrpSpPr>
              <a:grpSpLocks/>
            </p:cNvGrpSpPr>
            <p:nvPr/>
          </p:nvGrpSpPr>
          <p:grpSpPr bwMode="auto">
            <a:xfrm>
              <a:off x="1064" y="1987"/>
              <a:ext cx="3449" cy="1546"/>
              <a:chOff x="1064" y="1987"/>
              <a:chExt cx="3449" cy="1546"/>
            </a:xfrm>
          </p:grpSpPr>
          <p:grpSp>
            <p:nvGrpSpPr>
              <p:cNvPr id="88150" name="Group 664"/>
              <p:cNvGrpSpPr>
                <a:grpSpLocks/>
              </p:cNvGrpSpPr>
              <p:nvPr/>
            </p:nvGrpSpPr>
            <p:grpSpPr bwMode="auto">
              <a:xfrm>
                <a:off x="1549" y="2951"/>
                <a:ext cx="594" cy="281"/>
                <a:chOff x="1773" y="2434"/>
                <a:chExt cx="761" cy="235"/>
              </a:xfrm>
            </p:grpSpPr>
            <p:sp>
              <p:nvSpPr>
                <p:cNvPr id="656025" name="Line 665"/>
                <p:cNvSpPr>
                  <a:spLocks noChangeShapeType="1"/>
                </p:cNvSpPr>
                <p:nvPr/>
              </p:nvSpPr>
              <p:spPr bwMode="auto">
                <a:xfrm>
                  <a:off x="1773" y="2668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26" name="Line 666"/>
                <p:cNvSpPr>
                  <a:spLocks noChangeShapeType="1"/>
                </p:cNvSpPr>
                <p:nvPr/>
              </p:nvSpPr>
              <p:spPr bwMode="auto">
                <a:xfrm>
                  <a:off x="1773" y="2668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27" name="Line 667"/>
                <p:cNvSpPr>
                  <a:spLocks noChangeShapeType="1"/>
                </p:cNvSpPr>
                <p:nvPr/>
              </p:nvSpPr>
              <p:spPr bwMode="auto">
                <a:xfrm>
                  <a:off x="1773" y="2668"/>
                  <a:ext cx="22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28" name="Line 668"/>
                <p:cNvSpPr>
                  <a:spLocks noChangeShapeType="1"/>
                </p:cNvSpPr>
                <p:nvPr/>
              </p:nvSpPr>
              <p:spPr bwMode="auto">
                <a:xfrm>
                  <a:off x="1795" y="2668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29" name="Line 669"/>
                <p:cNvSpPr>
                  <a:spLocks noChangeShapeType="1"/>
                </p:cNvSpPr>
                <p:nvPr/>
              </p:nvSpPr>
              <p:spPr bwMode="auto">
                <a:xfrm>
                  <a:off x="1795" y="2668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30" name="Line 670"/>
                <p:cNvSpPr>
                  <a:spLocks noChangeShapeType="1"/>
                </p:cNvSpPr>
                <p:nvPr/>
              </p:nvSpPr>
              <p:spPr bwMode="auto">
                <a:xfrm>
                  <a:off x="1795" y="2668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31" name="Line 671"/>
                <p:cNvSpPr>
                  <a:spLocks noChangeShapeType="1"/>
                </p:cNvSpPr>
                <p:nvPr/>
              </p:nvSpPr>
              <p:spPr bwMode="auto">
                <a:xfrm>
                  <a:off x="1795" y="2668"/>
                  <a:ext cx="1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32" name="Line 672"/>
                <p:cNvSpPr>
                  <a:spLocks noChangeShapeType="1"/>
                </p:cNvSpPr>
                <p:nvPr/>
              </p:nvSpPr>
              <p:spPr bwMode="auto">
                <a:xfrm>
                  <a:off x="1806" y="2668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33" name="Line 673"/>
                <p:cNvSpPr>
                  <a:spLocks noChangeShapeType="1"/>
                </p:cNvSpPr>
                <p:nvPr/>
              </p:nvSpPr>
              <p:spPr bwMode="auto">
                <a:xfrm>
                  <a:off x="1806" y="2668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34" name="Line 674"/>
                <p:cNvSpPr>
                  <a:spLocks noChangeShapeType="1"/>
                </p:cNvSpPr>
                <p:nvPr/>
              </p:nvSpPr>
              <p:spPr bwMode="auto">
                <a:xfrm flipV="1">
                  <a:off x="1817" y="2655"/>
                  <a:ext cx="1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35" name="Line 675"/>
                <p:cNvSpPr>
                  <a:spLocks noChangeShapeType="1"/>
                </p:cNvSpPr>
                <p:nvPr/>
              </p:nvSpPr>
              <p:spPr bwMode="auto">
                <a:xfrm>
                  <a:off x="1817" y="2655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36" name="Line 676"/>
                <p:cNvSpPr>
                  <a:spLocks noChangeShapeType="1"/>
                </p:cNvSpPr>
                <p:nvPr/>
              </p:nvSpPr>
              <p:spPr bwMode="auto">
                <a:xfrm>
                  <a:off x="1817" y="2655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37" name="Line 677"/>
                <p:cNvSpPr>
                  <a:spLocks noChangeShapeType="1"/>
                </p:cNvSpPr>
                <p:nvPr/>
              </p:nvSpPr>
              <p:spPr bwMode="auto">
                <a:xfrm>
                  <a:off x="1817" y="2655"/>
                  <a:ext cx="1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38" name="Line 678"/>
                <p:cNvSpPr>
                  <a:spLocks noChangeShapeType="1"/>
                </p:cNvSpPr>
                <p:nvPr/>
              </p:nvSpPr>
              <p:spPr bwMode="auto">
                <a:xfrm>
                  <a:off x="1828" y="2655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39" name="Line 679"/>
                <p:cNvSpPr>
                  <a:spLocks noChangeShapeType="1"/>
                </p:cNvSpPr>
                <p:nvPr/>
              </p:nvSpPr>
              <p:spPr bwMode="auto">
                <a:xfrm>
                  <a:off x="1828" y="2655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40" name="Line 680"/>
                <p:cNvSpPr>
                  <a:spLocks noChangeShapeType="1"/>
                </p:cNvSpPr>
                <p:nvPr/>
              </p:nvSpPr>
              <p:spPr bwMode="auto">
                <a:xfrm>
                  <a:off x="1828" y="2655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41" name="Line 681"/>
                <p:cNvSpPr>
                  <a:spLocks noChangeShapeType="1"/>
                </p:cNvSpPr>
                <p:nvPr/>
              </p:nvSpPr>
              <p:spPr bwMode="auto">
                <a:xfrm>
                  <a:off x="1828" y="2655"/>
                  <a:ext cx="12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42" name="Line 682"/>
                <p:cNvSpPr>
                  <a:spLocks noChangeShapeType="1"/>
                </p:cNvSpPr>
                <p:nvPr/>
              </p:nvSpPr>
              <p:spPr bwMode="auto">
                <a:xfrm>
                  <a:off x="1840" y="2655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43" name="Line 683"/>
                <p:cNvSpPr>
                  <a:spLocks noChangeShapeType="1"/>
                </p:cNvSpPr>
                <p:nvPr/>
              </p:nvSpPr>
              <p:spPr bwMode="auto">
                <a:xfrm>
                  <a:off x="1840" y="2655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44" name="Line 684"/>
                <p:cNvSpPr>
                  <a:spLocks noChangeShapeType="1"/>
                </p:cNvSpPr>
                <p:nvPr/>
              </p:nvSpPr>
              <p:spPr bwMode="auto">
                <a:xfrm flipV="1">
                  <a:off x="1850" y="2642"/>
                  <a:ext cx="1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45" name="Line 685"/>
                <p:cNvSpPr>
                  <a:spLocks noChangeShapeType="1"/>
                </p:cNvSpPr>
                <p:nvPr/>
              </p:nvSpPr>
              <p:spPr bwMode="auto">
                <a:xfrm>
                  <a:off x="1850" y="2642"/>
                  <a:ext cx="12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46" name="Line 686"/>
                <p:cNvSpPr>
                  <a:spLocks noChangeShapeType="1"/>
                </p:cNvSpPr>
                <p:nvPr/>
              </p:nvSpPr>
              <p:spPr bwMode="auto">
                <a:xfrm>
                  <a:off x="1861" y="2642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47" name="Line 687"/>
                <p:cNvSpPr>
                  <a:spLocks noChangeShapeType="1"/>
                </p:cNvSpPr>
                <p:nvPr/>
              </p:nvSpPr>
              <p:spPr bwMode="auto">
                <a:xfrm>
                  <a:off x="1861" y="2642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48" name="Line 688"/>
                <p:cNvSpPr>
                  <a:spLocks noChangeShapeType="1"/>
                </p:cNvSpPr>
                <p:nvPr/>
              </p:nvSpPr>
              <p:spPr bwMode="auto">
                <a:xfrm>
                  <a:off x="1861" y="2642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49" name="Line 689"/>
                <p:cNvSpPr>
                  <a:spLocks noChangeShapeType="1"/>
                </p:cNvSpPr>
                <p:nvPr/>
              </p:nvSpPr>
              <p:spPr bwMode="auto">
                <a:xfrm>
                  <a:off x="1861" y="2642"/>
                  <a:ext cx="9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50" name="Line 690"/>
                <p:cNvSpPr>
                  <a:spLocks noChangeShapeType="1"/>
                </p:cNvSpPr>
                <p:nvPr/>
              </p:nvSpPr>
              <p:spPr bwMode="auto">
                <a:xfrm>
                  <a:off x="1872" y="2642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51" name="Line 691"/>
                <p:cNvSpPr>
                  <a:spLocks noChangeShapeType="1"/>
                </p:cNvSpPr>
                <p:nvPr/>
              </p:nvSpPr>
              <p:spPr bwMode="auto">
                <a:xfrm>
                  <a:off x="1872" y="2642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52" name="Line 692"/>
                <p:cNvSpPr>
                  <a:spLocks noChangeShapeType="1"/>
                </p:cNvSpPr>
                <p:nvPr/>
              </p:nvSpPr>
              <p:spPr bwMode="auto">
                <a:xfrm>
                  <a:off x="1872" y="2642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53" name="Line 693"/>
                <p:cNvSpPr>
                  <a:spLocks noChangeShapeType="1"/>
                </p:cNvSpPr>
                <p:nvPr/>
              </p:nvSpPr>
              <p:spPr bwMode="auto">
                <a:xfrm>
                  <a:off x="1872" y="2642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54" name="Line 694"/>
                <p:cNvSpPr>
                  <a:spLocks noChangeShapeType="1"/>
                </p:cNvSpPr>
                <p:nvPr/>
              </p:nvSpPr>
              <p:spPr bwMode="auto">
                <a:xfrm>
                  <a:off x="1872" y="2642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55" name="Line 695"/>
                <p:cNvSpPr>
                  <a:spLocks noChangeShapeType="1"/>
                </p:cNvSpPr>
                <p:nvPr/>
              </p:nvSpPr>
              <p:spPr bwMode="auto">
                <a:xfrm>
                  <a:off x="1872" y="2642"/>
                  <a:ext cx="1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56" name="Line 696"/>
                <p:cNvSpPr>
                  <a:spLocks noChangeShapeType="1"/>
                </p:cNvSpPr>
                <p:nvPr/>
              </p:nvSpPr>
              <p:spPr bwMode="auto">
                <a:xfrm flipV="1">
                  <a:off x="1883" y="2629"/>
                  <a:ext cx="1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57" name="Line 697"/>
                <p:cNvSpPr>
                  <a:spLocks noChangeShapeType="1"/>
                </p:cNvSpPr>
                <p:nvPr/>
              </p:nvSpPr>
              <p:spPr bwMode="auto">
                <a:xfrm>
                  <a:off x="1883" y="2629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58" name="Line 698"/>
                <p:cNvSpPr>
                  <a:spLocks noChangeShapeType="1"/>
                </p:cNvSpPr>
                <p:nvPr/>
              </p:nvSpPr>
              <p:spPr bwMode="auto">
                <a:xfrm>
                  <a:off x="1893" y="2629"/>
                  <a:ext cx="12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59" name="Line 699"/>
                <p:cNvSpPr>
                  <a:spLocks noChangeShapeType="1"/>
                </p:cNvSpPr>
                <p:nvPr/>
              </p:nvSpPr>
              <p:spPr bwMode="auto">
                <a:xfrm>
                  <a:off x="1905" y="2629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60" name="Line 700"/>
                <p:cNvSpPr>
                  <a:spLocks noChangeShapeType="1"/>
                </p:cNvSpPr>
                <p:nvPr/>
              </p:nvSpPr>
              <p:spPr bwMode="auto">
                <a:xfrm>
                  <a:off x="1905" y="2629"/>
                  <a:ext cx="22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61" name="Line 701"/>
                <p:cNvSpPr>
                  <a:spLocks noChangeShapeType="1"/>
                </p:cNvSpPr>
                <p:nvPr/>
              </p:nvSpPr>
              <p:spPr bwMode="auto">
                <a:xfrm>
                  <a:off x="1927" y="2629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62" name="Line 702"/>
                <p:cNvSpPr>
                  <a:spLocks noChangeShapeType="1"/>
                </p:cNvSpPr>
                <p:nvPr/>
              </p:nvSpPr>
              <p:spPr bwMode="auto">
                <a:xfrm>
                  <a:off x="1927" y="2629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63" name="Line 703"/>
                <p:cNvSpPr>
                  <a:spLocks noChangeShapeType="1"/>
                </p:cNvSpPr>
                <p:nvPr/>
              </p:nvSpPr>
              <p:spPr bwMode="auto">
                <a:xfrm>
                  <a:off x="1927" y="2629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64" name="Line 704"/>
                <p:cNvSpPr>
                  <a:spLocks noChangeShapeType="1"/>
                </p:cNvSpPr>
                <p:nvPr/>
              </p:nvSpPr>
              <p:spPr bwMode="auto">
                <a:xfrm>
                  <a:off x="1927" y="2629"/>
                  <a:ext cx="1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65" name="Line 705"/>
                <p:cNvSpPr>
                  <a:spLocks noChangeShapeType="1"/>
                </p:cNvSpPr>
                <p:nvPr/>
              </p:nvSpPr>
              <p:spPr bwMode="auto">
                <a:xfrm>
                  <a:off x="1938" y="2629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66" name="Line 706"/>
                <p:cNvSpPr>
                  <a:spLocks noChangeShapeType="1"/>
                </p:cNvSpPr>
                <p:nvPr/>
              </p:nvSpPr>
              <p:spPr bwMode="auto">
                <a:xfrm>
                  <a:off x="1938" y="2629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67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1949" y="2616"/>
                  <a:ext cx="1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68" name="Line 708"/>
                <p:cNvSpPr>
                  <a:spLocks noChangeShapeType="1"/>
                </p:cNvSpPr>
                <p:nvPr/>
              </p:nvSpPr>
              <p:spPr bwMode="auto">
                <a:xfrm>
                  <a:off x="1949" y="2616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69" name="Line 709"/>
                <p:cNvSpPr>
                  <a:spLocks noChangeShapeType="1"/>
                </p:cNvSpPr>
                <p:nvPr/>
              </p:nvSpPr>
              <p:spPr bwMode="auto">
                <a:xfrm>
                  <a:off x="1949" y="2616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70" name="Line 710"/>
                <p:cNvSpPr>
                  <a:spLocks noChangeShapeType="1"/>
                </p:cNvSpPr>
                <p:nvPr/>
              </p:nvSpPr>
              <p:spPr bwMode="auto">
                <a:xfrm>
                  <a:off x="1949" y="2616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71" name="Line 711"/>
                <p:cNvSpPr>
                  <a:spLocks noChangeShapeType="1"/>
                </p:cNvSpPr>
                <p:nvPr/>
              </p:nvSpPr>
              <p:spPr bwMode="auto">
                <a:xfrm>
                  <a:off x="1949" y="2616"/>
                  <a:ext cx="14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72" name="Line 712"/>
                <p:cNvSpPr>
                  <a:spLocks noChangeShapeType="1"/>
                </p:cNvSpPr>
                <p:nvPr/>
              </p:nvSpPr>
              <p:spPr bwMode="auto">
                <a:xfrm>
                  <a:off x="1960" y="2616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73" name="Line 713"/>
                <p:cNvSpPr>
                  <a:spLocks noChangeShapeType="1"/>
                </p:cNvSpPr>
                <p:nvPr/>
              </p:nvSpPr>
              <p:spPr bwMode="auto">
                <a:xfrm>
                  <a:off x="1960" y="2616"/>
                  <a:ext cx="12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74" name="Line 714"/>
                <p:cNvSpPr>
                  <a:spLocks noChangeShapeType="1"/>
                </p:cNvSpPr>
                <p:nvPr/>
              </p:nvSpPr>
              <p:spPr bwMode="auto">
                <a:xfrm>
                  <a:off x="1972" y="2616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75" name="Line 715"/>
                <p:cNvSpPr>
                  <a:spLocks noChangeShapeType="1"/>
                </p:cNvSpPr>
                <p:nvPr/>
              </p:nvSpPr>
              <p:spPr bwMode="auto">
                <a:xfrm>
                  <a:off x="1982" y="2616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76" name="Line 716"/>
                <p:cNvSpPr>
                  <a:spLocks noChangeShapeType="1"/>
                </p:cNvSpPr>
                <p:nvPr/>
              </p:nvSpPr>
              <p:spPr bwMode="auto">
                <a:xfrm>
                  <a:off x="1982" y="2616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77" name="Line 717"/>
                <p:cNvSpPr>
                  <a:spLocks noChangeShapeType="1"/>
                </p:cNvSpPr>
                <p:nvPr/>
              </p:nvSpPr>
              <p:spPr bwMode="auto">
                <a:xfrm>
                  <a:off x="1982" y="2616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78" name="Line 718"/>
                <p:cNvSpPr>
                  <a:spLocks noChangeShapeType="1"/>
                </p:cNvSpPr>
                <p:nvPr/>
              </p:nvSpPr>
              <p:spPr bwMode="auto">
                <a:xfrm>
                  <a:off x="1982" y="2616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79" name="Line 719"/>
                <p:cNvSpPr>
                  <a:spLocks noChangeShapeType="1"/>
                </p:cNvSpPr>
                <p:nvPr/>
              </p:nvSpPr>
              <p:spPr bwMode="auto">
                <a:xfrm flipV="1">
                  <a:off x="1982" y="2603"/>
                  <a:ext cx="1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80" name="Line 720"/>
                <p:cNvSpPr>
                  <a:spLocks noChangeShapeType="1"/>
                </p:cNvSpPr>
                <p:nvPr/>
              </p:nvSpPr>
              <p:spPr bwMode="auto">
                <a:xfrm>
                  <a:off x="1982" y="2603"/>
                  <a:ext cx="1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81" name="Line 721"/>
                <p:cNvSpPr>
                  <a:spLocks noChangeShapeType="1"/>
                </p:cNvSpPr>
                <p:nvPr/>
              </p:nvSpPr>
              <p:spPr bwMode="auto">
                <a:xfrm>
                  <a:off x="1993" y="2603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82" name="Line 722"/>
                <p:cNvSpPr>
                  <a:spLocks noChangeShapeType="1"/>
                </p:cNvSpPr>
                <p:nvPr/>
              </p:nvSpPr>
              <p:spPr bwMode="auto">
                <a:xfrm>
                  <a:off x="1993" y="2603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83" name="Line 723"/>
                <p:cNvSpPr>
                  <a:spLocks noChangeShapeType="1"/>
                </p:cNvSpPr>
                <p:nvPr/>
              </p:nvSpPr>
              <p:spPr bwMode="auto">
                <a:xfrm>
                  <a:off x="2004" y="2603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84" name="Line 724"/>
                <p:cNvSpPr>
                  <a:spLocks noChangeShapeType="1"/>
                </p:cNvSpPr>
                <p:nvPr/>
              </p:nvSpPr>
              <p:spPr bwMode="auto">
                <a:xfrm>
                  <a:off x="2004" y="2603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85" name="Line 725"/>
                <p:cNvSpPr>
                  <a:spLocks noChangeShapeType="1"/>
                </p:cNvSpPr>
                <p:nvPr/>
              </p:nvSpPr>
              <p:spPr bwMode="auto">
                <a:xfrm>
                  <a:off x="2004" y="2603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86" name="Line 726"/>
                <p:cNvSpPr>
                  <a:spLocks noChangeShapeType="1"/>
                </p:cNvSpPr>
                <p:nvPr/>
              </p:nvSpPr>
              <p:spPr bwMode="auto">
                <a:xfrm>
                  <a:off x="2004" y="2603"/>
                  <a:ext cx="1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87" name="Line 727"/>
                <p:cNvSpPr>
                  <a:spLocks noChangeShapeType="1"/>
                </p:cNvSpPr>
                <p:nvPr/>
              </p:nvSpPr>
              <p:spPr bwMode="auto">
                <a:xfrm>
                  <a:off x="2015" y="2603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88" name="Line 728"/>
                <p:cNvSpPr>
                  <a:spLocks noChangeShapeType="1"/>
                </p:cNvSpPr>
                <p:nvPr/>
              </p:nvSpPr>
              <p:spPr bwMode="auto">
                <a:xfrm>
                  <a:off x="2015" y="2603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89" name="Line 729"/>
                <p:cNvSpPr>
                  <a:spLocks noChangeShapeType="1"/>
                </p:cNvSpPr>
                <p:nvPr/>
              </p:nvSpPr>
              <p:spPr bwMode="auto">
                <a:xfrm flipV="1">
                  <a:off x="2015" y="2590"/>
                  <a:ext cx="1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90" name="Line 730"/>
                <p:cNvSpPr>
                  <a:spLocks noChangeShapeType="1"/>
                </p:cNvSpPr>
                <p:nvPr/>
              </p:nvSpPr>
              <p:spPr bwMode="auto">
                <a:xfrm>
                  <a:off x="2015" y="2590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91" name="Line 731"/>
                <p:cNvSpPr>
                  <a:spLocks noChangeShapeType="1"/>
                </p:cNvSpPr>
                <p:nvPr/>
              </p:nvSpPr>
              <p:spPr bwMode="auto">
                <a:xfrm>
                  <a:off x="2015" y="2590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92" name="Line 732"/>
                <p:cNvSpPr>
                  <a:spLocks noChangeShapeType="1"/>
                </p:cNvSpPr>
                <p:nvPr/>
              </p:nvSpPr>
              <p:spPr bwMode="auto">
                <a:xfrm>
                  <a:off x="2015" y="2590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93" name="Line 733"/>
                <p:cNvSpPr>
                  <a:spLocks noChangeShapeType="1"/>
                </p:cNvSpPr>
                <p:nvPr/>
              </p:nvSpPr>
              <p:spPr bwMode="auto">
                <a:xfrm>
                  <a:off x="2015" y="2590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94" name="Line 734"/>
                <p:cNvSpPr>
                  <a:spLocks noChangeShapeType="1"/>
                </p:cNvSpPr>
                <p:nvPr/>
              </p:nvSpPr>
              <p:spPr bwMode="auto">
                <a:xfrm>
                  <a:off x="2025" y="2590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95" name="Line 735"/>
                <p:cNvSpPr>
                  <a:spLocks noChangeShapeType="1"/>
                </p:cNvSpPr>
                <p:nvPr/>
              </p:nvSpPr>
              <p:spPr bwMode="auto">
                <a:xfrm>
                  <a:off x="2025" y="2590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96" name="Line 736"/>
                <p:cNvSpPr>
                  <a:spLocks noChangeShapeType="1"/>
                </p:cNvSpPr>
                <p:nvPr/>
              </p:nvSpPr>
              <p:spPr bwMode="auto">
                <a:xfrm>
                  <a:off x="2025" y="2590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97" name="Line 737"/>
                <p:cNvSpPr>
                  <a:spLocks noChangeShapeType="1"/>
                </p:cNvSpPr>
                <p:nvPr/>
              </p:nvSpPr>
              <p:spPr bwMode="auto">
                <a:xfrm>
                  <a:off x="2025" y="2590"/>
                  <a:ext cx="12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98" name="Line 738"/>
                <p:cNvSpPr>
                  <a:spLocks noChangeShapeType="1"/>
                </p:cNvSpPr>
                <p:nvPr/>
              </p:nvSpPr>
              <p:spPr bwMode="auto">
                <a:xfrm>
                  <a:off x="2037" y="2590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099" name="Line 739"/>
                <p:cNvSpPr>
                  <a:spLocks noChangeShapeType="1"/>
                </p:cNvSpPr>
                <p:nvPr/>
              </p:nvSpPr>
              <p:spPr bwMode="auto">
                <a:xfrm>
                  <a:off x="2037" y="2590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00" name="Line 740"/>
                <p:cNvSpPr>
                  <a:spLocks noChangeShapeType="1"/>
                </p:cNvSpPr>
                <p:nvPr/>
              </p:nvSpPr>
              <p:spPr bwMode="auto">
                <a:xfrm>
                  <a:off x="2037" y="2590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01" name="Line 741"/>
                <p:cNvSpPr>
                  <a:spLocks noChangeShapeType="1"/>
                </p:cNvSpPr>
                <p:nvPr/>
              </p:nvSpPr>
              <p:spPr bwMode="auto">
                <a:xfrm>
                  <a:off x="2037" y="2590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02" name="Line 742"/>
                <p:cNvSpPr>
                  <a:spLocks noChangeShapeType="1"/>
                </p:cNvSpPr>
                <p:nvPr/>
              </p:nvSpPr>
              <p:spPr bwMode="auto">
                <a:xfrm flipV="1">
                  <a:off x="2037" y="2577"/>
                  <a:ext cx="1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03" name="Line 743"/>
                <p:cNvSpPr>
                  <a:spLocks noChangeShapeType="1"/>
                </p:cNvSpPr>
                <p:nvPr/>
              </p:nvSpPr>
              <p:spPr bwMode="auto">
                <a:xfrm>
                  <a:off x="2037" y="2577"/>
                  <a:ext cx="12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04" name="Line 744"/>
                <p:cNvSpPr>
                  <a:spLocks noChangeShapeType="1"/>
                </p:cNvSpPr>
                <p:nvPr/>
              </p:nvSpPr>
              <p:spPr bwMode="auto">
                <a:xfrm>
                  <a:off x="2048" y="2577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05" name="Line 745"/>
                <p:cNvSpPr>
                  <a:spLocks noChangeShapeType="1"/>
                </p:cNvSpPr>
                <p:nvPr/>
              </p:nvSpPr>
              <p:spPr bwMode="auto">
                <a:xfrm>
                  <a:off x="2048" y="2577"/>
                  <a:ext cx="9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06" name="Line 746"/>
                <p:cNvSpPr>
                  <a:spLocks noChangeShapeType="1"/>
                </p:cNvSpPr>
                <p:nvPr/>
              </p:nvSpPr>
              <p:spPr bwMode="auto">
                <a:xfrm>
                  <a:off x="2059" y="2577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07" name="Line 747"/>
                <p:cNvSpPr>
                  <a:spLocks noChangeShapeType="1"/>
                </p:cNvSpPr>
                <p:nvPr/>
              </p:nvSpPr>
              <p:spPr bwMode="auto">
                <a:xfrm>
                  <a:off x="2059" y="2577"/>
                  <a:ext cx="1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08" name="Line 748"/>
                <p:cNvSpPr>
                  <a:spLocks noChangeShapeType="1"/>
                </p:cNvSpPr>
                <p:nvPr/>
              </p:nvSpPr>
              <p:spPr bwMode="auto">
                <a:xfrm>
                  <a:off x="2070" y="2577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09" name="Line 749"/>
                <p:cNvSpPr>
                  <a:spLocks noChangeShapeType="1"/>
                </p:cNvSpPr>
                <p:nvPr/>
              </p:nvSpPr>
              <p:spPr bwMode="auto">
                <a:xfrm>
                  <a:off x="2070" y="2577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10" name="Line 750"/>
                <p:cNvSpPr>
                  <a:spLocks noChangeShapeType="1"/>
                </p:cNvSpPr>
                <p:nvPr/>
              </p:nvSpPr>
              <p:spPr bwMode="auto">
                <a:xfrm flipV="1">
                  <a:off x="2080" y="2563"/>
                  <a:ext cx="0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11" name="Line 751"/>
                <p:cNvSpPr>
                  <a:spLocks noChangeShapeType="1"/>
                </p:cNvSpPr>
                <p:nvPr/>
              </p:nvSpPr>
              <p:spPr bwMode="auto">
                <a:xfrm>
                  <a:off x="2080" y="2563"/>
                  <a:ext cx="12" cy="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12" name="Line 752"/>
                <p:cNvSpPr>
                  <a:spLocks noChangeShapeType="1"/>
                </p:cNvSpPr>
                <p:nvPr/>
              </p:nvSpPr>
              <p:spPr bwMode="auto">
                <a:xfrm>
                  <a:off x="2092" y="2563"/>
                  <a:ext cx="1" cy="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13" name="Line 753"/>
                <p:cNvSpPr>
                  <a:spLocks noChangeShapeType="1"/>
                </p:cNvSpPr>
                <p:nvPr/>
              </p:nvSpPr>
              <p:spPr bwMode="auto">
                <a:xfrm>
                  <a:off x="2092" y="2563"/>
                  <a:ext cx="12" cy="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14" name="Line 754"/>
                <p:cNvSpPr>
                  <a:spLocks noChangeShapeType="1"/>
                </p:cNvSpPr>
                <p:nvPr/>
              </p:nvSpPr>
              <p:spPr bwMode="auto">
                <a:xfrm>
                  <a:off x="2104" y="2563"/>
                  <a:ext cx="0" cy="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15" name="Line 755"/>
                <p:cNvSpPr>
                  <a:spLocks noChangeShapeType="1"/>
                </p:cNvSpPr>
                <p:nvPr/>
              </p:nvSpPr>
              <p:spPr bwMode="auto">
                <a:xfrm>
                  <a:off x="2104" y="2563"/>
                  <a:ext cx="10" cy="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16" name="Line 756"/>
                <p:cNvSpPr>
                  <a:spLocks noChangeShapeType="1"/>
                </p:cNvSpPr>
                <p:nvPr/>
              </p:nvSpPr>
              <p:spPr bwMode="auto">
                <a:xfrm>
                  <a:off x="2114" y="2563"/>
                  <a:ext cx="1" cy="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17" name="Line 757"/>
                <p:cNvSpPr>
                  <a:spLocks noChangeShapeType="1"/>
                </p:cNvSpPr>
                <p:nvPr/>
              </p:nvSpPr>
              <p:spPr bwMode="auto">
                <a:xfrm>
                  <a:off x="2114" y="2563"/>
                  <a:ext cx="1" cy="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18" name="Line 758"/>
                <p:cNvSpPr>
                  <a:spLocks noChangeShapeType="1"/>
                </p:cNvSpPr>
                <p:nvPr/>
              </p:nvSpPr>
              <p:spPr bwMode="auto">
                <a:xfrm>
                  <a:off x="2114" y="2563"/>
                  <a:ext cx="13" cy="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19" name="Line 759"/>
                <p:cNvSpPr>
                  <a:spLocks noChangeShapeType="1"/>
                </p:cNvSpPr>
                <p:nvPr/>
              </p:nvSpPr>
              <p:spPr bwMode="auto">
                <a:xfrm>
                  <a:off x="2125" y="2563"/>
                  <a:ext cx="22" cy="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20" name="Line 760"/>
                <p:cNvSpPr>
                  <a:spLocks noChangeShapeType="1"/>
                </p:cNvSpPr>
                <p:nvPr/>
              </p:nvSpPr>
              <p:spPr bwMode="auto">
                <a:xfrm>
                  <a:off x="2147" y="2563"/>
                  <a:ext cx="1" cy="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21" name="Line 761"/>
                <p:cNvSpPr>
                  <a:spLocks noChangeShapeType="1"/>
                </p:cNvSpPr>
                <p:nvPr/>
              </p:nvSpPr>
              <p:spPr bwMode="auto">
                <a:xfrm>
                  <a:off x="2147" y="2563"/>
                  <a:ext cx="23" cy="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22" name="Line 762"/>
                <p:cNvSpPr>
                  <a:spLocks noChangeShapeType="1"/>
                </p:cNvSpPr>
                <p:nvPr/>
              </p:nvSpPr>
              <p:spPr bwMode="auto">
                <a:xfrm flipV="1">
                  <a:off x="2170" y="2551"/>
                  <a:ext cx="1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23" name="Line 763"/>
                <p:cNvSpPr>
                  <a:spLocks noChangeShapeType="1"/>
                </p:cNvSpPr>
                <p:nvPr/>
              </p:nvSpPr>
              <p:spPr bwMode="auto">
                <a:xfrm>
                  <a:off x="2170" y="2551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24" name="Line 764"/>
                <p:cNvSpPr>
                  <a:spLocks noChangeShapeType="1"/>
                </p:cNvSpPr>
                <p:nvPr/>
              </p:nvSpPr>
              <p:spPr bwMode="auto">
                <a:xfrm>
                  <a:off x="2170" y="2551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25" name="Line 765"/>
                <p:cNvSpPr>
                  <a:spLocks noChangeShapeType="1"/>
                </p:cNvSpPr>
                <p:nvPr/>
              </p:nvSpPr>
              <p:spPr bwMode="auto">
                <a:xfrm>
                  <a:off x="2170" y="2551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26" name="Line 766"/>
                <p:cNvSpPr>
                  <a:spLocks noChangeShapeType="1"/>
                </p:cNvSpPr>
                <p:nvPr/>
              </p:nvSpPr>
              <p:spPr bwMode="auto">
                <a:xfrm>
                  <a:off x="2180" y="2551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27" name="Line 767"/>
                <p:cNvSpPr>
                  <a:spLocks noChangeShapeType="1"/>
                </p:cNvSpPr>
                <p:nvPr/>
              </p:nvSpPr>
              <p:spPr bwMode="auto">
                <a:xfrm>
                  <a:off x="2180" y="2551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28" name="Line 768"/>
                <p:cNvSpPr>
                  <a:spLocks noChangeShapeType="1"/>
                </p:cNvSpPr>
                <p:nvPr/>
              </p:nvSpPr>
              <p:spPr bwMode="auto">
                <a:xfrm>
                  <a:off x="2180" y="2551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29" name="Line 769"/>
                <p:cNvSpPr>
                  <a:spLocks noChangeShapeType="1"/>
                </p:cNvSpPr>
                <p:nvPr/>
              </p:nvSpPr>
              <p:spPr bwMode="auto">
                <a:xfrm>
                  <a:off x="2180" y="2551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30" name="Line 770"/>
                <p:cNvSpPr>
                  <a:spLocks noChangeShapeType="1"/>
                </p:cNvSpPr>
                <p:nvPr/>
              </p:nvSpPr>
              <p:spPr bwMode="auto">
                <a:xfrm>
                  <a:off x="2180" y="2551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31" name="Line 771"/>
                <p:cNvSpPr>
                  <a:spLocks noChangeShapeType="1"/>
                </p:cNvSpPr>
                <p:nvPr/>
              </p:nvSpPr>
              <p:spPr bwMode="auto">
                <a:xfrm>
                  <a:off x="2180" y="2551"/>
                  <a:ext cx="2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32" name="Line 772"/>
                <p:cNvSpPr>
                  <a:spLocks noChangeShapeType="1"/>
                </p:cNvSpPr>
                <p:nvPr/>
              </p:nvSpPr>
              <p:spPr bwMode="auto">
                <a:xfrm>
                  <a:off x="2203" y="2551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33" name="Line 773"/>
                <p:cNvSpPr>
                  <a:spLocks noChangeShapeType="1"/>
                </p:cNvSpPr>
                <p:nvPr/>
              </p:nvSpPr>
              <p:spPr bwMode="auto">
                <a:xfrm>
                  <a:off x="2203" y="2551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34" name="Line 774"/>
                <p:cNvSpPr>
                  <a:spLocks noChangeShapeType="1"/>
                </p:cNvSpPr>
                <p:nvPr/>
              </p:nvSpPr>
              <p:spPr bwMode="auto">
                <a:xfrm flipV="1">
                  <a:off x="2203" y="2537"/>
                  <a:ext cx="0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35" name="Line 775"/>
                <p:cNvSpPr>
                  <a:spLocks noChangeShapeType="1"/>
                </p:cNvSpPr>
                <p:nvPr/>
              </p:nvSpPr>
              <p:spPr bwMode="auto">
                <a:xfrm>
                  <a:off x="2203" y="2537"/>
                  <a:ext cx="0" cy="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36" name="Line 776"/>
                <p:cNvSpPr>
                  <a:spLocks noChangeShapeType="1"/>
                </p:cNvSpPr>
                <p:nvPr/>
              </p:nvSpPr>
              <p:spPr bwMode="auto">
                <a:xfrm>
                  <a:off x="2203" y="2537"/>
                  <a:ext cx="0" cy="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37" name="Line 777"/>
                <p:cNvSpPr>
                  <a:spLocks noChangeShapeType="1"/>
                </p:cNvSpPr>
                <p:nvPr/>
              </p:nvSpPr>
              <p:spPr bwMode="auto">
                <a:xfrm>
                  <a:off x="2203" y="2537"/>
                  <a:ext cx="9" cy="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38" name="Line 778"/>
                <p:cNvSpPr>
                  <a:spLocks noChangeShapeType="1"/>
                </p:cNvSpPr>
                <p:nvPr/>
              </p:nvSpPr>
              <p:spPr bwMode="auto">
                <a:xfrm flipV="1">
                  <a:off x="2214" y="2525"/>
                  <a:ext cx="1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39" name="Line 779"/>
                <p:cNvSpPr>
                  <a:spLocks noChangeShapeType="1"/>
                </p:cNvSpPr>
                <p:nvPr/>
              </p:nvSpPr>
              <p:spPr bwMode="auto">
                <a:xfrm>
                  <a:off x="2214" y="2525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40" name="Line 780"/>
                <p:cNvSpPr>
                  <a:spLocks noChangeShapeType="1"/>
                </p:cNvSpPr>
                <p:nvPr/>
              </p:nvSpPr>
              <p:spPr bwMode="auto">
                <a:xfrm>
                  <a:off x="2214" y="2525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41" name="Line 781"/>
                <p:cNvSpPr>
                  <a:spLocks noChangeShapeType="1"/>
                </p:cNvSpPr>
                <p:nvPr/>
              </p:nvSpPr>
              <p:spPr bwMode="auto">
                <a:xfrm>
                  <a:off x="2214" y="2525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42" name="Line 782"/>
                <p:cNvSpPr>
                  <a:spLocks noChangeShapeType="1"/>
                </p:cNvSpPr>
                <p:nvPr/>
              </p:nvSpPr>
              <p:spPr bwMode="auto">
                <a:xfrm>
                  <a:off x="2214" y="2525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43" name="Line 783"/>
                <p:cNvSpPr>
                  <a:spLocks noChangeShapeType="1"/>
                </p:cNvSpPr>
                <p:nvPr/>
              </p:nvSpPr>
              <p:spPr bwMode="auto">
                <a:xfrm>
                  <a:off x="2214" y="2525"/>
                  <a:ext cx="1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44" name="Line 784"/>
                <p:cNvSpPr>
                  <a:spLocks noChangeShapeType="1"/>
                </p:cNvSpPr>
                <p:nvPr/>
              </p:nvSpPr>
              <p:spPr bwMode="auto">
                <a:xfrm>
                  <a:off x="2225" y="2525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45" name="Line 785"/>
                <p:cNvSpPr>
                  <a:spLocks noChangeShapeType="1"/>
                </p:cNvSpPr>
                <p:nvPr/>
              </p:nvSpPr>
              <p:spPr bwMode="auto">
                <a:xfrm>
                  <a:off x="2225" y="2525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46" name="Line 786"/>
                <p:cNvSpPr>
                  <a:spLocks noChangeShapeType="1"/>
                </p:cNvSpPr>
                <p:nvPr/>
              </p:nvSpPr>
              <p:spPr bwMode="auto">
                <a:xfrm>
                  <a:off x="2235" y="2525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47" name="Line 787"/>
                <p:cNvSpPr>
                  <a:spLocks noChangeShapeType="1"/>
                </p:cNvSpPr>
                <p:nvPr/>
              </p:nvSpPr>
              <p:spPr bwMode="auto">
                <a:xfrm>
                  <a:off x="2235" y="2525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48" name="Line 788"/>
                <p:cNvSpPr>
                  <a:spLocks noChangeShapeType="1"/>
                </p:cNvSpPr>
                <p:nvPr/>
              </p:nvSpPr>
              <p:spPr bwMode="auto">
                <a:xfrm flipV="1">
                  <a:off x="2235" y="2512"/>
                  <a:ext cx="0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49" name="Line 789"/>
                <p:cNvSpPr>
                  <a:spLocks noChangeShapeType="1"/>
                </p:cNvSpPr>
                <p:nvPr/>
              </p:nvSpPr>
              <p:spPr bwMode="auto">
                <a:xfrm>
                  <a:off x="2235" y="2512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50" name="Line 790"/>
                <p:cNvSpPr>
                  <a:spLocks noChangeShapeType="1"/>
                </p:cNvSpPr>
                <p:nvPr/>
              </p:nvSpPr>
              <p:spPr bwMode="auto">
                <a:xfrm>
                  <a:off x="2235" y="2512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51" name="Line 791"/>
                <p:cNvSpPr>
                  <a:spLocks noChangeShapeType="1"/>
                </p:cNvSpPr>
                <p:nvPr/>
              </p:nvSpPr>
              <p:spPr bwMode="auto">
                <a:xfrm>
                  <a:off x="2235" y="2512"/>
                  <a:ext cx="2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52" name="Line 792"/>
                <p:cNvSpPr>
                  <a:spLocks noChangeShapeType="1"/>
                </p:cNvSpPr>
                <p:nvPr/>
              </p:nvSpPr>
              <p:spPr bwMode="auto">
                <a:xfrm>
                  <a:off x="2259" y="2512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53" name="Line 793"/>
                <p:cNvSpPr>
                  <a:spLocks noChangeShapeType="1"/>
                </p:cNvSpPr>
                <p:nvPr/>
              </p:nvSpPr>
              <p:spPr bwMode="auto">
                <a:xfrm>
                  <a:off x="2259" y="2512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54" name="Line 794"/>
                <p:cNvSpPr>
                  <a:spLocks noChangeShapeType="1"/>
                </p:cNvSpPr>
                <p:nvPr/>
              </p:nvSpPr>
              <p:spPr bwMode="auto">
                <a:xfrm>
                  <a:off x="2259" y="2512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55" name="Line 795"/>
                <p:cNvSpPr>
                  <a:spLocks noChangeShapeType="1"/>
                </p:cNvSpPr>
                <p:nvPr/>
              </p:nvSpPr>
              <p:spPr bwMode="auto">
                <a:xfrm>
                  <a:off x="2259" y="2512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56" name="Line 796"/>
                <p:cNvSpPr>
                  <a:spLocks noChangeShapeType="1"/>
                </p:cNvSpPr>
                <p:nvPr/>
              </p:nvSpPr>
              <p:spPr bwMode="auto">
                <a:xfrm>
                  <a:off x="2269" y="2512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57" name="Line 797"/>
                <p:cNvSpPr>
                  <a:spLocks noChangeShapeType="1"/>
                </p:cNvSpPr>
                <p:nvPr/>
              </p:nvSpPr>
              <p:spPr bwMode="auto">
                <a:xfrm>
                  <a:off x="2269" y="2512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58" name="Line 798"/>
                <p:cNvSpPr>
                  <a:spLocks noChangeShapeType="1"/>
                </p:cNvSpPr>
                <p:nvPr/>
              </p:nvSpPr>
              <p:spPr bwMode="auto">
                <a:xfrm>
                  <a:off x="2269" y="2512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59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2269" y="2499"/>
                  <a:ext cx="1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60" name="Line 800"/>
                <p:cNvSpPr>
                  <a:spLocks noChangeShapeType="1"/>
                </p:cNvSpPr>
                <p:nvPr/>
              </p:nvSpPr>
              <p:spPr bwMode="auto">
                <a:xfrm>
                  <a:off x="2269" y="2499"/>
                  <a:ext cx="1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61" name="Line 801"/>
                <p:cNvSpPr>
                  <a:spLocks noChangeShapeType="1"/>
                </p:cNvSpPr>
                <p:nvPr/>
              </p:nvSpPr>
              <p:spPr bwMode="auto">
                <a:xfrm>
                  <a:off x="2280" y="2499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62" name="Line 802"/>
                <p:cNvSpPr>
                  <a:spLocks noChangeShapeType="1"/>
                </p:cNvSpPr>
                <p:nvPr/>
              </p:nvSpPr>
              <p:spPr bwMode="auto">
                <a:xfrm>
                  <a:off x="2280" y="2499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63" name="Line 803"/>
                <p:cNvSpPr>
                  <a:spLocks noChangeShapeType="1"/>
                </p:cNvSpPr>
                <p:nvPr/>
              </p:nvSpPr>
              <p:spPr bwMode="auto">
                <a:xfrm>
                  <a:off x="2280" y="2499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64" name="Line 804"/>
                <p:cNvSpPr>
                  <a:spLocks noChangeShapeType="1"/>
                </p:cNvSpPr>
                <p:nvPr/>
              </p:nvSpPr>
              <p:spPr bwMode="auto">
                <a:xfrm>
                  <a:off x="2280" y="2499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65" name="Line 805"/>
                <p:cNvSpPr>
                  <a:spLocks noChangeShapeType="1"/>
                </p:cNvSpPr>
                <p:nvPr/>
              </p:nvSpPr>
              <p:spPr bwMode="auto">
                <a:xfrm>
                  <a:off x="2291" y="2499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66" name="Line 806"/>
                <p:cNvSpPr>
                  <a:spLocks noChangeShapeType="1"/>
                </p:cNvSpPr>
                <p:nvPr/>
              </p:nvSpPr>
              <p:spPr bwMode="auto">
                <a:xfrm>
                  <a:off x="2291" y="2499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67" name="Line 807"/>
                <p:cNvSpPr>
                  <a:spLocks noChangeShapeType="1"/>
                </p:cNvSpPr>
                <p:nvPr/>
              </p:nvSpPr>
              <p:spPr bwMode="auto">
                <a:xfrm>
                  <a:off x="2291" y="2499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68" name="Line 808"/>
                <p:cNvSpPr>
                  <a:spLocks noChangeShapeType="1"/>
                </p:cNvSpPr>
                <p:nvPr/>
              </p:nvSpPr>
              <p:spPr bwMode="auto">
                <a:xfrm>
                  <a:off x="2291" y="2499"/>
                  <a:ext cx="1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69" name="Line 809"/>
                <p:cNvSpPr>
                  <a:spLocks noChangeShapeType="1"/>
                </p:cNvSpPr>
                <p:nvPr/>
              </p:nvSpPr>
              <p:spPr bwMode="auto">
                <a:xfrm>
                  <a:off x="2302" y="2499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70" name="Line 810"/>
                <p:cNvSpPr>
                  <a:spLocks noChangeShapeType="1"/>
                </p:cNvSpPr>
                <p:nvPr/>
              </p:nvSpPr>
              <p:spPr bwMode="auto">
                <a:xfrm>
                  <a:off x="2302" y="2499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71" name="Line 811"/>
                <p:cNvSpPr>
                  <a:spLocks noChangeShapeType="1"/>
                </p:cNvSpPr>
                <p:nvPr/>
              </p:nvSpPr>
              <p:spPr bwMode="auto">
                <a:xfrm flipV="1">
                  <a:off x="2312" y="2486"/>
                  <a:ext cx="0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72" name="Line 812"/>
                <p:cNvSpPr>
                  <a:spLocks noChangeShapeType="1"/>
                </p:cNvSpPr>
                <p:nvPr/>
              </p:nvSpPr>
              <p:spPr bwMode="auto">
                <a:xfrm>
                  <a:off x="2312" y="2486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73" name="Line 813"/>
                <p:cNvSpPr>
                  <a:spLocks noChangeShapeType="1"/>
                </p:cNvSpPr>
                <p:nvPr/>
              </p:nvSpPr>
              <p:spPr bwMode="auto">
                <a:xfrm>
                  <a:off x="2312" y="2486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74" name="Line 814"/>
                <p:cNvSpPr>
                  <a:spLocks noChangeShapeType="1"/>
                </p:cNvSpPr>
                <p:nvPr/>
              </p:nvSpPr>
              <p:spPr bwMode="auto">
                <a:xfrm>
                  <a:off x="2312" y="2486"/>
                  <a:ext cx="2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75" name="Line 815"/>
                <p:cNvSpPr>
                  <a:spLocks noChangeShapeType="1"/>
                </p:cNvSpPr>
                <p:nvPr/>
              </p:nvSpPr>
              <p:spPr bwMode="auto">
                <a:xfrm>
                  <a:off x="2335" y="2486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76" name="Line 816"/>
                <p:cNvSpPr>
                  <a:spLocks noChangeShapeType="1"/>
                </p:cNvSpPr>
                <p:nvPr/>
              </p:nvSpPr>
              <p:spPr bwMode="auto">
                <a:xfrm>
                  <a:off x="2335" y="2486"/>
                  <a:ext cx="22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77" name="Line 817"/>
                <p:cNvSpPr>
                  <a:spLocks noChangeShapeType="1"/>
                </p:cNvSpPr>
                <p:nvPr/>
              </p:nvSpPr>
              <p:spPr bwMode="auto">
                <a:xfrm>
                  <a:off x="2357" y="2486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78" name="Line 818"/>
                <p:cNvSpPr>
                  <a:spLocks noChangeShapeType="1"/>
                </p:cNvSpPr>
                <p:nvPr/>
              </p:nvSpPr>
              <p:spPr bwMode="auto">
                <a:xfrm>
                  <a:off x="2357" y="2486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79" name="Line 819"/>
                <p:cNvSpPr>
                  <a:spLocks noChangeShapeType="1"/>
                </p:cNvSpPr>
                <p:nvPr/>
              </p:nvSpPr>
              <p:spPr bwMode="auto">
                <a:xfrm flipV="1">
                  <a:off x="2367" y="2473"/>
                  <a:ext cx="0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80" name="Line 820"/>
                <p:cNvSpPr>
                  <a:spLocks noChangeShapeType="1"/>
                </p:cNvSpPr>
                <p:nvPr/>
              </p:nvSpPr>
              <p:spPr bwMode="auto">
                <a:xfrm>
                  <a:off x="2367" y="2473"/>
                  <a:ext cx="2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81" name="Line 821"/>
                <p:cNvSpPr>
                  <a:spLocks noChangeShapeType="1"/>
                </p:cNvSpPr>
                <p:nvPr/>
              </p:nvSpPr>
              <p:spPr bwMode="auto">
                <a:xfrm>
                  <a:off x="2391" y="2473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82" name="Line 822"/>
                <p:cNvSpPr>
                  <a:spLocks noChangeShapeType="1"/>
                </p:cNvSpPr>
                <p:nvPr/>
              </p:nvSpPr>
              <p:spPr bwMode="auto">
                <a:xfrm>
                  <a:off x="2391" y="2473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83" name="Line 823"/>
                <p:cNvSpPr>
                  <a:spLocks noChangeShapeType="1"/>
                </p:cNvSpPr>
                <p:nvPr/>
              </p:nvSpPr>
              <p:spPr bwMode="auto">
                <a:xfrm>
                  <a:off x="2391" y="2473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84" name="Line 824"/>
                <p:cNvSpPr>
                  <a:spLocks noChangeShapeType="1"/>
                </p:cNvSpPr>
                <p:nvPr/>
              </p:nvSpPr>
              <p:spPr bwMode="auto">
                <a:xfrm>
                  <a:off x="2391" y="2473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85" name="Line 825"/>
                <p:cNvSpPr>
                  <a:spLocks noChangeShapeType="1"/>
                </p:cNvSpPr>
                <p:nvPr/>
              </p:nvSpPr>
              <p:spPr bwMode="auto">
                <a:xfrm>
                  <a:off x="2391" y="2473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86" name="Line 826"/>
                <p:cNvSpPr>
                  <a:spLocks noChangeShapeType="1"/>
                </p:cNvSpPr>
                <p:nvPr/>
              </p:nvSpPr>
              <p:spPr bwMode="auto">
                <a:xfrm>
                  <a:off x="2391" y="2473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87" name="Line 827"/>
                <p:cNvSpPr>
                  <a:spLocks noChangeShapeType="1"/>
                </p:cNvSpPr>
                <p:nvPr/>
              </p:nvSpPr>
              <p:spPr bwMode="auto">
                <a:xfrm>
                  <a:off x="2391" y="2473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88" name="Line 828"/>
                <p:cNvSpPr>
                  <a:spLocks noChangeShapeType="1"/>
                </p:cNvSpPr>
                <p:nvPr/>
              </p:nvSpPr>
              <p:spPr bwMode="auto">
                <a:xfrm>
                  <a:off x="2401" y="2473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89" name="Line 829"/>
                <p:cNvSpPr>
                  <a:spLocks noChangeShapeType="1"/>
                </p:cNvSpPr>
                <p:nvPr/>
              </p:nvSpPr>
              <p:spPr bwMode="auto">
                <a:xfrm>
                  <a:off x="2401" y="2473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90" name="Line 830"/>
                <p:cNvSpPr>
                  <a:spLocks noChangeShapeType="1"/>
                </p:cNvSpPr>
                <p:nvPr/>
              </p:nvSpPr>
              <p:spPr bwMode="auto">
                <a:xfrm>
                  <a:off x="2401" y="2473"/>
                  <a:ext cx="1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91" name="Line 831"/>
                <p:cNvSpPr>
                  <a:spLocks noChangeShapeType="1"/>
                </p:cNvSpPr>
                <p:nvPr/>
              </p:nvSpPr>
              <p:spPr bwMode="auto">
                <a:xfrm>
                  <a:off x="2412" y="2473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92" name="Line 832"/>
                <p:cNvSpPr>
                  <a:spLocks noChangeShapeType="1"/>
                </p:cNvSpPr>
                <p:nvPr/>
              </p:nvSpPr>
              <p:spPr bwMode="auto">
                <a:xfrm>
                  <a:off x="2412" y="2473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93" name="Line 833"/>
                <p:cNvSpPr>
                  <a:spLocks noChangeShapeType="1"/>
                </p:cNvSpPr>
                <p:nvPr/>
              </p:nvSpPr>
              <p:spPr bwMode="auto">
                <a:xfrm flipV="1">
                  <a:off x="2412" y="2460"/>
                  <a:ext cx="1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94" name="Line 834"/>
                <p:cNvSpPr>
                  <a:spLocks noChangeShapeType="1"/>
                </p:cNvSpPr>
                <p:nvPr/>
              </p:nvSpPr>
              <p:spPr bwMode="auto">
                <a:xfrm>
                  <a:off x="2412" y="2460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95" name="Line 835"/>
                <p:cNvSpPr>
                  <a:spLocks noChangeShapeType="1"/>
                </p:cNvSpPr>
                <p:nvPr/>
              </p:nvSpPr>
              <p:spPr bwMode="auto">
                <a:xfrm>
                  <a:off x="2412" y="2460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96" name="Line 836"/>
                <p:cNvSpPr>
                  <a:spLocks noChangeShapeType="1"/>
                </p:cNvSpPr>
                <p:nvPr/>
              </p:nvSpPr>
              <p:spPr bwMode="auto">
                <a:xfrm>
                  <a:off x="2423" y="2460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97" name="Line 837"/>
                <p:cNvSpPr>
                  <a:spLocks noChangeShapeType="1"/>
                </p:cNvSpPr>
                <p:nvPr/>
              </p:nvSpPr>
              <p:spPr bwMode="auto">
                <a:xfrm>
                  <a:off x="2423" y="2460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98" name="Line 838"/>
                <p:cNvSpPr>
                  <a:spLocks noChangeShapeType="1"/>
                </p:cNvSpPr>
                <p:nvPr/>
              </p:nvSpPr>
              <p:spPr bwMode="auto">
                <a:xfrm>
                  <a:off x="2423" y="2460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199" name="Line 839"/>
                <p:cNvSpPr>
                  <a:spLocks noChangeShapeType="1"/>
                </p:cNvSpPr>
                <p:nvPr/>
              </p:nvSpPr>
              <p:spPr bwMode="auto">
                <a:xfrm>
                  <a:off x="2423" y="2460"/>
                  <a:ext cx="14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00" name="Line 840"/>
                <p:cNvSpPr>
                  <a:spLocks noChangeShapeType="1"/>
                </p:cNvSpPr>
                <p:nvPr/>
              </p:nvSpPr>
              <p:spPr bwMode="auto">
                <a:xfrm>
                  <a:off x="2434" y="2460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01" name="Line 841"/>
                <p:cNvSpPr>
                  <a:spLocks noChangeShapeType="1"/>
                </p:cNvSpPr>
                <p:nvPr/>
              </p:nvSpPr>
              <p:spPr bwMode="auto">
                <a:xfrm>
                  <a:off x="2434" y="2460"/>
                  <a:ext cx="12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02" name="Line 842"/>
                <p:cNvSpPr>
                  <a:spLocks noChangeShapeType="1"/>
                </p:cNvSpPr>
                <p:nvPr/>
              </p:nvSpPr>
              <p:spPr bwMode="auto">
                <a:xfrm>
                  <a:off x="2446" y="2460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03" name="Line 843"/>
                <p:cNvSpPr>
                  <a:spLocks noChangeShapeType="1"/>
                </p:cNvSpPr>
                <p:nvPr/>
              </p:nvSpPr>
              <p:spPr bwMode="auto">
                <a:xfrm>
                  <a:off x="2446" y="2460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04" name="Line 844"/>
                <p:cNvSpPr>
                  <a:spLocks noChangeShapeType="1"/>
                </p:cNvSpPr>
                <p:nvPr/>
              </p:nvSpPr>
              <p:spPr bwMode="auto">
                <a:xfrm>
                  <a:off x="2446" y="2460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05" name="Line 845"/>
                <p:cNvSpPr>
                  <a:spLocks noChangeShapeType="1"/>
                </p:cNvSpPr>
                <p:nvPr/>
              </p:nvSpPr>
              <p:spPr bwMode="auto">
                <a:xfrm flipV="1">
                  <a:off x="2456" y="2447"/>
                  <a:ext cx="1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06" name="Line 846"/>
                <p:cNvSpPr>
                  <a:spLocks noChangeShapeType="1"/>
                </p:cNvSpPr>
                <p:nvPr/>
              </p:nvSpPr>
              <p:spPr bwMode="auto">
                <a:xfrm>
                  <a:off x="2456" y="2447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07" name="Line 847"/>
                <p:cNvSpPr>
                  <a:spLocks noChangeShapeType="1"/>
                </p:cNvSpPr>
                <p:nvPr/>
              </p:nvSpPr>
              <p:spPr bwMode="auto">
                <a:xfrm>
                  <a:off x="2456" y="2447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08" name="Line 848"/>
                <p:cNvSpPr>
                  <a:spLocks noChangeShapeType="1"/>
                </p:cNvSpPr>
                <p:nvPr/>
              </p:nvSpPr>
              <p:spPr bwMode="auto">
                <a:xfrm>
                  <a:off x="2456" y="2447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09" name="Line 849"/>
                <p:cNvSpPr>
                  <a:spLocks noChangeShapeType="1"/>
                </p:cNvSpPr>
                <p:nvPr/>
              </p:nvSpPr>
              <p:spPr bwMode="auto">
                <a:xfrm>
                  <a:off x="2456" y="2447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10" name="Line 850"/>
                <p:cNvSpPr>
                  <a:spLocks noChangeShapeType="1"/>
                </p:cNvSpPr>
                <p:nvPr/>
              </p:nvSpPr>
              <p:spPr bwMode="auto">
                <a:xfrm>
                  <a:off x="2456" y="2447"/>
                  <a:ext cx="12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11" name="Line 851"/>
                <p:cNvSpPr>
                  <a:spLocks noChangeShapeType="1"/>
                </p:cNvSpPr>
                <p:nvPr/>
              </p:nvSpPr>
              <p:spPr bwMode="auto">
                <a:xfrm>
                  <a:off x="2467" y="2447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12" name="Line 852"/>
                <p:cNvSpPr>
                  <a:spLocks noChangeShapeType="1"/>
                </p:cNvSpPr>
                <p:nvPr/>
              </p:nvSpPr>
              <p:spPr bwMode="auto">
                <a:xfrm>
                  <a:off x="2467" y="2447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13" name="Line 853"/>
                <p:cNvSpPr>
                  <a:spLocks noChangeShapeType="1"/>
                </p:cNvSpPr>
                <p:nvPr/>
              </p:nvSpPr>
              <p:spPr bwMode="auto">
                <a:xfrm>
                  <a:off x="2467" y="2447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14" name="Line 854"/>
                <p:cNvSpPr>
                  <a:spLocks noChangeShapeType="1"/>
                </p:cNvSpPr>
                <p:nvPr/>
              </p:nvSpPr>
              <p:spPr bwMode="auto">
                <a:xfrm>
                  <a:off x="2467" y="2447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15" name="Line 855"/>
                <p:cNvSpPr>
                  <a:spLocks noChangeShapeType="1"/>
                </p:cNvSpPr>
                <p:nvPr/>
              </p:nvSpPr>
              <p:spPr bwMode="auto">
                <a:xfrm flipV="1">
                  <a:off x="2478" y="2434"/>
                  <a:ext cx="1" cy="13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16" name="Line 856"/>
                <p:cNvSpPr>
                  <a:spLocks noChangeShapeType="1"/>
                </p:cNvSpPr>
                <p:nvPr/>
              </p:nvSpPr>
              <p:spPr bwMode="auto">
                <a:xfrm>
                  <a:off x="2478" y="2434"/>
                  <a:ext cx="13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17" name="Line 857"/>
                <p:cNvSpPr>
                  <a:spLocks noChangeShapeType="1"/>
                </p:cNvSpPr>
                <p:nvPr/>
              </p:nvSpPr>
              <p:spPr bwMode="auto">
                <a:xfrm>
                  <a:off x="2489" y="2434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18" name="Line 858"/>
                <p:cNvSpPr>
                  <a:spLocks noChangeShapeType="1"/>
                </p:cNvSpPr>
                <p:nvPr/>
              </p:nvSpPr>
              <p:spPr bwMode="auto">
                <a:xfrm>
                  <a:off x="2489" y="2434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19" name="Line 859"/>
                <p:cNvSpPr>
                  <a:spLocks noChangeShapeType="1"/>
                </p:cNvSpPr>
                <p:nvPr/>
              </p:nvSpPr>
              <p:spPr bwMode="auto">
                <a:xfrm>
                  <a:off x="2489" y="2434"/>
                  <a:ext cx="1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20" name="Line 860"/>
                <p:cNvSpPr>
                  <a:spLocks noChangeShapeType="1"/>
                </p:cNvSpPr>
                <p:nvPr/>
              </p:nvSpPr>
              <p:spPr bwMode="auto">
                <a:xfrm>
                  <a:off x="2499" y="2434"/>
                  <a:ext cx="0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21" name="Line 861"/>
                <p:cNvSpPr>
                  <a:spLocks noChangeShapeType="1"/>
                </p:cNvSpPr>
                <p:nvPr/>
              </p:nvSpPr>
              <p:spPr bwMode="auto">
                <a:xfrm>
                  <a:off x="2499" y="2434"/>
                  <a:ext cx="32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22" name="Line 862"/>
                <p:cNvSpPr>
                  <a:spLocks noChangeShapeType="1"/>
                </p:cNvSpPr>
                <p:nvPr/>
              </p:nvSpPr>
              <p:spPr bwMode="auto">
                <a:xfrm>
                  <a:off x="2533" y="2434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23" name="Line 863"/>
                <p:cNvSpPr>
                  <a:spLocks noChangeShapeType="1"/>
                </p:cNvSpPr>
                <p:nvPr/>
              </p:nvSpPr>
              <p:spPr bwMode="auto">
                <a:xfrm>
                  <a:off x="2533" y="2434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6224" name="Line 864"/>
                <p:cNvSpPr>
                  <a:spLocks noChangeShapeType="1"/>
                </p:cNvSpPr>
                <p:nvPr/>
              </p:nvSpPr>
              <p:spPr bwMode="auto">
                <a:xfrm>
                  <a:off x="2533" y="2434"/>
                  <a:ext cx="1" cy="1"/>
                </a:xfrm>
                <a:prstGeom prst="line">
                  <a:avLst/>
                </a:prstGeom>
                <a:noFill/>
                <a:ln w="444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88151" name="Group 865"/>
              <p:cNvGrpSpPr>
                <a:grpSpLocks/>
              </p:cNvGrpSpPr>
              <p:nvPr/>
            </p:nvGrpSpPr>
            <p:grpSpPr bwMode="auto">
              <a:xfrm>
                <a:off x="1064" y="1987"/>
                <a:ext cx="3449" cy="1546"/>
                <a:chOff x="1064" y="1987"/>
                <a:chExt cx="3449" cy="1546"/>
              </a:xfrm>
            </p:grpSpPr>
            <p:grpSp>
              <p:nvGrpSpPr>
                <p:cNvPr id="88152" name="Group 866"/>
                <p:cNvGrpSpPr>
                  <a:grpSpLocks/>
                </p:cNvGrpSpPr>
                <p:nvPr/>
              </p:nvGrpSpPr>
              <p:grpSpPr bwMode="auto">
                <a:xfrm>
                  <a:off x="2143" y="2687"/>
                  <a:ext cx="663" cy="266"/>
                  <a:chOff x="2533" y="2213"/>
                  <a:chExt cx="850" cy="222"/>
                </a:xfrm>
              </p:grpSpPr>
              <p:sp>
                <p:nvSpPr>
                  <p:cNvPr id="656227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2533" y="243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28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2533" y="2434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29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2545" y="243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30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2545" y="2434"/>
                    <a:ext cx="2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31" name="Line 8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6" y="2420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32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2566" y="2420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33" name="Line 873"/>
                  <p:cNvSpPr>
                    <a:spLocks noChangeShapeType="1"/>
                  </p:cNvSpPr>
                  <p:nvPr/>
                </p:nvSpPr>
                <p:spPr bwMode="auto">
                  <a:xfrm>
                    <a:off x="2577" y="242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34" name="Line 874"/>
                  <p:cNvSpPr>
                    <a:spLocks noChangeShapeType="1"/>
                  </p:cNvSpPr>
                  <p:nvPr/>
                </p:nvSpPr>
                <p:spPr bwMode="auto">
                  <a:xfrm>
                    <a:off x="2577" y="242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35" name="Line 875"/>
                  <p:cNvSpPr>
                    <a:spLocks noChangeShapeType="1"/>
                  </p:cNvSpPr>
                  <p:nvPr/>
                </p:nvSpPr>
                <p:spPr bwMode="auto">
                  <a:xfrm>
                    <a:off x="2577" y="242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36" name="Line 876"/>
                  <p:cNvSpPr>
                    <a:spLocks noChangeShapeType="1"/>
                  </p:cNvSpPr>
                  <p:nvPr/>
                </p:nvSpPr>
                <p:spPr bwMode="auto">
                  <a:xfrm>
                    <a:off x="2577" y="2420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37" name="Line 877"/>
                  <p:cNvSpPr>
                    <a:spLocks noChangeShapeType="1"/>
                  </p:cNvSpPr>
                  <p:nvPr/>
                </p:nvSpPr>
                <p:spPr bwMode="auto">
                  <a:xfrm>
                    <a:off x="2588" y="242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38" name="Line 878"/>
                  <p:cNvSpPr>
                    <a:spLocks noChangeShapeType="1"/>
                  </p:cNvSpPr>
                  <p:nvPr/>
                </p:nvSpPr>
                <p:spPr bwMode="auto">
                  <a:xfrm>
                    <a:off x="2588" y="242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39" name="Line 8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88" y="2408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40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2588" y="2408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41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2598" y="240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42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2598" y="2408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43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2610" y="240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44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2610" y="2408"/>
                    <a:ext cx="2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45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2632" y="240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46" name="Line 886"/>
                  <p:cNvSpPr>
                    <a:spLocks noChangeShapeType="1"/>
                  </p:cNvSpPr>
                  <p:nvPr/>
                </p:nvSpPr>
                <p:spPr bwMode="auto">
                  <a:xfrm>
                    <a:off x="2632" y="240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47" name="Line 887"/>
                  <p:cNvSpPr>
                    <a:spLocks noChangeShapeType="1"/>
                  </p:cNvSpPr>
                  <p:nvPr/>
                </p:nvSpPr>
                <p:spPr bwMode="auto">
                  <a:xfrm>
                    <a:off x="2632" y="240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48" name="Line 888"/>
                  <p:cNvSpPr>
                    <a:spLocks noChangeShapeType="1"/>
                  </p:cNvSpPr>
                  <p:nvPr/>
                </p:nvSpPr>
                <p:spPr bwMode="auto">
                  <a:xfrm>
                    <a:off x="2632" y="2408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49" name="Line 889"/>
                  <p:cNvSpPr>
                    <a:spLocks noChangeShapeType="1"/>
                  </p:cNvSpPr>
                  <p:nvPr/>
                </p:nvSpPr>
                <p:spPr bwMode="auto">
                  <a:xfrm>
                    <a:off x="2643" y="240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50" name="Line 890"/>
                  <p:cNvSpPr>
                    <a:spLocks noChangeShapeType="1"/>
                  </p:cNvSpPr>
                  <p:nvPr/>
                </p:nvSpPr>
                <p:spPr bwMode="auto">
                  <a:xfrm>
                    <a:off x="2643" y="240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51" name="Line 8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3" y="2395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52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2643" y="2395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53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2654" y="239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54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2654" y="2395"/>
                    <a:ext cx="14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55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2665" y="239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56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2665" y="239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57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2665" y="239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58" name="Line 898"/>
                  <p:cNvSpPr>
                    <a:spLocks noChangeShapeType="1"/>
                  </p:cNvSpPr>
                  <p:nvPr/>
                </p:nvSpPr>
                <p:spPr bwMode="auto">
                  <a:xfrm>
                    <a:off x="2665" y="2395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59" name="Line 899"/>
                  <p:cNvSpPr>
                    <a:spLocks noChangeShapeType="1"/>
                  </p:cNvSpPr>
                  <p:nvPr/>
                </p:nvSpPr>
                <p:spPr bwMode="auto">
                  <a:xfrm>
                    <a:off x="2677" y="239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60" name="Line 900"/>
                  <p:cNvSpPr>
                    <a:spLocks noChangeShapeType="1"/>
                  </p:cNvSpPr>
                  <p:nvPr/>
                </p:nvSpPr>
                <p:spPr bwMode="auto">
                  <a:xfrm>
                    <a:off x="2677" y="239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61" name="Line 9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77" y="2382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62" name="Line 902"/>
                  <p:cNvSpPr>
                    <a:spLocks noChangeShapeType="1"/>
                  </p:cNvSpPr>
                  <p:nvPr/>
                </p:nvSpPr>
                <p:spPr bwMode="auto">
                  <a:xfrm>
                    <a:off x="2677" y="2382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63" name="Line 903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238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64" name="Line 904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238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65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238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66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2382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67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2698" y="2382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68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2698" y="2382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69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2710" y="238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70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2710" y="2382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71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2721" y="2382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72" name="Line 9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32" y="2369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73" name="Line 913"/>
                  <p:cNvSpPr>
                    <a:spLocks noChangeShapeType="1"/>
                  </p:cNvSpPr>
                  <p:nvPr/>
                </p:nvSpPr>
                <p:spPr bwMode="auto">
                  <a:xfrm>
                    <a:off x="2732" y="2369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74" name="Line 914"/>
                  <p:cNvSpPr>
                    <a:spLocks noChangeShapeType="1"/>
                  </p:cNvSpPr>
                  <p:nvPr/>
                </p:nvSpPr>
                <p:spPr bwMode="auto">
                  <a:xfrm>
                    <a:off x="2743" y="2369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75" name="Line 915"/>
                  <p:cNvSpPr>
                    <a:spLocks noChangeShapeType="1"/>
                  </p:cNvSpPr>
                  <p:nvPr/>
                </p:nvSpPr>
                <p:spPr bwMode="auto">
                  <a:xfrm>
                    <a:off x="2754" y="236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76" name="Line 916"/>
                  <p:cNvSpPr>
                    <a:spLocks noChangeShapeType="1"/>
                  </p:cNvSpPr>
                  <p:nvPr/>
                </p:nvSpPr>
                <p:spPr bwMode="auto">
                  <a:xfrm>
                    <a:off x="2754" y="236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77" name="Line 917"/>
                  <p:cNvSpPr>
                    <a:spLocks noChangeShapeType="1"/>
                  </p:cNvSpPr>
                  <p:nvPr/>
                </p:nvSpPr>
                <p:spPr bwMode="auto">
                  <a:xfrm>
                    <a:off x="2754" y="236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78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2754" y="236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79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2754" y="236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80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2754" y="2369"/>
                    <a:ext cx="14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81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2765" y="2369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82" name="Line 9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77" y="2356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83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2777" y="235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84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2777" y="2356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85" name="Line 925"/>
                  <p:cNvSpPr>
                    <a:spLocks noChangeShapeType="1"/>
                  </p:cNvSpPr>
                  <p:nvPr/>
                </p:nvSpPr>
                <p:spPr bwMode="auto">
                  <a:xfrm>
                    <a:off x="2787" y="235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86" name="Line 926"/>
                  <p:cNvSpPr>
                    <a:spLocks noChangeShapeType="1"/>
                  </p:cNvSpPr>
                  <p:nvPr/>
                </p:nvSpPr>
                <p:spPr bwMode="auto">
                  <a:xfrm>
                    <a:off x="2787" y="235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87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2787" y="2356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88" name="Line 928"/>
                  <p:cNvSpPr>
                    <a:spLocks noChangeShapeType="1"/>
                  </p:cNvSpPr>
                  <p:nvPr/>
                </p:nvSpPr>
                <p:spPr bwMode="auto">
                  <a:xfrm>
                    <a:off x="2798" y="235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89" name="Line 929"/>
                  <p:cNvSpPr>
                    <a:spLocks noChangeShapeType="1"/>
                  </p:cNvSpPr>
                  <p:nvPr/>
                </p:nvSpPr>
                <p:spPr bwMode="auto">
                  <a:xfrm>
                    <a:off x="2798" y="2356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90" name="Line 930"/>
                  <p:cNvSpPr>
                    <a:spLocks noChangeShapeType="1"/>
                  </p:cNvSpPr>
                  <p:nvPr/>
                </p:nvSpPr>
                <p:spPr bwMode="auto">
                  <a:xfrm>
                    <a:off x="2809" y="235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91" name="Line 931"/>
                  <p:cNvSpPr>
                    <a:spLocks noChangeShapeType="1"/>
                  </p:cNvSpPr>
                  <p:nvPr/>
                </p:nvSpPr>
                <p:spPr bwMode="auto">
                  <a:xfrm>
                    <a:off x="2809" y="2356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92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2820" y="235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93" name="Line 933"/>
                  <p:cNvSpPr>
                    <a:spLocks noChangeShapeType="1"/>
                  </p:cNvSpPr>
                  <p:nvPr/>
                </p:nvSpPr>
                <p:spPr bwMode="auto">
                  <a:xfrm>
                    <a:off x="2820" y="235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94" name="Line 934"/>
                  <p:cNvSpPr>
                    <a:spLocks noChangeShapeType="1"/>
                  </p:cNvSpPr>
                  <p:nvPr/>
                </p:nvSpPr>
                <p:spPr bwMode="auto">
                  <a:xfrm>
                    <a:off x="2820" y="2356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95" name="Line 935"/>
                  <p:cNvSpPr>
                    <a:spLocks noChangeShapeType="1"/>
                  </p:cNvSpPr>
                  <p:nvPr/>
                </p:nvSpPr>
                <p:spPr bwMode="auto">
                  <a:xfrm>
                    <a:off x="2830" y="235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96" name="Line 936"/>
                  <p:cNvSpPr>
                    <a:spLocks noChangeShapeType="1"/>
                  </p:cNvSpPr>
                  <p:nvPr/>
                </p:nvSpPr>
                <p:spPr bwMode="auto">
                  <a:xfrm>
                    <a:off x="2830" y="235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97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2830" y="235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98" name="Line 938"/>
                  <p:cNvSpPr>
                    <a:spLocks noChangeShapeType="1"/>
                  </p:cNvSpPr>
                  <p:nvPr/>
                </p:nvSpPr>
                <p:spPr bwMode="auto">
                  <a:xfrm>
                    <a:off x="2830" y="2356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299" name="Line 939"/>
                  <p:cNvSpPr>
                    <a:spLocks noChangeShapeType="1"/>
                  </p:cNvSpPr>
                  <p:nvPr/>
                </p:nvSpPr>
                <p:spPr bwMode="auto">
                  <a:xfrm>
                    <a:off x="2842" y="2356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00" name="Line 940"/>
                  <p:cNvSpPr>
                    <a:spLocks noChangeShapeType="1"/>
                  </p:cNvSpPr>
                  <p:nvPr/>
                </p:nvSpPr>
                <p:spPr bwMode="auto">
                  <a:xfrm>
                    <a:off x="2854" y="2356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01" name="Line 941"/>
                  <p:cNvSpPr>
                    <a:spLocks noChangeShapeType="1"/>
                  </p:cNvSpPr>
                  <p:nvPr/>
                </p:nvSpPr>
                <p:spPr bwMode="auto">
                  <a:xfrm>
                    <a:off x="2864" y="235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02" name="Line 942"/>
                  <p:cNvSpPr>
                    <a:spLocks noChangeShapeType="1"/>
                  </p:cNvSpPr>
                  <p:nvPr/>
                </p:nvSpPr>
                <p:spPr bwMode="auto">
                  <a:xfrm>
                    <a:off x="2864" y="235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03" name="Line 9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4" y="2343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04" name="Line 944"/>
                  <p:cNvSpPr>
                    <a:spLocks noChangeShapeType="1"/>
                  </p:cNvSpPr>
                  <p:nvPr/>
                </p:nvSpPr>
                <p:spPr bwMode="auto">
                  <a:xfrm>
                    <a:off x="2864" y="234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05" name="Line 945"/>
                  <p:cNvSpPr>
                    <a:spLocks noChangeShapeType="1"/>
                  </p:cNvSpPr>
                  <p:nvPr/>
                </p:nvSpPr>
                <p:spPr bwMode="auto">
                  <a:xfrm>
                    <a:off x="2864" y="234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06" name="Line 946"/>
                  <p:cNvSpPr>
                    <a:spLocks noChangeShapeType="1"/>
                  </p:cNvSpPr>
                  <p:nvPr/>
                </p:nvSpPr>
                <p:spPr bwMode="auto">
                  <a:xfrm>
                    <a:off x="2864" y="2343"/>
                    <a:ext cx="2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07" name="Line 947"/>
                  <p:cNvSpPr>
                    <a:spLocks noChangeShapeType="1"/>
                  </p:cNvSpPr>
                  <p:nvPr/>
                </p:nvSpPr>
                <p:spPr bwMode="auto">
                  <a:xfrm>
                    <a:off x="2886" y="2343"/>
                    <a:ext cx="2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08" name="Line 948"/>
                  <p:cNvSpPr>
                    <a:spLocks noChangeShapeType="1"/>
                  </p:cNvSpPr>
                  <p:nvPr/>
                </p:nvSpPr>
                <p:spPr bwMode="auto">
                  <a:xfrm>
                    <a:off x="2909" y="234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09" name="Line 949"/>
                  <p:cNvSpPr>
                    <a:spLocks noChangeShapeType="1"/>
                  </p:cNvSpPr>
                  <p:nvPr/>
                </p:nvSpPr>
                <p:spPr bwMode="auto">
                  <a:xfrm>
                    <a:off x="2909" y="2343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10" name="Line 950"/>
                  <p:cNvSpPr>
                    <a:spLocks noChangeShapeType="1"/>
                  </p:cNvSpPr>
                  <p:nvPr/>
                </p:nvSpPr>
                <p:spPr bwMode="auto">
                  <a:xfrm>
                    <a:off x="2919" y="234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11" name="Line 951"/>
                  <p:cNvSpPr>
                    <a:spLocks noChangeShapeType="1"/>
                  </p:cNvSpPr>
                  <p:nvPr/>
                </p:nvSpPr>
                <p:spPr bwMode="auto">
                  <a:xfrm>
                    <a:off x="2919" y="234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12" name="Line 952"/>
                  <p:cNvSpPr>
                    <a:spLocks noChangeShapeType="1"/>
                  </p:cNvSpPr>
                  <p:nvPr/>
                </p:nvSpPr>
                <p:spPr bwMode="auto">
                  <a:xfrm>
                    <a:off x="2919" y="234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13" name="Line 953"/>
                  <p:cNvSpPr>
                    <a:spLocks noChangeShapeType="1"/>
                  </p:cNvSpPr>
                  <p:nvPr/>
                </p:nvSpPr>
                <p:spPr bwMode="auto">
                  <a:xfrm>
                    <a:off x="2919" y="234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14" name="Line 954"/>
                  <p:cNvSpPr>
                    <a:spLocks noChangeShapeType="1"/>
                  </p:cNvSpPr>
                  <p:nvPr/>
                </p:nvSpPr>
                <p:spPr bwMode="auto">
                  <a:xfrm>
                    <a:off x="2919" y="234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15" name="Line 955"/>
                  <p:cNvSpPr>
                    <a:spLocks noChangeShapeType="1"/>
                  </p:cNvSpPr>
                  <p:nvPr/>
                </p:nvSpPr>
                <p:spPr bwMode="auto">
                  <a:xfrm>
                    <a:off x="2919" y="234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16" name="Line 9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9" y="2330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17" name="Line 957"/>
                  <p:cNvSpPr>
                    <a:spLocks noChangeShapeType="1"/>
                  </p:cNvSpPr>
                  <p:nvPr/>
                </p:nvSpPr>
                <p:spPr bwMode="auto">
                  <a:xfrm>
                    <a:off x="2919" y="2330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18" name="Line 958"/>
                  <p:cNvSpPr>
                    <a:spLocks noChangeShapeType="1"/>
                  </p:cNvSpPr>
                  <p:nvPr/>
                </p:nvSpPr>
                <p:spPr bwMode="auto">
                  <a:xfrm>
                    <a:off x="2930" y="233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19" name="Line 959"/>
                  <p:cNvSpPr>
                    <a:spLocks noChangeShapeType="1"/>
                  </p:cNvSpPr>
                  <p:nvPr/>
                </p:nvSpPr>
                <p:spPr bwMode="auto">
                  <a:xfrm>
                    <a:off x="2930" y="233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20" name="Line 960"/>
                  <p:cNvSpPr>
                    <a:spLocks noChangeShapeType="1"/>
                  </p:cNvSpPr>
                  <p:nvPr/>
                </p:nvSpPr>
                <p:spPr bwMode="auto">
                  <a:xfrm>
                    <a:off x="2930" y="233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21" name="Line 961"/>
                  <p:cNvSpPr>
                    <a:spLocks noChangeShapeType="1"/>
                  </p:cNvSpPr>
                  <p:nvPr/>
                </p:nvSpPr>
                <p:spPr bwMode="auto">
                  <a:xfrm>
                    <a:off x="2930" y="2330"/>
                    <a:ext cx="2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22" name="Line 962"/>
                  <p:cNvSpPr>
                    <a:spLocks noChangeShapeType="1"/>
                  </p:cNvSpPr>
                  <p:nvPr/>
                </p:nvSpPr>
                <p:spPr bwMode="auto">
                  <a:xfrm>
                    <a:off x="2952" y="233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23" name="Line 963"/>
                  <p:cNvSpPr>
                    <a:spLocks noChangeShapeType="1"/>
                  </p:cNvSpPr>
                  <p:nvPr/>
                </p:nvSpPr>
                <p:spPr bwMode="auto">
                  <a:xfrm>
                    <a:off x="2952" y="2330"/>
                    <a:ext cx="2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24" name="Line 964"/>
                  <p:cNvSpPr>
                    <a:spLocks noChangeShapeType="1"/>
                  </p:cNvSpPr>
                  <p:nvPr/>
                </p:nvSpPr>
                <p:spPr bwMode="auto">
                  <a:xfrm>
                    <a:off x="2974" y="233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25" name="Line 965"/>
                  <p:cNvSpPr>
                    <a:spLocks noChangeShapeType="1"/>
                  </p:cNvSpPr>
                  <p:nvPr/>
                </p:nvSpPr>
                <p:spPr bwMode="auto">
                  <a:xfrm>
                    <a:off x="2974" y="233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26" name="Line 966"/>
                  <p:cNvSpPr>
                    <a:spLocks noChangeShapeType="1"/>
                  </p:cNvSpPr>
                  <p:nvPr/>
                </p:nvSpPr>
                <p:spPr bwMode="auto">
                  <a:xfrm>
                    <a:off x="2974" y="2330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27" name="Line 967"/>
                  <p:cNvSpPr>
                    <a:spLocks noChangeShapeType="1"/>
                  </p:cNvSpPr>
                  <p:nvPr/>
                </p:nvSpPr>
                <p:spPr bwMode="auto">
                  <a:xfrm>
                    <a:off x="2986" y="2330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28" name="Line 968"/>
                  <p:cNvSpPr>
                    <a:spLocks noChangeShapeType="1"/>
                  </p:cNvSpPr>
                  <p:nvPr/>
                </p:nvSpPr>
                <p:spPr bwMode="auto">
                  <a:xfrm>
                    <a:off x="2996" y="233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29" name="Line 969"/>
                  <p:cNvSpPr>
                    <a:spLocks noChangeShapeType="1"/>
                  </p:cNvSpPr>
                  <p:nvPr/>
                </p:nvSpPr>
                <p:spPr bwMode="auto">
                  <a:xfrm>
                    <a:off x="2996" y="233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30" name="Line 9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6" y="2317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31" name="Line 971"/>
                  <p:cNvSpPr>
                    <a:spLocks noChangeShapeType="1"/>
                  </p:cNvSpPr>
                  <p:nvPr/>
                </p:nvSpPr>
                <p:spPr bwMode="auto">
                  <a:xfrm>
                    <a:off x="2996" y="231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32" name="Line 972"/>
                  <p:cNvSpPr>
                    <a:spLocks noChangeShapeType="1"/>
                  </p:cNvSpPr>
                  <p:nvPr/>
                </p:nvSpPr>
                <p:spPr bwMode="auto">
                  <a:xfrm>
                    <a:off x="2996" y="231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33" name="Line 973"/>
                  <p:cNvSpPr>
                    <a:spLocks noChangeShapeType="1"/>
                  </p:cNvSpPr>
                  <p:nvPr/>
                </p:nvSpPr>
                <p:spPr bwMode="auto">
                  <a:xfrm>
                    <a:off x="2996" y="2317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34" name="Line 974"/>
                  <p:cNvSpPr>
                    <a:spLocks noChangeShapeType="1"/>
                  </p:cNvSpPr>
                  <p:nvPr/>
                </p:nvSpPr>
                <p:spPr bwMode="auto">
                  <a:xfrm>
                    <a:off x="3007" y="231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35" name="Line 975"/>
                  <p:cNvSpPr>
                    <a:spLocks noChangeShapeType="1"/>
                  </p:cNvSpPr>
                  <p:nvPr/>
                </p:nvSpPr>
                <p:spPr bwMode="auto">
                  <a:xfrm>
                    <a:off x="3007" y="231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36" name="Line 976"/>
                  <p:cNvSpPr>
                    <a:spLocks noChangeShapeType="1"/>
                  </p:cNvSpPr>
                  <p:nvPr/>
                </p:nvSpPr>
                <p:spPr bwMode="auto">
                  <a:xfrm>
                    <a:off x="3007" y="231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37" name="Line 977"/>
                  <p:cNvSpPr>
                    <a:spLocks noChangeShapeType="1"/>
                  </p:cNvSpPr>
                  <p:nvPr/>
                </p:nvSpPr>
                <p:spPr bwMode="auto">
                  <a:xfrm>
                    <a:off x="3007" y="2317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38" name="Line 978"/>
                  <p:cNvSpPr>
                    <a:spLocks noChangeShapeType="1"/>
                  </p:cNvSpPr>
                  <p:nvPr/>
                </p:nvSpPr>
                <p:spPr bwMode="auto">
                  <a:xfrm>
                    <a:off x="3018" y="231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39" name="Line 979"/>
                  <p:cNvSpPr>
                    <a:spLocks noChangeShapeType="1"/>
                  </p:cNvSpPr>
                  <p:nvPr/>
                </p:nvSpPr>
                <p:spPr bwMode="auto">
                  <a:xfrm>
                    <a:off x="3018" y="2317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40" name="Line 980"/>
                  <p:cNvSpPr>
                    <a:spLocks noChangeShapeType="1"/>
                  </p:cNvSpPr>
                  <p:nvPr/>
                </p:nvSpPr>
                <p:spPr bwMode="auto">
                  <a:xfrm>
                    <a:off x="3029" y="231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41" name="Line 981"/>
                  <p:cNvSpPr>
                    <a:spLocks noChangeShapeType="1"/>
                  </p:cNvSpPr>
                  <p:nvPr/>
                </p:nvSpPr>
                <p:spPr bwMode="auto">
                  <a:xfrm>
                    <a:off x="3029" y="231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42" name="Line 9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9" y="2304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43" name="Line 983"/>
                  <p:cNvSpPr>
                    <a:spLocks noChangeShapeType="1"/>
                  </p:cNvSpPr>
                  <p:nvPr/>
                </p:nvSpPr>
                <p:spPr bwMode="auto">
                  <a:xfrm>
                    <a:off x="3029" y="2304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44" name="Line 984"/>
                  <p:cNvSpPr>
                    <a:spLocks noChangeShapeType="1"/>
                  </p:cNvSpPr>
                  <p:nvPr/>
                </p:nvSpPr>
                <p:spPr bwMode="auto">
                  <a:xfrm>
                    <a:off x="3039" y="230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45" name="Line 985"/>
                  <p:cNvSpPr>
                    <a:spLocks noChangeShapeType="1"/>
                  </p:cNvSpPr>
                  <p:nvPr/>
                </p:nvSpPr>
                <p:spPr bwMode="auto">
                  <a:xfrm>
                    <a:off x="3039" y="230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46" name="Line 986"/>
                  <p:cNvSpPr>
                    <a:spLocks noChangeShapeType="1"/>
                  </p:cNvSpPr>
                  <p:nvPr/>
                </p:nvSpPr>
                <p:spPr bwMode="auto">
                  <a:xfrm>
                    <a:off x="3039" y="230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47" name="Line 987"/>
                  <p:cNvSpPr>
                    <a:spLocks noChangeShapeType="1"/>
                  </p:cNvSpPr>
                  <p:nvPr/>
                </p:nvSpPr>
                <p:spPr bwMode="auto">
                  <a:xfrm>
                    <a:off x="3039" y="2304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48" name="Line 988"/>
                  <p:cNvSpPr>
                    <a:spLocks noChangeShapeType="1"/>
                  </p:cNvSpPr>
                  <p:nvPr/>
                </p:nvSpPr>
                <p:spPr bwMode="auto">
                  <a:xfrm>
                    <a:off x="3051" y="230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49" name="Line 989"/>
                  <p:cNvSpPr>
                    <a:spLocks noChangeShapeType="1"/>
                  </p:cNvSpPr>
                  <p:nvPr/>
                </p:nvSpPr>
                <p:spPr bwMode="auto">
                  <a:xfrm>
                    <a:off x="3051" y="2304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50" name="Line 990"/>
                  <p:cNvSpPr>
                    <a:spLocks noChangeShapeType="1"/>
                  </p:cNvSpPr>
                  <p:nvPr/>
                </p:nvSpPr>
                <p:spPr bwMode="auto">
                  <a:xfrm>
                    <a:off x="3062" y="230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51" name="Line 991"/>
                  <p:cNvSpPr>
                    <a:spLocks noChangeShapeType="1"/>
                  </p:cNvSpPr>
                  <p:nvPr/>
                </p:nvSpPr>
                <p:spPr bwMode="auto">
                  <a:xfrm>
                    <a:off x="3062" y="230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52" name="Line 9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2" y="2291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53" name="Line 993"/>
                  <p:cNvSpPr>
                    <a:spLocks noChangeShapeType="1"/>
                  </p:cNvSpPr>
                  <p:nvPr/>
                </p:nvSpPr>
                <p:spPr bwMode="auto">
                  <a:xfrm>
                    <a:off x="3062" y="2291"/>
                    <a:ext cx="2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54" name="Line 994"/>
                  <p:cNvSpPr>
                    <a:spLocks noChangeShapeType="1"/>
                  </p:cNvSpPr>
                  <p:nvPr/>
                </p:nvSpPr>
                <p:spPr bwMode="auto">
                  <a:xfrm>
                    <a:off x="3084" y="229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55" name="Line 995"/>
                  <p:cNvSpPr>
                    <a:spLocks noChangeShapeType="1"/>
                  </p:cNvSpPr>
                  <p:nvPr/>
                </p:nvSpPr>
                <p:spPr bwMode="auto">
                  <a:xfrm>
                    <a:off x="3084" y="229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56" name="Line 996"/>
                  <p:cNvSpPr>
                    <a:spLocks noChangeShapeType="1"/>
                  </p:cNvSpPr>
                  <p:nvPr/>
                </p:nvSpPr>
                <p:spPr bwMode="auto">
                  <a:xfrm>
                    <a:off x="3084" y="229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57" name="Line 997"/>
                  <p:cNvSpPr>
                    <a:spLocks noChangeShapeType="1"/>
                  </p:cNvSpPr>
                  <p:nvPr/>
                </p:nvSpPr>
                <p:spPr bwMode="auto">
                  <a:xfrm>
                    <a:off x="3084" y="229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58" name="Line 998"/>
                  <p:cNvSpPr>
                    <a:spLocks noChangeShapeType="1"/>
                  </p:cNvSpPr>
                  <p:nvPr/>
                </p:nvSpPr>
                <p:spPr bwMode="auto">
                  <a:xfrm>
                    <a:off x="3084" y="229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59" name="Line 999"/>
                  <p:cNvSpPr>
                    <a:spLocks noChangeShapeType="1"/>
                  </p:cNvSpPr>
                  <p:nvPr/>
                </p:nvSpPr>
                <p:spPr bwMode="auto">
                  <a:xfrm>
                    <a:off x="3084" y="2291"/>
                    <a:ext cx="3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60" name="Line 1000"/>
                  <p:cNvSpPr>
                    <a:spLocks noChangeShapeType="1"/>
                  </p:cNvSpPr>
                  <p:nvPr/>
                </p:nvSpPr>
                <p:spPr bwMode="auto">
                  <a:xfrm>
                    <a:off x="3118" y="2291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61" name="Line 10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8" y="2279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62" name="Line 1002"/>
                  <p:cNvSpPr>
                    <a:spLocks noChangeShapeType="1"/>
                  </p:cNvSpPr>
                  <p:nvPr/>
                </p:nvSpPr>
                <p:spPr bwMode="auto">
                  <a:xfrm>
                    <a:off x="3128" y="227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63" name="Line 1003"/>
                  <p:cNvSpPr>
                    <a:spLocks noChangeShapeType="1"/>
                  </p:cNvSpPr>
                  <p:nvPr/>
                </p:nvSpPr>
                <p:spPr bwMode="auto">
                  <a:xfrm>
                    <a:off x="3128" y="227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64" name="Line 1004"/>
                  <p:cNvSpPr>
                    <a:spLocks noChangeShapeType="1"/>
                  </p:cNvSpPr>
                  <p:nvPr/>
                </p:nvSpPr>
                <p:spPr bwMode="auto">
                  <a:xfrm>
                    <a:off x="3128" y="2279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65" name="Line 1005"/>
                  <p:cNvSpPr>
                    <a:spLocks noChangeShapeType="1"/>
                  </p:cNvSpPr>
                  <p:nvPr/>
                </p:nvSpPr>
                <p:spPr bwMode="auto">
                  <a:xfrm>
                    <a:off x="3139" y="2279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66" name="Line 1006"/>
                  <p:cNvSpPr>
                    <a:spLocks noChangeShapeType="1"/>
                  </p:cNvSpPr>
                  <p:nvPr/>
                </p:nvSpPr>
                <p:spPr bwMode="auto">
                  <a:xfrm>
                    <a:off x="3150" y="227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67" name="Line 1007"/>
                  <p:cNvSpPr>
                    <a:spLocks noChangeShapeType="1"/>
                  </p:cNvSpPr>
                  <p:nvPr/>
                </p:nvSpPr>
                <p:spPr bwMode="auto">
                  <a:xfrm>
                    <a:off x="3150" y="2279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68" name="Line 1008"/>
                  <p:cNvSpPr>
                    <a:spLocks noChangeShapeType="1"/>
                  </p:cNvSpPr>
                  <p:nvPr/>
                </p:nvSpPr>
                <p:spPr bwMode="auto">
                  <a:xfrm>
                    <a:off x="3161" y="227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69" name="Line 1009"/>
                  <p:cNvSpPr>
                    <a:spLocks noChangeShapeType="1"/>
                  </p:cNvSpPr>
                  <p:nvPr/>
                </p:nvSpPr>
                <p:spPr bwMode="auto">
                  <a:xfrm>
                    <a:off x="3161" y="227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70" name="Line 1010"/>
                  <p:cNvSpPr>
                    <a:spLocks noChangeShapeType="1"/>
                  </p:cNvSpPr>
                  <p:nvPr/>
                </p:nvSpPr>
                <p:spPr bwMode="auto">
                  <a:xfrm>
                    <a:off x="3161" y="227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71" name="Line 1011"/>
                  <p:cNvSpPr>
                    <a:spLocks noChangeShapeType="1"/>
                  </p:cNvSpPr>
                  <p:nvPr/>
                </p:nvSpPr>
                <p:spPr bwMode="auto">
                  <a:xfrm>
                    <a:off x="3161" y="2279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72" name="Line 10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1" y="2265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73" name="Line 1013"/>
                  <p:cNvSpPr>
                    <a:spLocks noChangeShapeType="1"/>
                  </p:cNvSpPr>
                  <p:nvPr/>
                </p:nvSpPr>
                <p:spPr bwMode="auto">
                  <a:xfrm>
                    <a:off x="3171" y="2265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74" name="Line 1014"/>
                  <p:cNvSpPr>
                    <a:spLocks noChangeShapeType="1"/>
                  </p:cNvSpPr>
                  <p:nvPr/>
                </p:nvSpPr>
                <p:spPr bwMode="auto">
                  <a:xfrm>
                    <a:off x="3171" y="2265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75" name="Line 1015"/>
                  <p:cNvSpPr>
                    <a:spLocks noChangeShapeType="1"/>
                  </p:cNvSpPr>
                  <p:nvPr/>
                </p:nvSpPr>
                <p:spPr bwMode="auto">
                  <a:xfrm>
                    <a:off x="3171" y="2265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76" name="Line 1016"/>
                  <p:cNvSpPr>
                    <a:spLocks noChangeShapeType="1"/>
                  </p:cNvSpPr>
                  <p:nvPr/>
                </p:nvSpPr>
                <p:spPr bwMode="auto">
                  <a:xfrm>
                    <a:off x="3171" y="2265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77" name="Line 1017"/>
                  <p:cNvSpPr>
                    <a:spLocks noChangeShapeType="1"/>
                  </p:cNvSpPr>
                  <p:nvPr/>
                </p:nvSpPr>
                <p:spPr bwMode="auto">
                  <a:xfrm>
                    <a:off x="3171" y="2265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78" name="Line 1018"/>
                  <p:cNvSpPr>
                    <a:spLocks noChangeShapeType="1"/>
                  </p:cNvSpPr>
                  <p:nvPr/>
                </p:nvSpPr>
                <p:spPr bwMode="auto">
                  <a:xfrm>
                    <a:off x="3184" y="226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79" name="Line 1019"/>
                  <p:cNvSpPr>
                    <a:spLocks noChangeShapeType="1"/>
                  </p:cNvSpPr>
                  <p:nvPr/>
                </p:nvSpPr>
                <p:spPr bwMode="auto">
                  <a:xfrm>
                    <a:off x="3184" y="2265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80" name="Line 1020"/>
                  <p:cNvSpPr>
                    <a:spLocks noChangeShapeType="1"/>
                  </p:cNvSpPr>
                  <p:nvPr/>
                </p:nvSpPr>
                <p:spPr bwMode="auto">
                  <a:xfrm>
                    <a:off x="3195" y="226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81" name="Line 1021"/>
                  <p:cNvSpPr>
                    <a:spLocks noChangeShapeType="1"/>
                  </p:cNvSpPr>
                  <p:nvPr/>
                </p:nvSpPr>
                <p:spPr bwMode="auto">
                  <a:xfrm>
                    <a:off x="3195" y="2265"/>
                    <a:ext cx="14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82" name="Line 1022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226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83" name="Line 1023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226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84" name="Line 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6" y="2253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85" name="Line 1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225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86" name="Line 2"/>
                  <p:cNvSpPr>
                    <a:spLocks noChangeShapeType="1"/>
                  </p:cNvSpPr>
                  <p:nvPr/>
                </p:nvSpPr>
                <p:spPr bwMode="auto">
                  <a:xfrm>
                    <a:off x="3206" y="2253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87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3218" y="22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88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3218" y="22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8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218" y="22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90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218" y="22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9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218" y="22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9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218" y="22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9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218" y="22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9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218" y="2253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9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225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9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225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9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2253"/>
                    <a:ext cx="3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9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261" y="2253"/>
                    <a:ext cx="2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39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83" y="225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0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83" y="2253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0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95" y="22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0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95" y="22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0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95" y="2239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0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295" y="2239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0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305" y="223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0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305" y="223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0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305" y="2239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0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316" y="223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0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316" y="223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1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316" y="223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1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316" y="2239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1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327" y="2239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1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338" y="223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1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338" y="2239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1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348" y="2239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1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348" y="2239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1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2228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1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22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1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22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2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22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2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228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2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371" y="222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2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371" y="2228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2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382" y="222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2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382" y="222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26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2" y="2213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88153" name="Group 43"/>
                <p:cNvGrpSpPr>
                  <a:grpSpLocks/>
                </p:cNvGrpSpPr>
                <p:nvPr/>
              </p:nvGrpSpPr>
              <p:grpSpPr bwMode="auto">
                <a:xfrm>
                  <a:off x="2805" y="2468"/>
                  <a:ext cx="473" cy="220"/>
                  <a:chOff x="3382" y="2030"/>
                  <a:chExt cx="607" cy="184"/>
                </a:xfrm>
              </p:grpSpPr>
              <p:sp>
                <p:nvSpPr>
                  <p:cNvPr id="65642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382" y="221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2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382" y="221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3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382" y="2214"/>
                    <a:ext cx="2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3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404" y="221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3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404" y="2214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3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415" y="221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3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415" y="2214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35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6" y="2200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3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426" y="22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3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426" y="22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426" y="2200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3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437" y="22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40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437" y="22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41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437" y="2200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4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20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4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20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4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20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4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20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46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7" y="2188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4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447" y="2188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4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218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4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218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5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218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5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218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5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218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53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2188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54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3471" y="218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5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471" y="218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56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71" y="2174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5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471" y="2174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5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481" y="21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5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481" y="21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6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3481" y="21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6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3481" y="21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6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3481" y="21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6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3481" y="2174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6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492" y="217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6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492" y="2174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6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503" y="21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6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503" y="21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68" name="Line 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2160"/>
                    <a:ext cx="1" cy="14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6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503" y="2160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70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503" y="2160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71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3503" y="2160"/>
                    <a:ext cx="13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72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514" y="2160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73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514" y="2160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74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514" y="2160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75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3514" y="2160"/>
                    <a:ext cx="10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76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524" y="2160"/>
                    <a:ext cx="0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77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524" y="2160"/>
                    <a:ext cx="12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78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536" y="2160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79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3536" y="2160"/>
                    <a:ext cx="12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80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3548" y="2160"/>
                    <a:ext cx="10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81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3558" y="2160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82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3558" y="2160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83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558" y="2160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84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3558" y="2160"/>
                    <a:ext cx="12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85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3569" y="2160"/>
                    <a:ext cx="10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86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580" y="2160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87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3580" y="2160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88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580" y="2160"/>
                    <a:ext cx="13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89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3591" y="2160"/>
                    <a:ext cx="10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90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3601" y="2160"/>
                    <a:ext cx="0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91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3601" y="2160"/>
                    <a:ext cx="0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92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1" y="2147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93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3601" y="214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94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3613" y="214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95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3613" y="214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96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3613" y="214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97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3625" y="214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98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3625" y="214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499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3625" y="214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0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3625" y="214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01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5" y="2134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0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3625" y="2134"/>
                    <a:ext cx="10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0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3635" y="2134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0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3635" y="2134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0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635" y="2134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06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635" y="2134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07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3635" y="2134"/>
                    <a:ext cx="1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0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3635" y="2134"/>
                    <a:ext cx="12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09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646" y="2134"/>
                    <a:ext cx="0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10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646" y="2134"/>
                    <a:ext cx="0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1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646" y="2134"/>
                    <a:ext cx="10" cy="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12" name="Line 1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7" y="2121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1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657" y="212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1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657" y="212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15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3657" y="212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16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3657" y="2121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17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3668" y="2121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18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678" y="212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19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678" y="212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20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3678" y="2121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21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690" y="212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22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3690" y="212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23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3690" y="212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24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3690" y="2121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25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3702" y="212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26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3702" y="212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27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02" y="2108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28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3702" y="210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29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3702" y="2108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3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3713" y="210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3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3713" y="210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3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3713" y="210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33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3713" y="2108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3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3725" y="210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3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3725" y="210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36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3725" y="210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37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725" y="2108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38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3735" y="210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39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3735" y="210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40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3735" y="2108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41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3746" y="210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42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3746" y="210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43" name="Line 1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6" y="2096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44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3746" y="2096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45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3757" y="20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46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3757" y="20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47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3757" y="20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48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3757" y="20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49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3757" y="2096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50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3768" y="20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51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3768" y="20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52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3768" y="2096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53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3779" y="20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54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3779" y="2096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55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3790" y="20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56" name="Line 1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90" y="2082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57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3790" y="2082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58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3802" y="2082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59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3802" y="2082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60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3802" y="2082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61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3802" y="2082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62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3802" y="2082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63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3802" y="2082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64" name="Line 1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12" y="2070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65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3812" y="2070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66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3823" y="2070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67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3834" y="2070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68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3845" y="20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69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3845" y="20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70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3845" y="20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71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3845" y="20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72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3845" y="20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73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3845" y="20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74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3845" y="20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75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3845" y="2070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7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3856" y="20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7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3856" y="2070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7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3867" y="20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79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3867" y="20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80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3867" y="20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8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3867" y="2070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82" name="Line 1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79" y="2056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83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3879" y="205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84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3879" y="205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85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3879" y="205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86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3879" y="205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87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3879" y="2056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88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3889" y="205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89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889" y="205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90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889" y="2056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91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3900" y="205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92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3900" y="2056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93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3911" y="205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94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911" y="205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95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911" y="205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96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3911" y="2056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97" name="Line 2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2" y="2044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98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3922" y="204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599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3922" y="204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00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3922" y="2044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01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3933" y="204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02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933" y="2044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44" y="204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04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3944" y="2044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3956" y="204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06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3956" y="204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3956" y="204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08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3956" y="204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3956" y="2044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3966" y="204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11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3966" y="204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3966" y="204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13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3966" y="204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966" y="204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15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3966" y="2044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977" y="204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17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77" y="204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18" name="Line 234"/>
                  <p:cNvSpPr>
                    <a:spLocks noChangeShapeType="1"/>
                  </p:cNvSpPr>
                  <p:nvPr/>
                </p:nvSpPr>
                <p:spPr bwMode="auto">
                  <a:xfrm>
                    <a:off x="3977" y="204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19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3977" y="204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20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3977" y="2044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21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3988" y="204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22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3988" y="204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3988" y="204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3988" y="204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25" name="Line 2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88" y="2030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3988" y="203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3988" y="203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88154" name="Group 244"/>
                <p:cNvGrpSpPr>
                  <a:grpSpLocks/>
                </p:cNvGrpSpPr>
                <p:nvPr/>
              </p:nvGrpSpPr>
              <p:grpSpPr bwMode="auto">
                <a:xfrm>
                  <a:off x="3596" y="2220"/>
                  <a:ext cx="311" cy="110"/>
                  <a:chOff x="4396" y="1822"/>
                  <a:chExt cx="398" cy="92"/>
                </a:xfrm>
              </p:grpSpPr>
              <p:sp>
                <p:nvSpPr>
                  <p:cNvPr id="656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4396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4396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4396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4396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4396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4396" y="1913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4408" y="191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4408" y="191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4408" y="191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4408" y="191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4408" y="1913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4418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4418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4418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43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4418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4418" y="1913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4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4429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4429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4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4429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4429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4429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50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4429" y="1913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4440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52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4440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4440" y="191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54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40" y="1900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4440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56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4440" y="1900"/>
                    <a:ext cx="14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57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4451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58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4451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59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4451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60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4451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61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4451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62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4451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4451" y="1900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4463" y="190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65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4463" y="190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4463" y="190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67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4463" y="190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4463" y="190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4463" y="1900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70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4473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4473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72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4473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4473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4473" y="1900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75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4484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4484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4484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4484" y="190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79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4" y="1887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4484" y="1887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81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4495" y="188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4495" y="188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4495" y="188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84" name="Line 300"/>
                  <p:cNvSpPr>
                    <a:spLocks noChangeShapeType="1"/>
                  </p:cNvSpPr>
                  <p:nvPr/>
                </p:nvSpPr>
                <p:spPr bwMode="auto">
                  <a:xfrm>
                    <a:off x="4495" y="188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4495" y="188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86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4495" y="1887"/>
                    <a:ext cx="14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4506" y="188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4506" y="188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89" name="Line 305"/>
                  <p:cNvSpPr>
                    <a:spLocks noChangeShapeType="1"/>
                  </p:cNvSpPr>
                  <p:nvPr/>
                </p:nvSpPr>
                <p:spPr bwMode="auto">
                  <a:xfrm>
                    <a:off x="4506" y="188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4506" y="188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91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4506" y="188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4506" y="188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4518" y="188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94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4518" y="188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95" name="Line 3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18" y="1874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96" name="Line 312"/>
                  <p:cNvSpPr>
                    <a:spLocks noChangeShapeType="1"/>
                  </p:cNvSpPr>
                  <p:nvPr/>
                </p:nvSpPr>
                <p:spPr bwMode="auto">
                  <a:xfrm>
                    <a:off x="4518" y="187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4518" y="187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4518" y="1874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699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4528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4528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4528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02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4528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4528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04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4528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4528" y="1874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06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4539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4539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4539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09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4539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4539" y="1874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11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4550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4550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13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4550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4550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4550" y="1874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16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4561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4561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4561" y="187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19" name="Line 3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61" y="1861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4561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21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4561" y="1861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4573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23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4573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4573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25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4573" y="1861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4583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4583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28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4583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4583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30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4583" y="1861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4594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32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4594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4594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4594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35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4594" y="1861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4605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37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4605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4605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39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4605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4605" y="1861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4616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42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4616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4616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4616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45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4616" y="1861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46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4628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47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4628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48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4628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49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4628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50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4628" y="1861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51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4638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52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4638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53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4638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54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4638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55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4638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56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4638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57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4638" y="1861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58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59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60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61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1861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62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4660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63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4660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64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4660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65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4660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66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4660" y="1861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67" name="Line 383"/>
                  <p:cNvSpPr>
                    <a:spLocks noChangeShapeType="1"/>
                  </p:cNvSpPr>
                  <p:nvPr/>
                </p:nvSpPr>
                <p:spPr bwMode="auto">
                  <a:xfrm>
                    <a:off x="4671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68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4671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69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4671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70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4671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71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4671" y="1861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72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4681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73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4681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74" name="Line 390"/>
                  <p:cNvSpPr>
                    <a:spLocks noChangeShapeType="1"/>
                  </p:cNvSpPr>
                  <p:nvPr/>
                </p:nvSpPr>
                <p:spPr bwMode="auto">
                  <a:xfrm>
                    <a:off x="4681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75" name="Line 391"/>
                  <p:cNvSpPr>
                    <a:spLocks noChangeShapeType="1"/>
                  </p:cNvSpPr>
                  <p:nvPr/>
                </p:nvSpPr>
                <p:spPr bwMode="auto">
                  <a:xfrm>
                    <a:off x="4681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76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4681" y="1861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77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4693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78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4693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79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4693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80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4693" y="186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81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4693" y="1861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82" name="Line 398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83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84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186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85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4" y="1848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86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184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87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1848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88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4716" y="184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89" name="Line 405"/>
                  <p:cNvSpPr>
                    <a:spLocks noChangeShapeType="1"/>
                  </p:cNvSpPr>
                  <p:nvPr/>
                </p:nvSpPr>
                <p:spPr bwMode="auto">
                  <a:xfrm>
                    <a:off x="4716" y="184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90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4716" y="184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91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4716" y="184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92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4716" y="184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93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4716" y="1848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94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4727" y="184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95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4727" y="184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96" name="Line 412"/>
                  <p:cNvSpPr>
                    <a:spLocks noChangeShapeType="1"/>
                  </p:cNvSpPr>
                  <p:nvPr/>
                </p:nvSpPr>
                <p:spPr bwMode="auto">
                  <a:xfrm>
                    <a:off x="4727" y="184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97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4727" y="184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98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4727" y="1848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799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4738" y="184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00" name="Line 4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38" y="1836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01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4738" y="183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02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4738" y="183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03" name="Line 419"/>
                  <p:cNvSpPr>
                    <a:spLocks noChangeShapeType="1"/>
                  </p:cNvSpPr>
                  <p:nvPr/>
                </p:nvSpPr>
                <p:spPr bwMode="auto">
                  <a:xfrm>
                    <a:off x="4738" y="183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04" name="Line 420"/>
                  <p:cNvSpPr>
                    <a:spLocks noChangeShapeType="1"/>
                  </p:cNvSpPr>
                  <p:nvPr/>
                </p:nvSpPr>
                <p:spPr bwMode="auto">
                  <a:xfrm>
                    <a:off x="4738" y="183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05" name="Line 421"/>
                  <p:cNvSpPr>
                    <a:spLocks noChangeShapeType="1"/>
                  </p:cNvSpPr>
                  <p:nvPr/>
                </p:nvSpPr>
                <p:spPr bwMode="auto">
                  <a:xfrm>
                    <a:off x="4738" y="1836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06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4749" y="183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07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4749" y="183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08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4749" y="183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09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4749" y="183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10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4749" y="183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11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4749" y="1836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12" name="Line 428"/>
                  <p:cNvSpPr>
                    <a:spLocks noChangeShapeType="1"/>
                  </p:cNvSpPr>
                  <p:nvPr/>
                </p:nvSpPr>
                <p:spPr bwMode="auto">
                  <a:xfrm>
                    <a:off x="4759" y="183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13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4759" y="183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14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4759" y="183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15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4759" y="183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16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4759" y="1836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17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4771" y="183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18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4771" y="183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19" name="Line 4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71" y="1822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2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4771" y="182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21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4771" y="182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22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4771" y="1822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2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4782" y="1822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2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4782" y="1822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25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4782" y="1822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26" name="Line 442"/>
                  <p:cNvSpPr>
                    <a:spLocks noChangeShapeType="1"/>
                  </p:cNvSpPr>
                  <p:nvPr/>
                </p:nvSpPr>
                <p:spPr bwMode="auto">
                  <a:xfrm>
                    <a:off x="4782" y="1822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27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4782" y="1822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28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4793" y="182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88155" name="Group 445"/>
                <p:cNvGrpSpPr>
                  <a:grpSpLocks/>
                </p:cNvGrpSpPr>
                <p:nvPr/>
              </p:nvGrpSpPr>
              <p:grpSpPr bwMode="auto">
                <a:xfrm>
                  <a:off x="3906" y="1987"/>
                  <a:ext cx="336" cy="234"/>
                  <a:chOff x="4793" y="1627"/>
                  <a:chExt cx="430" cy="196"/>
                </a:xfrm>
              </p:grpSpPr>
              <p:sp>
                <p:nvSpPr>
                  <p:cNvPr id="656830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4793" y="182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31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4793" y="182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32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4793" y="182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33" name="Line 449"/>
                  <p:cNvSpPr>
                    <a:spLocks noChangeShapeType="1"/>
                  </p:cNvSpPr>
                  <p:nvPr/>
                </p:nvSpPr>
                <p:spPr bwMode="auto">
                  <a:xfrm>
                    <a:off x="4793" y="182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34" name="Line 4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93" y="1809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3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793" y="1809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36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4805" y="1809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37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4805" y="1809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38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4805" y="1809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39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4805" y="1809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40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805" y="1809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41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4815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42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4815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43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4815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44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4815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45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815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46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4815" y="1809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47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4826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48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4826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49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4826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50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4826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51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4826" y="1809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52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4837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53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837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54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837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55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4837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5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4837" y="1809"/>
                    <a:ext cx="14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57" name="Line 473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58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59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60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180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61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1809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62" name="Line 4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60" y="1796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63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79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64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79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65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79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66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4860" y="1796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67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4870" y="17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68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870" y="17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69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870" y="17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70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4870" y="17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71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4870" y="1796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72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4881" y="17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7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881" y="17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7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881" y="179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75" name="Line 4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81" y="1783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76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4881" y="178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77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4881" y="1783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78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892" y="178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79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892" y="178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80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4892" y="178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81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4892" y="178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82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4892" y="178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83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892" y="1783"/>
                    <a:ext cx="14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84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903" y="178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85" name="Line 5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03" y="1770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8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4903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87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4903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88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903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89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903" y="1770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90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4915" y="177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91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4915" y="177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92" name="Line 508"/>
                  <p:cNvSpPr>
                    <a:spLocks noChangeShapeType="1"/>
                  </p:cNvSpPr>
                  <p:nvPr/>
                </p:nvSpPr>
                <p:spPr bwMode="auto">
                  <a:xfrm>
                    <a:off x="4915" y="177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93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915" y="177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94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915" y="1770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95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4925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96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4925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97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4925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98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925" y="1770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899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936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00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4936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01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4936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02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4936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03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936" y="1770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04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947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05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4947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06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4947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07" name="Line 523"/>
                  <p:cNvSpPr>
                    <a:spLocks noChangeShapeType="1"/>
                  </p:cNvSpPr>
                  <p:nvPr/>
                </p:nvSpPr>
                <p:spPr bwMode="auto">
                  <a:xfrm>
                    <a:off x="4947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08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947" y="1770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09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958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10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4958" y="177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11" name="Line 5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58" y="1757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12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4958" y="175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13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958" y="175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14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958" y="175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15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4970" y="175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16" name="Line 5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70" y="1731"/>
                    <a:ext cx="0" cy="26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17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4970" y="173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18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4970" y="173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19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4970" y="173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20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4970" y="1731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21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4980" y="173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22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4980" y="173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23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4980" y="173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24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4980" y="173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25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4980" y="1731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26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4991" y="173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27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4991" y="173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28" name="Line 544"/>
                  <p:cNvSpPr>
                    <a:spLocks noChangeShapeType="1"/>
                  </p:cNvSpPr>
                  <p:nvPr/>
                </p:nvSpPr>
                <p:spPr bwMode="auto">
                  <a:xfrm>
                    <a:off x="4991" y="173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29" name="Line 545"/>
                  <p:cNvSpPr>
                    <a:spLocks noChangeShapeType="1"/>
                  </p:cNvSpPr>
                  <p:nvPr/>
                </p:nvSpPr>
                <p:spPr bwMode="auto">
                  <a:xfrm>
                    <a:off x="4991" y="1731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30" name="Line 546"/>
                  <p:cNvSpPr>
                    <a:spLocks noChangeShapeType="1"/>
                  </p:cNvSpPr>
                  <p:nvPr/>
                </p:nvSpPr>
                <p:spPr bwMode="auto">
                  <a:xfrm>
                    <a:off x="4991" y="1731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31" name="Line 547"/>
                  <p:cNvSpPr>
                    <a:spLocks noChangeShapeType="1"/>
                  </p:cNvSpPr>
                  <p:nvPr/>
                </p:nvSpPr>
                <p:spPr bwMode="auto">
                  <a:xfrm>
                    <a:off x="5002" y="173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32" name="Line 548"/>
                  <p:cNvSpPr>
                    <a:spLocks noChangeShapeType="1"/>
                  </p:cNvSpPr>
                  <p:nvPr/>
                </p:nvSpPr>
                <p:spPr bwMode="auto">
                  <a:xfrm>
                    <a:off x="5002" y="173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33" name="Line 549"/>
                  <p:cNvSpPr>
                    <a:spLocks noChangeShapeType="1"/>
                  </p:cNvSpPr>
                  <p:nvPr/>
                </p:nvSpPr>
                <p:spPr bwMode="auto">
                  <a:xfrm>
                    <a:off x="5002" y="173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34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5002" y="1731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35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5013" y="173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36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5013" y="173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37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5013" y="173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38" name="Line 5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13" y="1718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39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5013" y="171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40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5013" y="1718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41" name="Line 557"/>
                  <p:cNvSpPr>
                    <a:spLocks noChangeShapeType="1"/>
                  </p:cNvSpPr>
                  <p:nvPr/>
                </p:nvSpPr>
                <p:spPr bwMode="auto">
                  <a:xfrm>
                    <a:off x="5025" y="171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42" name="Line 558"/>
                  <p:cNvSpPr>
                    <a:spLocks noChangeShapeType="1"/>
                  </p:cNvSpPr>
                  <p:nvPr/>
                </p:nvSpPr>
                <p:spPr bwMode="auto">
                  <a:xfrm>
                    <a:off x="5025" y="171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43" name="Line 559"/>
                  <p:cNvSpPr>
                    <a:spLocks noChangeShapeType="1"/>
                  </p:cNvSpPr>
                  <p:nvPr/>
                </p:nvSpPr>
                <p:spPr bwMode="auto">
                  <a:xfrm>
                    <a:off x="5025" y="171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44" name="Line 560"/>
                  <p:cNvSpPr>
                    <a:spLocks noChangeShapeType="1"/>
                  </p:cNvSpPr>
                  <p:nvPr/>
                </p:nvSpPr>
                <p:spPr bwMode="auto">
                  <a:xfrm>
                    <a:off x="5025" y="171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45" name="Line 561"/>
                  <p:cNvSpPr>
                    <a:spLocks noChangeShapeType="1"/>
                  </p:cNvSpPr>
                  <p:nvPr/>
                </p:nvSpPr>
                <p:spPr bwMode="auto">
                  <a:xfrm>
                    <a:off x="5025" y="1718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46" name="Line 562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171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47" name="Line 563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171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48" name="Line 564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171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49" name="Line 565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171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50" name="Line 566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1718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51" name="Line 567"/>
                  <p:cNvSpPr>
                    <a:spLocks noChangeShapeType="1"/>
                  </p:cNvSpPr>
                  <p:nvPr/>
                </p:nvSpPr>
                <p:spPr bwMode="auto">
                  <a:xfrm>
                    <a:off x="5046" y="171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52" name="Line 568"/>
                  <p:cNvSpPr>
                    <a:spLocks noChangeShapeType="1"/>
                  </p:cNvSpPr>
                  <p:nvPr/>
                </p:nvSpPr>
                <p:spPr bwMode="auto">
                  <a:xfrm>
                    <a:off x="5046" y="171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53" name="Line 569"/>
                  <p:cNvSpPr>
                    <a:spLocks noChangeShapeType="1"/>
                  </p:cNvSpPr>
                  <p:nvPr/>
                </p:nvSpPr>
                <p:spPr bwMode="auto">
                  <a:xfrm>
                    <a:off x="5046" y="171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54" name="Line 570"/>
                  <p:cNvSpPr>
                    <a:spLocks noChangeShapeType="1"/>
                  </p:cNvSpPr>
                  <p:nvPr/>
                </p:nvSpPr>
                <p:spPr bwMode="auto">
                  <a:xfrm>
                    <a:off x="5046" y="1718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55" name="Line 571"/>
                  <p:cNvSpPr>
                    <a:spLocks noChangeShapeType="1"/>
                  </p:cNvSpPr>
                  <p:nvPr/>
                </p:nvSpPr>
                <p:spPr bwMode="auto">
                  <a:xfrm>
                    <a:off x="5046" y="1718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56" name="Line 572"/>
                  <p:cNvSpPr>
                    <a:spLocks noChangeShapeType="1"/>
                  </p:cNvSpPr>
                  <p:nvPr/>
                </p:nvSpPr>
                <p:spPr bwMode="auto">
                  <a:xfrm>
                    <a:off x="5057" y="171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57" name="Line 573"/>
                  <p:cNvSpPr>
                    <a:spLocks noChangeShapeType="1"/>
                  </p:cNvSpPr>
                  <p:nvPr/>
                </p:nvSpPr>
                <p:spPr bwMode="auto">
                  <a:xfrm>
                    <a:off x="5057" y="171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58" name="Line 574"/>
                  <p:cNvSpPr>
                    <a:spLocks noChangeShapeType="1"/>
                  </p:cNvSpPr>
                  <p:nvPr/>
                </p:nvSpPr>
                <p:spPr bwMode="auto">
                  <a:xfrm>
                    <a:off x="5057" y="171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59" name="Line 575"/>
                  <p:cNvSpPr>
                    <a:spLocks noChangeShapeType="1"/>
                  </p:cNvSpPr>
                  <p:nvPr/>
                </p:nvSpPr>
                <p:spPr bwMode="auto">
                  <a:xfrm>
                    <a:off x="5057" y="171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60" name="Line 5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57" y="1692"/>
                    <a:ext cx="1" cy="26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61" name="Line 577"/>
                  <p:cNvSpPr>
                    <a:spLocks noChangeShapeType="1"/>
                  </p:cNvSpPr>
                  <p:nvPr/>
                </p:nvSpPr>
                <p:spPr bwMode="auto">
                  <a:xfrm>
                    <a:off x="5057" y="1692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62" name="Line 578"/>
                  <p:cNvSpPr>
                    <a:spLocks noChangeShapeType="1"/>
                  </p:cNvSpPr>
                  <p:nvPr/>
                </p:nvSpPr>
                <p:spPr bwMode="auto">
                  <a:xfrm>
                    <a:off x="5068" y="169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63" name="Line 579"/>
                  <p:cNvSpPr>
                    <a:spLocks noChangeShapeType="1"/>
                  </p:cNvSpPr>
                  <p:nvPr/>
                </p:nvSpPr>
                <p:spPr bwMode="auto">
                  <a:xfrm>
                    <a:off x="5068" y="169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64" name="Line 5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68" y="1653"/>
                    <a:ext cx="1" cy="39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65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5068" y="165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66" name="Line 582"/>
                  <p:cNvSpPr>
                    <a:spLocks noChangeShapeType="1"/>
                  </p:cNvSpPr>
                  <p:nvPr/>
                </p:nvSpPr>
                <p:spPr bwMode="auto">
                  <a:xfrm>
                    <a:off x="5068" y="1653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67" name="Line 583"/>
                  <p:cNvSpPr>
                    <a:spLocks noChangeShapeType="1"/>
                  </p:cNvSpPr>
                  <p:nvPr/>
                </p:nvSpPr>
                <p:spPr bwMode="auto">
                  <a:xfrm>
                    <a:off x="5078" y="16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68" name="Line 584"/>
                  <p:cNvSpPr>
                    <a:spLocks noChangeShapeType="1"/>
                  </p:cNvSpPr>
                  <p:nvPr/>
                </p:nvSpPr>
                <p:spPr bwMode="auto">
                  <a:xfrm>
                    <a:off x="5078" y="16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69" name="Line 585"/>
                  <p:cNvSpPr>
                    <a:spLocks noChangeShapeType="1"/>
                  </p:cNvSpPr>
                  <p:nvPr/>
                </p:nvSpPr>
                <p:spPr bwMode="auto">
                  <a:xfrm>
                    <a:off x="5078" y="16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70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5078" y="16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71" name="Line 587"/>
                  <p:cNvSpPr>
                    <a:spLocks noChangeShapeType="1"/>
                  </p:cNvSpPr>
                  <p:nvPr/>
                </p:nvSpPr>
                <p:spPr bwMode="auto">
                  <a:xfrm>
                    <a:off x="5078" y="1653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72" name="Line 588"/>
                  <p:cNvSpPr>
                    <a:spLocks noChangeShapeType="1"/>
                  </p:cNvSpPr>
                  <p:nvPr/>
                </p:nvSpPr>
                <p:spPr bwMode="auto">
                  <a:xfrm>
                    <a:off x="5090" y="165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73" name="Line 589"/>
                  <p:cNvSpPr>
                    <a:spLocks noChangeShapeType="1"/>
                  </p:cNvSpPr>
                  <p:nvPr/>
                </p:nvSpPr>
                <p:spPr bwMode="auto">
                  <a:xfrm>
                    <a:off x="5090" y="165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74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5090" y="165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7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5090" y="165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76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5090" y="1653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77" name="Line 593"/>
                  <p:cNvSpPr>
                    <a:spLocks noChangeShapeType="1"/>
                  </p:cNvSpPr>
                  <p:nvPr/>
                </p:nvSpPr>
                <p:spPr bwMode="auto">
                  <a:xfrm>
                    <a:off x="5101" y="16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78" name="Line 594"/>
                  <p:cNvSpPr>
                    <a:spLocks noChangeShapeType="1"/>
                  </p:cNvSpPr>
                  <p:nvPr/>
                </p:nvSpPr>
                <p:spPr bwMode="auto">
                  <a:xfrm>
                    <a:off x="5101" y="16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79" name="Line 595"/>
                  <p:cNvSpPr>
                    <a:spLocks noChangeShapeType="1"/>
                  </p:cNvSpPr>
                  <p:nvPr/>
                </p:nvSpPr>
                <p:spPr bwMode="auto">
                  <a:xfrm>
                    <a:off x="5101" y="16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80" name="Line 596"/>
                  <p:cNvSpPr>
                    <a:spLocks noChangeShapeType="1"/>
                  </p:cNvSpPr>
                  <p:nvPr/>
                </p:nvSpPr>
                <p:spPr bwMode="auto">
                  <a:xfrm>
                    <a:off x="5101" y="165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81" name="Line 597"/>
                  <p:cNvSpPr>
                    <a:spLocks noChangeShapeType="1"/>
                  </p:cNvSpPr>
                  <p:nvPr/>
                </p:nvSpPr>
                <p:spPr bwMode="auto">
                  <a:xfrm>
                    <a:off x="5101" y="1653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82" name="Line 598"/>
                  <p:cNvSpPr>
                    <a:spLocks noChangeShapeType="1"/>
                  </p:cNvSpPr>
                  <p:nvPr/>
                </p:nvSpPr>
                <p:spPr bwMode="auto">
                  <a:xfrm>
                    <a:off x="5112" y="165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83" name="Line 599"/>
                  <p:cNvSpPr>
                    <a:spLocks noChangeShapeType="1"/>
                  </p:cNvSpPr>
                  <p:nvPr/>
                </p:nvSpPr>
                <p:spPr bwMode="auto">
                  <a:xfrm>
                    <a:off x="5112" y="165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84" name="Line 6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2" y="1627"/>
                    <a:ext cx="1" cy="26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85" name="Line 601"/>
                  <p:cNvSpPr>
                    <a:spLocks noChangeShapeType="1"/>
                  </p:cNvSpPr>
                  <p:nvPr/>
                </p:nvSpPr>
                <p:spPr bwMode="auto">
                  <a:xfrm>
                    <a:off x="5112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86" name="Line 602"/>
                  <p:cNvSpPr>
                    <a:spLocks noChangeShapeType="1"/>
                  </p:cNvSpPr>
                  <p:nvPr/>
                </p:nvSpPr>
                <p:spPr bwMode="auto">
                  <a:xfrm>
                    <a:off x="5112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87" name="Line 603"/>
                  <p:cNvSpPr>
                    <a:spLocks noChangeShapeType="1"/>
                  </p:cNvSpPr>
                  <p:nvPr/>
                </p:nvSpPr>
                <p:spPr bwMode="auto">
                  <a:xfrm>
                    <a:off x="5112" y="1627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88" name="Line 604"/>
                  <p:cNvSpPr>
                    <a:spLocks noChangeShapeType="1"/>
                  </p:cNvSpPr>
                  <p:nvPr/>
                </p:nvSpPr>
                <p:spPr bwMode="auto">
                  <a:xfrm>
                    <a:off x="5123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89" name="Line 605"/>
                  <p:cNvSpPr>
                    <a:spLocks noChangeShapeType="1"/>
                  </p:cNvSpPr>
                  <p:nvPr/>
                </p:nvSpPr>
                <p:spPr bwMode="auto">
                  <a:xfrm>
                    <a:off x="5123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90" name="Line 606"/>
                  <p:cNvSpPr>
                    <a:spLocks noChangeShapeType="1"/>
                  </p:cNvSpPr>
                  <p:nvPr/>
                </p:nvSpPr>
                <p:spPr bwMode="auto">
                  <a:xfrm>
                    <a:off x="5123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91" name="Line 607"/>
                  <p:cNvSpPr>
                    <a:spLocks noChangeShapeType="1"/>
                  </p:cNvSpPr>
                  <p:nvPr/>
                </p:nvSpPr>
                <p:spPr bwMode="auto">
                  <a:xfrm>
                    <a:off x="5123" y="1627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92" name="Line 608"/>
                  <p:cNvSpPr>
                    <a:spLocks noChangeShapeType="1"/>
                  </p:cNvSpPr>
                  <p:nvPr/>
                </p:nvSpPr>
                <p:spPr bwMode="auto">
                  <a:xfrm>
                    <a:off x="5133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93" name="Line 609"/>
                  <p:cNvSpPr>
                    <a:spLocks noChangeShapeType="1"/>
                  </p:cNvSpPr>
                  <p:nvPr/>
                </p:nvSpPr>
                <p:spPr bwMode="auto">
                  <a:xfrm>
                    <a:off x="5133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94" name="Line 610"/>
                  <p:cNvSpPr>
                    <a:spLocks noChangeShapeType="1"/>
                  </p:cNvSpPr>
                  <p:nvPr/>
                </p:nvSpPr>
                <p:spPr bwMode="auto">
                  <a:xfrm>
                    <a:off x="5133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95" name="Line 611"/>
                  <p:cNvSpPr>
                    <a:spLocks noChangeShapeType="1"/>
                  </p:cNvSpPr>
                  <p:nvPr/>
                </p:nvSpPr>
                <p:spPr bwMode="auto">
                  <a:xfrm>
                    <a:off x="5133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96" name="Line 612"/>
                  <p:cNvSpPr>
                    <a:spLocks noChangeShapeType="1"/>
                  </p:cNvSpPr>
                  <p:nvPr/>
                </p:nvSpPr>
                <p:spPr bwMode="auto">
                  <a:xfrm>
                    <a:off x="5133" y="162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97" name="Line 613"/>
                  <p:cNvSpPr>
                    <a:spLocks noChangeShapeType="1"/>
                  </p:cNvSpPr>
                  <p:nvPr/>
                </p:nvSpPr>
                <p:spPr bwMode="auto">
                  <a:xfrm>
                    <a:off x="5145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98" name="Line 614"/>
                  <p:cNvSpPr>
                    <a:spLocks noChangeShapeType="1"/>
                  </p:cNvSpPr>
                  <p:nvPr/>
                </p:nvSpPr>
                <p:spPr bwMode="auto">
                  <a:xfrm>
                    <a:off x="5145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6999" name="Line 615"/>
                  <p:cNvSpPr>
                    <a:spLocks noChangeShapeType="1"/>
                  </p:cNvSpPr>
                  <p:nvPr/>
                </p:nvSpPr>
                <p:spPr bwMode="auto">
                  <a:xfrm>
                    <a:off x="5145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00" name="Line 616"/>
                  <p:cNvSpPr>
                    <a:spLocks noChangeShapeType="1"/>
                  </p:cNvSpPr>
                  <p:nvPr/>
                </p:nvSpPr>
                <p:spPr bwMode="auto">
                  <a:xfrm>
                    <a:off x="5145" y="162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01" name="Line 617"/>
                  <p:cNvSpPr>
                    <a:spLocks noChangeShapeType="1"/>
                  </p:cNvSpPr>
                  <p:nvPr/>
                </p:nvSpPr>
                <p:spPr bwMode="auto">
                  <a:xfrm>
                    <a:off x="5156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02" name="Line 618"/>
                  <p:cNvSpPr>
                    <a:spLocks noChangeShapeType="1"/>
                  </p:cNvSpPr>
                  <p:nvPr/>
                </p:nvSpPr>
                <p:spPr bwMode="auto">
                  <a:xfrm>
                    <a:off x="5156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03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5156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04" name="Line 620"/>
                  <p:cNvSpPr>
                    <a:spLocks noChangeShapeType="1"/>
                  </p:cNvSpPr>
                  <p:nvPr/>
                </p:nvSpPr>
                <p:spPr bwMode="auto">
                  <a:xfrm>
                    <a:off x="5156" y="1627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05" name="Line 621"/>
                  <p:cNvSpPr>
                    <a:spLocks noChangeShapeType="1"/>
                  </p:cNvSpPr>
                  <p:nvPr/>
                </p:nvSpPr>
                <p:spPr bwMode="auto">
                  <a:xfrm>
                    <a:off x="5167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06" name="Line 622"/>
                  <p:cNvSpPr>
                    <a:spLocks noChangeShapeType="1"/>
                  </p:cNvSpPr>
                  <p:nvPr/>
                </p:nvSpPr>
                <p:spPr bwMode="auto">
                  <a:xfrm>
                    <a:off x="5167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07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5167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08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5167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09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5167" y="1627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10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5178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11" name="Line 627"/>
                  <p:cNvSpPr>
                    <a:spLocks noChangeShapeType="1"/>
                  </p:cNvSpPr>
                  <p:nvPr/>
                </p:nvSpPr>
                <p:spPr bwMode="auto">
                  <a:xfrm>
                    <a:off x="5178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12" name="Line 628"/>
                  <p:cNvSpPr>
                    <a:spLocks noChangeShapeType="1"/>
                  </p:cNvSpPr>
                  <p:nvPr/>
                </p:nvSpPr>
                <p:spPr bwMode="auto">
                  <a:xfrm>
                    <a:off x="5178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13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5178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14" name="Line 630"/>
                  <p:cNvSpPr>
                    <a:spLocks noChangeShapeType="1"/>
                  </p:cNvSpPr>
                  <p:nvPr/>
                </p:nvSpPr>
                <p:spPr bwMode="auto">
                  <a:xfrm>
                    <a:off x="5178" y="1627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15" name="Line 631"/>
                  <p:cNvSpPr>
                    <a:spLocks noChangeShapeType="1"/>
                  </p:cNvSpPr>
                  <p:nvPr/>
                </p:nvSpPr>
                <p:spPr bwMode="auto">
                  <a:xfrm>
                    <a:off x="5188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16" name="Line 632"/>
                  <p:cNvSpPr>
                    <a:spLocks noChangeShapeType="1"/>
                  </p:cNvSpPr>
                  <p:nvPr/>
                </p:nvSpPr>
                <p:spPr bwMode="auto">
                  <a:xfrm>
                    <a:off x="5188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17" name="Line 633"/>
                  <p:cNvSpPr>
                    <a:spLocks noChangeShapeType="1"/>
                  </p:cNvSpPr>
                  <p:nvPr/>
                </p:nvSpPr>
                <p:spPr bwMode="auto">
                  <a:xfrm>
                    <a:off x="5188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18" name="Line 634"/>
                  <p:cNvSpPr>
                    <a:spLocks noChangeShapeType="1"/>
                  </p:cNvSpPr>
                  <p:nvPr/>
                </p:nvSpPr>
                <p:spPr bwMode="auto">
                  <a:xfrm>
                    <a:off x="5188" y="162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19" name="Line 635"/>
                  <p:cNvSpPr>
                    <a:spLocks noChangeShapeType="1"/>
                  </p:cNvSpPr>
                  <p:nvPr/>
                </p:nvSpPr>
                <p:spPr bwMode="auto">
                  <a:xfrm>
                    <a:off x="5200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20" name="Line 636"/>
                  <p:cNvSpPr>
                    <a:spLocks noChangeShapeType="1"/>
                  </p:cNvSpPr>
                  <p:nvPr/>
                </p:nvSpPr>
                <p:spPr bwMode="auto">
                  <a:xfrm>
                    <a:off x="5200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21" name="Line 637"/>
                  <p:cNvSpPr>
                    <a:spLocks noChangeShapeType="1"/>
                  </p:cNvSpPr>
                  <p:nvPr/>
                </p:nvSpPr>
                <p:spPr bwMode="auto">
                  <a:xfrm>
                    <a:off x="5200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22" name="Line 638"/>
                  <p:cNvSpPr>
                    <a:spLocks noChangeShapeType="1"/>
                  </p:cNvSpPr>
                  <p:nvPr/>
                </p:nvSpPr>
                <p:spPr bwMode="auto">
                  <a:xfrm>
                    <a:off x="5200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23" name="Line 639"/>
                  <p:cNvSpPr>
                    <a:spLocks noChangeShapeType="1"/>
                  </p:cNvSpPr>
                  <p:nvPr/>
                </p:nvSpPr>
                <p:spPr bwMode="auto">
                  <a:xfrm>
                    <a:off x="5200" y="162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24" name="Line 640"/>
                  <p:cNvSpPr>
                    <a:spLocks noChangeShapeType="1"/>
                  </p:cNvSpPr>
                  <p:nvPr/>
                </p:nvSpPr>
                <p:spPr bwMode="auto">
                  <a:xfrm>
                    <a:off x="5211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25" name="Line 641"/>
                  <p:cNvSpPr>
                    <a:spLocks noChangeShapeType="1"/>
                  </p:cNvSpPr>
                  <p:nvPr/>
                </p:nvSpPr>
                <p:spPr bwMode="auto">
                  <a:xfrm>
                    <a:off x="5211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26" name="Line 642"/>
                  <p:cNvSpPr>
                    <a:spLocks noChangeShapeType="1"/>
                  </p:cNvSpPr>
                  <p:nvPr/>
                </p:nvSpPr>
                <p:spPr bwMode="auto">
                  <a:xfrm>
                    <a:off x="5211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27" name="Line 643"/>
                  <p:cNvSpPr>
                    <a:spLocks noChangeShapeType="1"/>
                  </p:cNvSpPr>
                  <p:nvPr/>
                </p:nvSpPr>
                <p:spPr bwMode="auto">
                  <a:xfrm>
                    <a:off x="5211" y="1627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28" name="Line 644"/>
                  <p:cNvSpPr>
                    <a:spLocks noChangeShapeType="1"/>
                  </p:cNvSpPr>
                  <p:nvPr/>
                </p:nvSpPr>
                <p:spPr bwMode="auto">
                  <a:xfrm>
                    <a:off x="5222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29" name="Line 645"/>
                  <p:cNvSpPr>
                    <a:spLocks noChangeShapeType="1"/>
                  </p:cNvSpPr>
                  <p:nvPr/>
                </p:nvSpPr>
                <p:spPr bwMode="auto">
                  <a:xfrm>
                    <a:off x="5222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88156" name="Group 646"/>
                <p:cNvGrpSpPr>
                  <a:grpSpLocks/>
                </p:cNvGrpSpPr>
                <p:nvPr/>
              </p:nvGrpSpPr>
              <p:grpSpPr bwMode="auto">
                <a:xfrm>
                  <a:off x="1064" y="1993"/>
                  <a:ext cx="3449" cy="1540"/>
                  <a:chOff x="1145" y="1627"/>
                  <a:chExt cx="4419" cy="1289"/>
                </a:xfrm>
              </p:grpSpPr>
              <p:sp>
                <p:nvSpPr>
                  <p:cNvPr id="657031" name="Line 647"/>
                  <p:cNvSpPr>
                    <a:spLocks noChangeShapeType="1"/>
                  </p:cNvSpPr>
                  <p:nvPr/>
                </p:nvSpPr>
                <p:spPr bwMode="auto">
                  <a:xfrm>
                    <a:off x="5222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32" name="Line 648"/>
                  <p:cNvSpPr>
                    <a:spLocks noChangeShapeType="1"/>
                  </p:cNvSpPr>
                  <p:nvPr/>
                </p:nvSpPr>
                <p:spPr bwMode="auto">
                  <a:xfrm>
                    <a:off x="5222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33" name="Line 649"/>
                  <p:cNvSpPr>
                    <a:spLocks noChangeShapeType="1"/>
                  </p:cNvSpPr>
                  <p:nvPr/>
                </p:nvSpPr>
                <p:spPr bwMode="auto">
                  <a:xfrm>
                    <a:off x="5222" y="162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34" name="Line 650"/>
                  <p:cNvSpPr>
                    <a:spLocks noChangeShapeType="1"/>
                  </p:cNvSpPr>
                  <p:nvPr/>
                </p:nvSpPr>
                <p:spPr bwMode="auto">
                  <a:xfrm>
                    <a:off x="5233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35" name="Line 651"/>
                  <p:cNvSpPr>
                    <a:spLocks noChangeShapeType="1"/>
                  </p:cNvSpPr>
                  <p:nvPr/>
                </p:nvSpPr>
                <p:spPr bwMode="auto">
                  <a:xfrm>
                    <a:off x="5233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36" name="Line 652"/>
                  <p:cNvSpPr>
                    <a:spLocks noChangeShapeType="1"/>
                  </p:cNvSpPr>
                  <p:nvPr/>
                </p:nvSpPr>
                <p:spPr bwMode="auto">
                  <a:xfrm>
                    <a:off x="5233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37" name="Line 653"/>
                  <p:cNvSpPr>
                    <a:spLocks noChangeShapeType="1"/>
                  </p:cNvSpPr>
                  <p:nvPr/>
                </p:nvSpPr>
                <p:spPr bwMode="auto">
                  <a:xfrm>
                    <a:off x="5233" y="162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38" name="Line 654"/>
                  <p:cNvSpPr>
                    <a:spLocks noChangeShapeType="1"/>
                  </p:cNvSpPr>
                  <p:nvPr/>
                </p:nvSpPr>
                <p:spPr bwMode="auto">
                  <a:xfrm>
                    <a:off x="5245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39" name="Line 655"/>
                  <p:cNvSpPr>
                    <a:spLocks noChangeShapeType="1"/>
                  </p:cNvSpPr>
                  <p:nvPr/>
                </p:nvSpPr>
                <p:spPr bwMode="auto">
                  <a:xfrm>
                    <a:off x="5245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40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5245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41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5245" y="162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42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5257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43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5257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44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5257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45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5257" y="1627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46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5267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47" name="Line 663"/>
                  <p:cNvSpPr>
                    <a:spLocks noChangeShapeType="1"/>
                  </p:cNvSpPr>
                  <p:nvPr/>
                </p:nvSpPr>
                <p:spPr bwMode="auto">
                  <a:xfrm>
                    <a:off x="5267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48" name="Line 664"/>
                  <p:cNvSpPr>
                    <a:spLocks noChangeShapeType="1"/>
                  </p:cNvSpPr>
                  <p:nvPr/>
                </p:nvSpPr>
                <p:spPr bwMode="auto">
                  <a:xfrm>
                    <a:off x="5267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49" name="Line 665"/>
                  <p:cNvSpPr>
                    <a:spLocks noChangeShapeType="1"/>
                  </p:cNvSpPr>
                  <p:nvPr/>
                </p:nvSpPr>
                <p:spPr bwMode="auto">
                  <a:xfrm>
                    <a:off x="5267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50" name="Line 666"/>
                  <p:cNvSpPr>
                    <a:spLocks noChangeShapeType="1"/>
                  </p:cNvSpPr>
                  <p:nvPr/>
                </p:nvSpPr>
                <p:spPr bwMode="auto">
                  <a:xfrm>
                    <a:off x="5267" y="1627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51" name="Line 667"/>
                  <p:cNvSpPr>
                    <a:spLocks noChangeShapeType="1"/>
                  </p:cNvSpPr>
                  <p:nvPr/>
                </p:nvSpPr>
                <p:spPr bwMode="auto">
                  <a:xfrm>
                    <a:off x="5278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52" name="Line 668"/>
                  <p:cNvSpPr>
                    <a:spLocks noChangeShapeType="1"/>
                  </p:cNvSpPr>
                  <p:nvPr/>
                </p:nvSpPr>
                <p:spPr bwMode="auto">
                  <a:xfrm>
                    <a:off x="5278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53" name="Line 669"/>
                  <p:cNvSpPr>
                    <a:spLocks noChangeShapeType="1"/>
                  </p:cNvSpPr>
                  <p:nvPr/>
                </p:nvSpPr>
                <p:spPr bwMode="auto">
                  <a:xfrm>
                    <a:off x="5278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54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5278" y="1627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55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5289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56" name="Line 672"/>
                  <p:cNvSpPr>
                    <a:spLocks noChangeShapeType="1"/>
                  </p:cNvSpPr>
                  <p:nvPr/>
                </p:nvSpPr>
                <p:spPr bwMode="auto">
                  <a:xfrm>
                    <a:off x="5289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57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5289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58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5289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59" name="Line 675"/>
                  <p:cNvSpPr>
                    <a:spLocks noChangeShapeType="1"/>
                  </p:cNvSpPr>
                  <p:nvPr/>
                </p:nvSpPr>
                <p:spPr bwMode="auto">
                  <a:xfrm>
                    <a:off x="5289" y="1627"/>
                    <a:ext cx="14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60" name="Line 676"/>
                  <p:cNvSpPr>
                    <a:spLocks noChangeShapeType="1"/>
                  </p:cNvSpPr>
                  <p:nvPr/>
                </p:nvSpPr>
                <p:spPr bwMode="auto">
                  <a:xfrm>
                    <a:off x="5300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61" name="Line 677"/>
                  <p:cNvSpPr>
                    <a:spLocks noChangeShapeType="1"/>
                  </p:cNvSpPr>
                  <p:nvPr/>
                </p:nvSpPr>
                <p:spPr bwMode="auto">
                  <a:xfrm>
                    <a:off x="5300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62" name="Line 678"/>
                  <p:cNvSpPr>
                    <a:spLocks noChangeShapeType="1"/>
                  </p:cNvSpPr>
                  <p:nvPr/>
                </p:nvSpPr>
                <p:spPr bwMode="auto">
                  <a:xfrm>
                    <a:off x="5300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63" name="Line 679"/>
                  <p:cNvSpPr>
                    <a:spLocks noChangeShapeType="1"/>
                  </p:cNvSpPr>
                  <p:nvPr/>
                </p:nvSpPr>
                <p:spPr bwMode="auto">
                  <a:xfrm>
                    <a:off x="5300" y="162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64" name="Line 680"/>
                  <p:cNvSpPr>
                    <a:spLocks noChangeShapeType="1"/>
                  </p:cNvSpPr>
                  <p:nvPr/>
                </p:nvSpPr>
                <p:spPr bwMode="auto">
                  <a:xfrm>
                    <a:off x="5312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65" name="Line 681"/>
                  <p:cNvSpPr>
                    <a:spLocks noChangeShapeType="1"/>
                  </p:cNvSpPr>
                  <p:nvPr/>
                </p:nvSpPr>
                <p:spPr bwMode="auto">
                  <a:xfrm>
                    <a:off x="5312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66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5312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67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5322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68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5322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69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5322" y="162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70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5333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71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5333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72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5333" y="1627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73" name="Line 689"/>
                  <p:cNvSpPr>
                    <a:spLocks noChangeShapeType="1"/>
                  </p:cNvSpPr>
                  <p:nvPr/>
                </p:nvSpPr>
                <p:spPr bwMode="auto">
                  <a:xfrm>
                    <a:off x="5344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74" name="Line 690"/>
                  <p:cNvSpPr>
                    <a:spLocks noChangeShapeType="1"/>
                  </p:cNvSpPr>
                  <p:nvPr/>
                </p:nvSpPr>
                <p:spPr bwMode="auto">
                  <a:xfrm>
                    <a:off x="5344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75" name="Line 691"/>
                  <p:cNvSpPr>
                    <a:spLocks noChangeShapeType="1"/>
                  </p:cNvSpPr>
                  <p:nvPr/>
                </p:nvSpPr>
                <p:spPr bwMode="auto">
                  <a:xfrm>
                    <a:off x="5344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76" name="Line 692"/>
                  <p:cNvSpPr>
                    <a:spLocks noChangeShapeType="1"/>
                  </p:cNvSpPr>
                  <p:nvPr/>
                </p:nvSpPr>
                <p:spPr bwMode="auto">
                  <a:xfrm>
                    <a:off x="5344" y="1627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77" name="Line 693"/>
                  <p:cNvSpPr>
                    <a:spLocks noChangeShapeType="1"/>
                  </p:cNvSpPr>
                  <p:nvPr/>
                </p:nvSpPr>
                <p:spPr bwMode="auto">
                  <a:xfrm>
                    <a:off x="5355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78" name="Line 694"/>
                  <p:cNvSpPr>
                    <a:spLocks noChangeShapeType="1"/>
                  </p:cNvSpPr>
                  <p:nvPr/>
                </p:nvSpPr>
                <p:spPr bwMode="auto">
                  <a:xfrm>
                    <a:off x="5355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79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5355" y="1627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80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5365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81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5365" y="162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82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5377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83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5377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84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5377" y="162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85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5388" y="1627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86" name="Line 702"/>
                  <p:cNvSpPr>
                    <a:spLocks noChangeShapeType="1"/>
                  </p:cNvSpPr>
                  <p:nvPr/>
                </p:nvSpPr>
                <p:spPr bwMode="auto">
                  <a:xfrm>
                    <a:off x="5399" y="1627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87" name="Line 703"/>
                  <p:cNvSpPr>
                    <a:spLocks noChangeShapeType="1"/>
                  </p:cNvSpPr>
                  <p:nvPr/>
                </p:nvSpPr>
                <p:spPr bwMode="auto">
                  <a:xfrm>
                    <a:off x="5410" y="1627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88" name="Line 704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1627"/>
                    <a:ext cx="14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89" name="Line 705"/>
                  <p:cNvSpPr>
                    <a:spLocks noChangeShapeType="1"/>
                  </p:cNvSpPr>
                  <p:nvPr/>
                </p:nvSpPr>
                <p:spPr bwMode="auto">
                  <a:xfrm>
                    <a:off x="5432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90" name="Line 706"/>
                  <p:cNvSpPr>
                    <a:spLocks noChangeShapeType="1"/>
                  </p:cNvSpPr>
                  <p:nvPr/>
                </p:nvSpPr>
                <p:spPr bwMode="auto">
                  <a:xfrm>
                    <a:off x="5432" y="162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91" name="Line 707"/>
                  <p:cNvSpPr>
                    <a:spLocks noChangeShapeType="1"/>
                  </p:cNvSpPr>
                  <p:nvPr/>
                </p:nvSpPr>
                <p:spPr bwMode="auto">
                  <a:xfrm>
                    <a:off x="5432" y="1627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92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5444" y="162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93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5444" y="1627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94" name="Line 710"/>
                  <p:cNvSpPr>
                    <a:spLocks noChangeShapeType="1"/>
                  </p:cNvSpPr>
                  <p:nvPr/>
                </p:nvSpPr>
                <p:spPr bwMode="auto">
                  <a:xfrm>
                    <a:off x="5454" y="1627"/>
                    <a:ext cx="1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95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1145" y="2915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96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1157" y="2915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97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1157" y="2915"/>
                    <a:ext cx="2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98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1178" y="291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099" name="Line 715"/>
                  <p:cNvSpPr>
                    <a:spLocks noChangeShapeType="1"/>
                  </p:cNvSpPr>
                  <p:nvPr/>
                </p:nvSpPr>
                <p:spPr bwMode="auto">
                  <a:xfrm>
                    <a:off x="1178" y="291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00" name="Line 7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78" y="2902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01" name="Line 717"/>
                  <p:cNvSpPr>
                    <a:spLocks noChangeShapeType="1"/>
                  </p:cNvSpPr>
                  <p:nvPr/>
                </p:nvSpPr>
                <p:spPr bwMode="auto">
                  <a:xfrm>
                    <a:off x="1178" y="2902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02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1189" y="290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03" name="Line 719"/>
                  <p:cNvSpPr>
                    <a:spLocks noChangeShapeType="1"/>
                  </p:cNvSpPr>
                  <p:nvPr/>
                </p:nvSpPr>
                <p:spPr bwMode="auto">
                  <a:xfrm>
                    <a:off x="1189" y="290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04" name="Line 720"/>
                  <p:cNvSpPr>
                    <a:spLocks noChangeShapeType="1"/>
                  </p:cNvSpPr>
                  <p:nvPr/>
                </p:nvSpPr>
                <p:spPr bwMode="auto">
                  <a:xfrm>
                    <a:off x="1189" y="290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05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1189" y="2902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06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90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07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90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08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90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09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90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10" name="Line 7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00" y="2889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11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889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12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1212" y="2889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13" name="Line 729"/>
                  <p:cNvSpPr>
                    <a:spLocks noChangeShapeType="1"/>
                  </p:cNvSpPr>
                  <p:nvPr/>
                </p:nvSpPr>
                <p:spPr bwMode="auto">
                  <a:xfrm>
                    <a:off x="1212" y="2889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14" name="Line 730"/>
                  <p:cNvSpPr>
                    <a:spLocks noChangeShapeType="1"/>
                  </p:cNvSpPr>
                  <p:nvPr/>
                </p:nvSpPr>
                <p:spPr bwMode="auto">
                  <a:xfrm>
                    <a:off x="1212" y="2889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15" name="Line 731"/>
                  <p:cNvSpPr>
                    <a:spLocks noChangeShapeType="1"/>
                  </p:cNvSpPr>
                  <p:nvPr/>
                </p:nvSpPr>
                <p:spPr bwMode="auto">
                  <a:xfrm>
                    <a:off x="1212" y="2889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16" name="Line 732"/>
                  <p:cNvSpPr>
                    <a:spLocks noChangeShapeType="1"/>
                  </p:cNvSpPr>
                  <p:nvPr/>
                </p:nvSpPr>
                <p:spPr bwMode="auto">
                  <a:xfrm>
                    <a:off x="1222" y="288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17" name="Line 733"/>
                  <p:cNvSpPr>
                    <a:spLocks noChangeShapeType="1"/>
                  </p:cNvSpPr>
                  <p:nvPr/>
                </p:nvSpPr>
                <p:spPr bwMode="auto">
                  <a:xfrm>
                    <a:off x="1222" y="2889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18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2889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19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2889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20" name="Line 7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33" y="2876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21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2876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22" name="Line 738"/>
                  <p:cNvSpPr>
                    <a:spLocks noChangeShapeType="1"/>
                  </p:cNvSpPr>
                  <p:nvPr/>
                </p:nvSpPr>
                <p:spPr bwMode="auto">
                  <a:xfrm>
                    <a:off x="1244" y="287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23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244" y="2876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24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1255" y="287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25" name="Line 741"/>
                  <p:cNvSpPr>
                    <a:spLocks noChangeShapeType="1"/>
                  </p:cNvSpPr>
                  <p:nvPr/>
                </p:nvSpPr>
                <p:spPr bwMode="auto">
                  <a:xfrm>
                    <a:off x="1255" y="287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26" name="Line 742"/>
                  <p:cNvSpPr>
                    <a:spLocks noChangeShapeType="1"/>
                  </p:cNvSpPr>
                  <p:nvPr/>
                </p:nvSpPr>
                <p:spPr bwMode="auto">
                  <a:xfrm>
                    <a:off x="1255" y="287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27" name="Line 743"/>
                  <p:cNvSpPr>
                    <a:spLocks noChangeShapeType="1"/>
                  </p:cNvSpPr>
                  <p:nvPr/>
                </p:nvSpPr>
                <p:spPr bwMode="auto">
                  <a:xfrm>
                    <a:off x="1255" y="287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28" name="Line 744"/>
                  <p:cNvSpPr>
                    <a:spLocks noChangeShapeType="1"/>
                  </p:cNvSpPr>
                  <p:nvPr/>
                </p:nvSpPr>
                <p:spPr bwMode="auto">
                  <a:xfrm>
                    <a:off x="1255" y="287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29" name="Line 745"/>
                  <p:cNvSpPr>
                    <a:spLocks noChangeShapeType="1"/>
                  </p:cNvSpPr>
                  <p:nvPr/>
                </p:nvSpPr>
                <p:spPr bwMode="auto">
                  <a:xfrm>
                    <a:off x="1255" y="2876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30" name="Line 746"/>
                  <p:cNvSpPr>
                    <a:spLocks noChangeShapeType="1"/>
                  </p:cNvSpPr>
                  <p:nvPr/>
                </p:nvSpPr>
                <p:spPr bwMode="auto">
                  <a:xfrm>
                    <a:off x="1265" y="287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31" name="Line 747"/>
                  <p:cNvSpPr>
                    <a:spLocks noChangeShapeType="1"/>
                  </p:cNvSpPr>
                  <p:nvPr/>
                </p:nvSpPr>
                <p:spPr bwMode="auto">
                  <a:xfrm>
                    <a:off x="1265" y="287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32" name="Line 7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65" y="2863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33" name="Line 749"/>
                  <p:cNvSpPr>
                    <a:spLocks noChangeShapeType="1"/>
                  </p:cNvSpPr>
                  <p:nvPr/>
                </p:nvSpPr>
                <p:spPr bwMode="auto">
                  <a:xfrm>
                    <a:off x="1265" y="286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34" name="Line 750"/>
                  <p:cNvSpPr>
                    <a:spLocks noChangeShapeType="1"/>
                  </p:cNvSpPr>
                  <p:nvPr/>
                </p:nvSpPr>
                <p:spPr bwMode="auto">
                  <a:xfrm>
                    <a:off x="1265" y="2863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35" name="Line 751"/>
                  <p:cNvSpPr>
                    <a:spLocks noChangeShapeType="1"/>
                  </p:cNvSpPr>
                  <p:nvPr/>
                </p:nvSpPr>
                <p:spPr bwMode="auto">
                  <a:xfrm>
                    <a:off x="1265" y="2863"/>
                    <a:ext cx="3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36" name="Line 752"/>
                  <p:cNvSpPr>
                    <a:spLocks noChangeShapeType="1"/>
                  </p:cNvSpPr>
                  <p:nvPr/>
                </p:nvSpPr>
                <p:spPr bwMode="auto">
                  <a:xfrm>
                    <a:off x="1299" y="286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37" name="Line 753"/>
                  <p:cNvSpPr>
                    <a:spLocks noChangeShapeType="1"/>
                  </p:cNvSpPr>
                  <p:nvPr/>
                </p:nvSpPr>
                <p:spPr bwMode="auto">
                  <a:xfrm>
                    <a:off x="1299" y="286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38" name="Line 754"/>
                  <p:cNvSpPr>
                    <a:spLocks noChangeShapeType="1"/>
                  </p:cNvSpPr>
                  <p:nvPr/>
                </p:nvSpPr>
                <p:spPr bwMode="auto">
                  <a:xfrm>
                    <a:off x="1299" y="286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39" name="Line 755"/>
                  <p:cNvSpPr>
                    <a:spLocks noChangeShapeType="1"/>
                  </p:cNvSpPr>
                  <p:nvPr/>
                </p:nvSpPr>
                <p:spPr bwMode="auto">
                  <a:xfrm>
                    <a:off x="1299" y="286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40" name="Line 756"/>
                  <p:cNvSpPr>
                    <a:spLocks noChangeShapeType="1"/>
                  </p:cNvSpPr>
                  <p:nvPr/>
                </p:nvSpPr>
                <p:spPr bwMode="auto">
                  <a:xfrm>
                    <a:off x="1299" y="286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41" name="Line 757"/>
                  <p:cNvSpPr>
                    <a:spLocks noChangeShapeType="1"/>
                  </p:cNvSpPr>
                  <p:nvPr/>
                </p:nvSpPr>
                <p:spPr bwMode="auto">
                  <a:xfrm>
                    <a:off x="1299" y="2863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42" name="Line 758"/>
                  <p:cNvSpPr>
                    <a:spLocks noChangeShapeType="1"/>
                  </p:cNvSpPr>
                  <p:nvPr/>
                </p:nvSpPr>
                <p:spPr bwMode="auto">
                  <a:xfrm>
                    <a:off x="1310" y="286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43" name="Line 759"/>
                  <p:cNvSpPr>
                    <a:spLocks noChangeShapeType="1"/>
                  </p:cNvSpPr>
                  <p:nvPr/>
                </p:nvSpPr>
                <p:spPr bwMode="auto">
                  <a:xfrm>
                    <a:off x="1310" y="2863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44" name="Line 7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10" y="2850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45" name="Line 761"/>
                  <p:cNvSpPr>
                    <a:spLocks noChangeShapeType="1"/>
                  </p:cNvSpPr>
                  <p:nvPr/>
                </p:nvSpPr>
                <p:spPr bwMode="auto">
                  <a:xfrm>
                    <a:off x="1310" y="2850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46" name="Line 762"/>
                  <p:cNvSpPr>
                    <a:spLocks noChangeShapeType="1"/>
                  </p:cNvSpPr>
                  <p:nvPr/>
                </p:nvSpPr>
                <p:spPr bwMode="auto">
                  <a:xfrm>
                    <a:off x="1321" y="2850"/>
                    <a:ext cx="14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47" name="Line 763"/>
                  <p:cNvSpPr>
                    <a:spLocks noChangeShapeType="1"/>
                  </p:cNvSpPr>
                  <p:nvPr/>
                </p:nvSpPr>
                <p:spPr bwMode="auto">
                  <a:xfrm>
                    <a:off x="1332" y="285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48" name="Line 764"/>
                  <p:cNvSpPr>
                    <a:spLocks noChangeShapeType="1"/>
                  </p:cNvSpPr>
                  <p:nvPr/>
                </p:nvSpPr>
                <p:spPr bwMode="auto">
                  <a:xfrm>
                    <a:off x="1332" y="285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49" name="Line 765"/>
                  <p:cNvSpPr>
                    <a:spLocks noChangeShapeType="1"/>
                  </p:cNvSpPr>
                  <p:nvPr/>
                </p:nvSpPr>
                <p:spPr bwMode="auto">
                  <a:xfrm>
                    <a:off x="1332" y="2850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50" name="Line 76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850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51" name="Line 767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850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52" name="Line 768"/>
                  <p:cNvSpPr>
                    <a:spLocks noChangeShapeType="1"/>
                  </p:cNvSpPr>
                  <p:nvPr/>
                </p:nvSpPr>
                <p:spPr bwMode="auto">
                  <a:xfrm>
                    <a:off x="1354" y="285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53" name="Line 769"/>
                  <p:cNvSpPr>
                    <a:spLocks noChangeShapeType="1"/>
                  </p:cNvSpPr>
                  <p:nvPr/>
                </p:nvSpPr>
                <p:spPr bwMode="auto">
                  <a:xfrm>
                    <a:off x="1354" y="2850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54" name="Line 770"/>
                  <p:cNvSpPr>
                    <a:spLocks noChangeShapeType="1"/>
                  </p:cNvSpPr>
                  <p:nvPr/>
                </p:nvSpPr>
                <p:spPr bwMode="auto">
                  <a:xfrm>
                    <a:off x="1354" y="2850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55" name="Line 7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65" y="2837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56" name="Line 772"/>
                  <p:cNvSpPr>
                    <a:spLocks noChangeShapeType="1"/>
                  </p:cNvSpPr>
                  <p:nvPr/>
                </p:nvSpPr>
                <p:spPr bwMode="auto">
                  <a:xfrm>
                    <a:off x="1365" y="2837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57" name="Line 773"/>
                  <p:cNvSpPr>
                    <a:spLocks noChangeShapeType="1"/>
                  </p:cNvSpPr>
                  <p:nvPr/>
                </p:nvSpPr>
                <p:spPr bwMode="auto">
                  <a:xfrm>
                    <a:off x="1376" y="283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58" name="Line 774"/>
                  <p:cNvSpPr>
                    <a:spLocks noChangeShapeType="1"/>
                  </p:cNvSpPr>
                  <p:nvPr/>
                </p:nvSpPr>
                <p:spPr bwMode="auto">
                  <a:xfrm>
                    <a:off x="1376" y="2837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59" name="Line 775"/>
                  <p:cNvSpPr>
                    <a:spLocks noChangeShapeType="1"/>
                  </p:cNvSpPr>
                  <p:nvPr/>
                </p:nvSpPr>
                <p:spPr bwMode="auto">
                  <a:xfrm>
                    <a:off x="1387" y="283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60" name="Line 776"/>
                  <p:cNvSpPr>
                    <a:spLocks noChangeShapeType="1"/>
                  </p:cNvSpPr>
                  <p:nvPr/>
                </p:nvSpPr>
                <p:spPr bwMode="auto">
                  <a:xfrm>
                    <a:off x="1387" y="283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61" name="Line 777"/>
                  <p:cNvSpPr>
                    <a:spLocks noChangeShapeType="1"/>
                  </p:cNvSpPr>
                  <p:nvPr/>
                </p:nvSpPr>
                <p:spPr bwMode="auto">
                  <a:xfrm>
                    <a:off x="1387" y="2837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62" name="Line 778"/>
                  <p:cNvSpPr>
                    <a:spLocks noChangeShapeType="1"/>
                  </p:cNvSpPr>
                  <p:nvPr/>
                </p:nvSpPr>
                <p:spPr bwMode="auto">
                  <a:xfrm>
                    <a:off x="1387" y="2837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63" name="Line 779"/>
                  <p:cNvSpPr>
                    <a:spLocks noChangeShapeType="1"/>
                  </p:cNvSpPr>
                  <p:nvPr/>
                </p:nvSpPr>
                <p:spPr bwMode="auto">
                  <a:xfrm>
                    <a:off x="1397" y="283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64" name="Line 780"/>
                  <p:cNvSpPr>
                    <a:spLocks noChangeShapeType="1"/>
                  </p:cNvSpPr>
                  <p:nvPr/>
                </p:nvSpPr>
                <p:spPr bwMode="auto">
                  <a:xfrm>
                    <a:off x="1397" y="2837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65" name="Line 7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7" y="2824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66" name="Line 782"/>
                  <p:cNvSpPr>
                    <a:spLocks noChangeShapeType="1"/>
                  </p:cNvSpPr>
                  <p:nvPr/>
                </p:nvSpPr>
                <p:spPr bwMode="auto">
                  <a:xfrm>
                    <a:off x="1397" y="2824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67" name="Line 783"/>
                  <p:cNvSpPr>
                    <a:spLocks noChangeShapeType="1"/>
                  </p:cNvSpPr>
                  <p:nvPr/>
                </p:nvSpPr>
                <p:spPr bwMode="auto">
                  <a:xfrm>
                    <a:off x="1409" y="2824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68" name="Line 784"/>
                  <p:cNvSpPr>
                    <a:spLocks noChangeShapeType="1"/>
                  </p:cNvSpPr>
                  <p:nvPr/>
                </p:nvSpPr>
                <p:spPr bwMode="auto">
                  <a:xfrm>
                    <a:off x="1409" y="2824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69" name="Line 785"/>
                  <p:cNvSpPr>
                    <a:spLocks noChangeShapeType="1"/>
                  </p:cNvSpPr>
                  <p:nvPr/>
                </p:nvSpPr>
                <p:spPr bwMode="auto">
                  <a:xfrm>
                    <a:off x="1420" y="282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70" name="Line 786"/>
                  <p:cNvSpPr>
                    <a:spLocks noChangeShapeType="1"/>
                  </p:cNvSpPr>
                  <p:nvPr/>
                </p:nvSpPr>
                <p:spPr bwMode="auto">
                  <a:xfrm>
                    <a:off x="1420" y="282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71" name="Line 787"/>
                  <p:cNvSpPr>
                    <a:spLocks noChangeShapeType="1"/>
                  </p:cNvSpPr>
                  <p:nvPr/>
                </p:nvSpPr>
                <p:spPr bwMode="auto">
                  <a:xfrm>
                    <a:off x="1420" y="282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72" name="Line 788"/>
                  <p:cNvSpPr>
                    <a:spLocks noChangeShapeType="1"/>
                  </p:cNvSpPr>
                  <p:nvPr/>
                </p:nvSpPr>
                <p:spPr bwMode="auto">
                  <a:xfrm>
                    <a:off x="1420" y="282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73" name="Line 789"/>
                  <p:cNvSpPr>
                    <a:spLocks noChangeShapeType="1"/>
                  </p:cNvSpPr>
                  <p:nvPr/>
                </p:nvSpPr>
                <p:spPr bwMode="auto">
                  <a:xfrm>
                    <a:off x="1420" y="2824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74" name="Line 790"/>
                  <p:cNvSpPr>
                    <a:spLocks noChangeShapeType="1"/>
                  </p:cNvSpPr>
                  <p:nvPr/>
                </p:nvSpPr>
                <p:spPr bwMode="auto">
                  <a:xfrm>
                    <a:off x="1420" y="2824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75" name="Line 7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31" y="2811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76" name="Line 792"/>
                  <p:cNvSpPr>
                    <a:spLocks noChangeShapeType="1"/>
                  </p:cNvSpPr>
                  <p:nvPr/>
                </p:nvSpPr>
                <p:spPr bwMode="auto">
                  <a:xfrm>
                    <a:off x="1431" y="281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77" name="Line 793"/>
                  <p:cNvSpPr>
                    <a:spLocks noChangeShapeType="1"/>
                  </p:cNvSpPr>
                  <p:nvPr/>
                </p:nvSpPr>
                <p:spPr bwMode="auto">
                  <a:xfrm>
                    <a:off x="1431" y="281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78" name="Line 794"/>
                  <p:cNvSpPr>
                    <a:spLocks noChangeShapeType="1"/>
                  </p:cNvSpPr>
                  <p:nvPr/>
                </p:nvSpPr>
                <p:spPr bwMode="auto">
                  <a:xfrm>
                    <a:off x="1431" y="2811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79" name="Line 795"/>
                  <p:cNvSpPr>
                    <a:spLocks noChangeShapeType="1"/>
                  </p:cNvSpPr>
                  <p:nvPr/>
                </p:nvSpPr>
                <p:spPr bwMode="auto">
                  <a:xfrm>
                    <a:off x="1442" y="281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80" name="Line 796"/>
                  <p:cNvSpPr>
                    <a:spLocks noChangeShapeType="1"/>
                  </p:cNvSpPr>
                  <p:nvPr/>
                </p:nvSpPr>
                <p:spPr bwMode="auto">
                  <a:xfrm>
                    <a:off x="1442" y="281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81" name="Line 797"/>
                  <p:cNvSpPr>
                    <a:spLocks noChangeShapeType="1"/>
                  </p:cNvSpPr>
                  <p:nvPr/>
                </p:nvSpPr>
                <p:spPr bwMode="auto">
                  <a:xfrm>
                    <a:off x="1442" y="281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82" name="Line 798"/>
                  <p:cNvSpPr>
                    <a:spLocks noChangeShapeType="1"/>
                  </p:cNvSpPr>
                  <p:nvPr/>
                </p:nvSpPr>
                <p:spPr bwMode="auto">
                  <a:xfrm>
                    <a:off x="1442" y="2811"/>
                    <a:ext cx="2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83" name="Line 799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2811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84" name="Line 800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2811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85" name="Line 8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76" y="2798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86" name="Line 802"/>
                  <p:cNvSpPr>
                    <a:spLocks noChangeShapeType="1"/>
                  </p:cNvSpPr>
                  <p:nvPr/>
                </p:nvSpPr>
                <p:spPr bwMode="auto">
                  <a:xfrm>
                    <a:off x="1476" y="2798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87" name="Line 803"/>
                  <p:cNvSpPr>
                    <a:spLocks noChangeShapeType="1"/>
                  </p:cNvSpPr>
                  <p:nvPr/>
                </p:nvSpPr>
                <p:spPr bwMode="auto">
                  <a:xfrm>
                    <a:off x="1486" y="279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88" name="Line 804"/>
                  <p:cNvSpPr>
                    <a:spLocks noChangeShapeType="1"/>
                  </p:cNvSpPr>
                  <p:nvPr/>
                </p:nvSpPr>
                <p:spPr bwMode="auto">
                  <a:xfrm>
                    <a:off x="1486" y="279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89" name="Line 805"/>
                  <p:cNvSpPr>
                    <a:spLocks noChangeShapeType="1"/>
                  </p:cNvSpPr>
                  <p:nvPr/>
                </p:nvSpPr>
                <p:spPr bwMode="auto">
                  <a:xfrm>
                    <a:off x="1486" y="279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90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1486" y="279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91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1486" y="2798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92" name="Line 808"/>
                  <p:cNvSpPr>
                    <a:spLocks noChangeShapeType="1"/>
                  </p:cNvSpPr>
                  <p:nvPr/>
                </p:nvSpPr>
                <p:spPr bwMode="auto">
                  <a:xfrm>
                    <a:off x="1497" y="279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93" name="Line 809"/>
                  <p:cNvSpPr>
                    <a:spLocks noChangeShapeType="1"/>
                  </p:cNvSpPr>
                  <p:nvPr/>
                </p:nvSpPr>
                <p:spPr bwMode="auto">
                  <a:xfrm>
                    <a:off x="1497" y="279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94" name="Line 810"/>
                  <p:cNvSpPr>
                    <a:spLocks noChangeShapeType="1"/>
                  </p:cNvSpPr>
                  <p:nvPr/>
                </p:nvSpPr>
                <p:spPr bwMode="auto">
                  <a:xfrm>
                    <a:off x="1497" y="279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95" name="Line 811"/>
                  <p:cNvSpPr>
                    <a:spLocks noChangeShapeType="1"/>
                  </p:cNvSpPr>
                  <p:nvPr/>
                </p:nvSpPr>
                <p:spPr bwMode="auto">
                  <a:xfrm>
                    <a:off x="1497" y="2798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96" name="Line 8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7" y="2785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97" name="Line 813"/>
                  <p:cNvSpPr>
                    <a:spLocks noChangeShapeType="1"/>
                  </p:cNvSpPr>
                  <p:nvPr/>
                </p:nvSpPr>
                <p:spPr bwMode="auto">
                  <a:xfrm>
                    <a:off x="1497" y="2785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98" name="Line 814"/>
                  <p:cNvSpPr>
                    <a:spLocks noChangeShapeType="1"/>
                  </p:cNvSpPr>
                  <p:nvPr/>
                </p:nvSpPr>
                <p:spPr bwMode="auto">
                  <a:xfrm>
                    <a:off x="1508" y="278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199" name="Line 815"/>
                  <p:cNvSpPr>
                    <a:spLocks noChangeShapeType="1"/>
                  </p:cNvSpPr>
                  <p:nvPr/>
                </p:nvSpPr>
                <p:spPr bwMode="auto">
                  <a:xfrm>
                    <a:off x="1508" y="278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00" name="Line 816"/>
                  <p:cNvSpPr>
                    <a:spLocks noChangeShapeType="1"/>
                  </p:cNvSpPr>
                  <p:nvPr/>
                </p:nvSpPr>
                <p:spPr bwMode="auto">
                  <a:xfrm>
                    <a:off x="1508" y="278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01" name="Line 817"/>
                  <p:cNvSpPr>
                    <a:spLocks noChangeShapeType="1"/>
                  </p:cNvSpPr>
                  <p:nvPr/>
                </p:nvSpPr>
                <p:spPr bwMode="auto">
                  <a:xfrm>
                    <a:off x="1508" y="2785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02" name="Line 818"/>
                  <p:cNvSpPr>
                    <a:spLocks noChangeShapeType="1"/>
                  </p:cNvSpPr>
                  <p:nvPr/>
                </p:nvSpPr>
                <p:spPr bwMode="auto">
                  <a:xfrm>
                    <a:off x="1519" y="278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03" name="Line 819"/>
                  <p:cNvSpPr>
                    <a:spLocks noChangeShapeType="1"/>
                  </p:cNvSpPr>
                  <p:nvPr/>
                </p:nvSpPr>
                <p:spPr bwMode="auto">
                  <a:xfrm>
                    <a:off x="1519" y="278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04" name="Line 820"/>
                  <p:cNvSpPr>
                    <a:spLocks noChangeShapeType="1"/>
                  </p:cNvSpPr>
                  <p:nvPr/>
                </p:nvSpPr>
                <p:spPr bwMode="auto">
                  <a:xfrm>
                    <a:off x="1519" y="2785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05" name="Line 821"/>
                  <p:cNvSpPr>
                    <a:spLocks noChangeShapeType="1"/>
                  </p:cNvSpPr>
                  <p:nvPr/>
                </p:nvSpPr>
                <p:spPr bwMode="auto">
                  <a:xfrm>
                    <a:off x="1519" y="2785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06" name="Line 8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29" y="2772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07" name="Line 823"/>
                  <p:cNvSpPr>
                    <a:spLocks noChangeShapeType="1"/>
                  </p:cNvSpPr>
                  <p:nvPr/>
                </p:nvSpPr>
                <p:spPr bwMode="auto">
                  <a:xfrm>
                    <a:off x="1529" y="2772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08" name="Line 824"/>
                  <p:cNvSpPr>
                    <a:spLocks noChangeShapeType="1"/>
                  </p:cNvSpPr>
                  <p:nvPr/>
                </p:nvSpPr>
                <p:spPr bwMode="auto">
                  <a:xfrm>
                    <a:off x="1529" y="2772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09" name="Line 825"/>
                  <p:cNvSpPr>
                    <a:spLocks noChangeShapeType="1"/>
                  </p:cNvSpPr>
                  <p:nvPr/>
                </p:nvSpPr>
                <p:spPr bwMode="auto">
                  <a:xfrm>
                    <a:off x="1529" y="2772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10" name="Line 826"/>
                  <p:cNvSpPr>
                    <a:spLocks noChangeShapeType="1"/>
                  </p:cNvSpPr>
                  <p:nvPr/>
                </p:nvSpPr>
                <p:spPr bwMode="auto">
                  <a:xfrm>
                    <a:off x="1529" y="2772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11" name="Line 827"/>
                  <p:cNvSpPr>
                    <a:spLocks noChangeShapeType="1"/>
                  </p:cNvSpPr>
                  <p:nvPr/>
                </p:nvSpPr>
                <p:spPr bwMode="auto">
                  <a:xfrm>
                    <a:off x="1529" y="2772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12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2772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13" name="Line 829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2772"/>
                    <a:ext cx="12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14" name="Line 8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52" y="2759"/>
                    <a:ext cx="0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15" name="Line 831"/>
                  <p:cNvSpPr>
                    <a:spLocks noChangeShapeType="1"/>
                  </p:cNvSpPr>
                  <p:nvPr/>
                </p:nvSpPr>
                <p:spPr bwMode="auto">
                  <a:xfrm>
                    <a:off x="1552" y="2759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16" name="Line 832"/>
                  <p:cNvSpPr>
                    <a:spLocks noChangeShapeType="1"/>
                  </p:cNvSpPr>
                  <p:nvPr/>
                </p:nvSpPr>
                <p:spPr bwMode="auto">
                  <a:xfrm>
                    <a:off x="1552" y="2759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17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1552" y="2759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18" name="Line 834"/>
                  <p:cNvSpPr>
                    <a:spLocks noChangeShapeType="1"/>
                  </p:cNvSpPr>
                  <p:nvPr/>
                </p:nvSpPr>
                <p:spPr bwMode="auto">
                  <a:xfrm>
                    <a:off x="1552" y="2759"/>
                    <a:ext cx="9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19" name="Line 835"/>
                  <p:cNvSpPr>
                    <a:spLocks noChangeShapeType="1"/>
                  </p:cNvSpPr>
                  <p:nvPr/>
                </p:nvSpPr>
                <p:spPr bwMode="auto">
                  <a:xfrm>
                    <a:off x="1563" y="275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20" name="Line 836"/>
                  <p:cNvSpPr>
                    <a:spLocks noChangeShapeType="1"/>
                  </p:cNvSpPr>
                  <p:nvPr/>
                </p:nvSpPr>
                <p:spPr bwMode="auto">
                  <a:xfrm>
                    <a:off x="1563" y="275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21" name="Line 837"/>
                  <p:cNvSpPr>
                    <a:spLocks noChangeShapeType="1"/>
                  </p:cNvSpPr>
                  <p:nvPr/>
                </p:nvSpPr>
                <p:spPr bwMode="auto">
                  <a:xfrm>
                    <a:off x="1563" y="2759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22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1563" y="2759"/>
                    <a:ext cx="13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23" name="Line 8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74" y="2746"/>
                    <a:ext cx="1" cy="13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24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574" y="274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25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574" y="2746"/>
                    <a:ext cx="1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26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1574" y="2746"/>
                    <a:ext cx="1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27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274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28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274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29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274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7230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2746"/>
                    <a:ext cx="0" cy="1"/>
                  </a:xfrm>
                  <a:prstGeom prst="line">
                    <a:avLst/>
                  </a:prstGeom>
                  <a:noFill/>
                  <a:ln w="444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tr-TR" sz="22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</p:grpSp>
      <p:sp>
        <p:nvSpPr>
          <p:cNvPr id="657231" name="Line 847"/>
          <p:cNvSpPr>
            <a:spLocks noChangeShapeType="1"/>
          </p:cNvSpPr>
          <p:nvPr/>
        </p:nvSpPr>
        <p:spPr bwMode="auto">
          <a:xfrm>
            <a:off x="3810000" y="5205414"/>
            <a:ext cx="95250" cy="31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8107" name="Group 848"/>
          <p:cNvGrpSpPr>
            <a:grpSpLocks/>
          </p:cNvGrpSpPr>
          <p:nvPr/>
        </p:nvGrpSpPr>
        <p:grpSpPr bwMode="auto">
          <a:xfrm>
            <a:off x="4902200" y="4687888"/>
            <a:ext cx="96838" cy="125412"/>
            <a:chOff x="2349" y="2827"/>
            <a:chExt cx="61" cy="79"/>
          </a:xfrm>
        </p:grpSpPr>
        <p:sp>
          <p:nvSpPr>
            <p:cNvPr id="657233" name="Line 849"/>
            <p:cNvSpPr>
              <a:spLocks noChangeShapeType="1"/>
            </p:cNvSpPr>
            <p:nvPr/>
          </p:nvSpPr>
          <p:spPr bwMode="auto">
            <a:xfrm flipV="1">
              <a:off x="2375" y="2827"/>
              <a:ext cx="1" cy="3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34" name="Line 850"/>
            <p:cNvSpPr>
              <a:spLocks noChangeShapeType="1"/>
            </p:cNvSpPr>
            <p:nvPr/>
          </p:nvSpPr>
          <p:spPr bwMode="auto">
            <a:xfrm>
              <a:off x="2349" y="2827"/>
              <a:ext cx="6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35" name="Line 851"/>
            <p:cNvSpPr>
              <a:spLocks noChangeShapeType="1"/>
            </p:cNvSpPr>
            <p:nvPr/>
          </p:nvSpPr>
          <p:spPr bwMode="auto">
            <a:xfrm>
              <a:off x="2375" y="2858"/>
              <a:ext cx="1" cy="4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36" name="Line 852"/>
            <p:cNvSpPr>
              <a:spLocks noChangeShapeType="1"/>
            </p:cNvSpPr>
            <p:nvPr/>
          </p:nvSpPr>
          <p:spPr bwMode="auto">
            <a:xfrm>
              <a:off x="2349" y="2905"/>
              <a:ext cx="6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8108" name="Group 853"/>
          <p:cNvGrpSpPr>
            <a:grpSpLocks/>
          </p:cNvGrpSpPr>
          <p:nvPr/>
        </p:nvGrpSpPr>
        <p:grpSpPr bwMode="auto">
          <a:xfrm>
            <a:off x="4833938" y="4540251"/>
            <a:ext cx="95250" cy="149225"/>
            <a:chOff x="2306" y="2734"/>
            <a:chExt cx="60" cy="94"/>
          </a:xfrm>
        </p:grpSpPr>
        <p:sp>
          <p:nvSpPr>
            <p:cNvPr id="657238" name="Line 854"/>
            <p:cNvSpPr>
              <a:spLocks noChangeShapeType="1"/>
            </p:cNvSpPr>
            <p:nvPr/>
          </p:nvSpPr>
          <p:spPr bwMode="auto">
            <a:xfrm flipV="1">
              <a:off x="2332" y="2734"/>
              <a:ext cx="1" cy="4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39" name="Line 855"/>
            <p:cNvSpPr>
              <a:spLocks noChangeShapeType="1"/>
            </p:cNvSpPr>
            <p:nvPr/>
          </p:nvSpPr>
          <p:spPr bwMode="auto">
            <a:xfrm>
              <a:off x="2306" y="2734"/>
              <a:ext cx="60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40" name="Line 856"/>
            <p:cNvSpPr>
              <a:spLocks noChangeShapeType="1"/>
            </p:cNvSpPr>
            <p:nvPr/>
          </p:nvSpPr>
          <p:spPr bwMode="auto">
            <a:xfrm>
              <a:off x="2332" y="2780"/>
              <a:ext cx="1" cy="4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41" name="Line 857"/>
            <p:cNvSpPr>
              <a:spLocks noChangeShapeType="1"/>
            </p:cNvSpPr>
            <p:nvPr/>
          </p:nvSpPr>
          <p:spPr bwMode="auto">
            <a:xfrm>
              <a:off x="2306" y="2827"/>
              <a:ext cx="60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8109" name="Group 858"/>
          <p:cNvGrpSpPr>
            <a:grpSpLocks/>
          </p:cNvGrpSpPr>
          <p:nvPr/>
        </p:nvGrpSpPr>
        <p:grpSpPr bwMode="auto">
          <a:xfrm>
            <a:off x="3876675" y="5181601"/>
            <a:ext cx="95250" cy="100013"/>
            <a:chOff x="1703" y="3138"/>
            <a:chExt cx="60" cy="63"/>
          </a:xfrm>
        </p:grpSpPr>
        <p:sp>
          <p:nvSpPr>
            <p:cNvPr id="657243" name="Line 859"/>
            <p:cNvSpPr>
              <a:spLocks noChangeShapeType="1"/>
            </p:cNvSpPr>
            <p:nvPr/>
          </p:nvSpPr>
          <p:spPr bwMode="auto">
            <a:xfrm flipV="1">
              <a:off x="1730" y="3138"/>
              <a:ext cx="1" cy="3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44" name="Line 860"/>
            <p:cNvSpPr>
              <a:spLocks noChangeShapeType="1"/>
            </p:cNvSpPr>
            <p:nvPr/>
          </p:nvSpPr>
          <p:spPr bwMode="auto">
            <a:xfrm>
              <a:off x="1703" y="3138"/>
              <a:ext cx="60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45" name="Line 861"/>
            <p:cNvSpPr>
              <a:spLocks noChangeShapeType="1"/>
            </p:cNvSpPr>
            <p:nvPr/>
          </p:nvSpPr>
          <p:spPr bwMode="auto">
            <a:xfrm>
              <a:off x="1730" y="3169"/>
              <a:ext cx="1" cy="3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46" name="Line 862"/>
            <p:cNvSpPr>
              <a:spLocks noChangeShapeType="1"/>
            </p:cNvSpPr>
            <p:nvPr/>
          </p:nvSpPr>
          <p:spPr bwMode="auto">
            <a:xfrm>
              <a:off x="1703" y="3200"/>
              <a:ext cx="60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8110" name="Group 863"/>
          <p:cNvGrpSpPr>
            <a:grpSpLocks/>
          </p:cNvGrpSpPr>
          <p:nvPr/>
        </p:nvGrpSpPr>
        <p:grpSpPr bwMode="auto">
          <a:xfrm>
            <a:off x="3810000" y="5106989"/>
            <a:ext cx="95250" cy="98425"/>
            <a:chOff x="1661" y="3091"/>
            <a:chExt cx="60" cy="62"/>
          </a:xfrm>
        </p:grpSpPr>
        <p:sp>
          <p:nvSpPr>
            <p:cNvPr id="657248" name="Line 864"/>
            <p:cNvSpPr>
              <a:spLocks noChangeShapeType="1"/>
            </p:cNvSpPr>
            <p:nvPr/>
          </p:nvSpPr>
          <p:spPr bwMode="auto">
            <a:xfrm flipV="1">
              <a:off x="1690" y="3091"/>
              <a:ext cx="1" cy="3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49" name="Line 865"/>
            <p:cNvSpPr>
              <a:spLocks noChangeShapeType="1"/>
            </p:cNvSpPr>
            <p:nvPr/>
          </p:nvSpPr>
          <p:spPr bwMode="auto">
            <a:xfrm>
              <a:off x="1661" y="3091"/>
              <a:ext cx="60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50" name="Line 866"/>
            <p:cNvSpPr>
              <a:spLocks noChangeShapeType="1"/>
            </p:cNvSpPr>
            <p:nvPr/>
          </p:nvSpPr>
          <p:spPr bwMode="auto">
            <a:xfrm>
              <a:off x="1690" y="3122"/>
              <a:ext cx="1" cy="3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8111" name="Group 867"/>
          <p:cNvGrpSpPr>
            <a:grpSpLocks/>
          </p:cNvGrpSpPr>
          <p:nvPr/>
        </p:nvGrpSpPr>
        <p:grpSpPr bwMode="auto">
          <a:xfrm>
            <a:off x="5870575" y="3995739"/>
            <a:ext cx="96838" cy="174625"/>
            <a:chOff x="2959" y="2391"/>
            <a:chExt cx="61" cy="110"/>
          </a:xfrm>
        </p:grpSpPr>
        <p:sp>
          <p:nvSpPr>
            <p:cNvPr id="657252" name="Line 868"/>
            <p:cNvSpPr>
              <a:spLocks noChangeShapeType="1"/>
            </p:cNvSpPr>
            <p:nvPr/>
          </p:nvSpPr>
          <p:spPr bwMode="auto">
            <a:xfrm flipV="1">
              <a:off x="2985" y="2391"/>
              <a:ext cx="1" cy="46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53" name="Line 869"/>
            <p:cNvSpPr>
              <a:spLocks noChangeShapeType="1"/>
            </p:cNvSpPr>
            <p:nvPr/>
          </p:nvSpPr>
          <p:spPr bwMode="auto">
            <a:xfrm>
              <a:off x="2959" y="2391"/>
              <a:ext cx="61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54" name="Line 870"/>
            <p:cNvSpPr>
              <a:spLocks noChangeShapeType="1"/>
            </p:cNvSpPr>
            <p:nvPr/>
          </p:nvSpPr>
          <p:spPr bwMode="auto">
            <a:xfrm>
              <a:off x="2985" y="2437"/>
              <a:ext cx="1" cy="63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55" name="Line 871"/>
            <p:cNvSpPr>
              <a:spLocks noChangeShapeType="1"/>
            </p:cNvSpPr>
            <p:nvPr/>
          </p:nvSpPr>
          <p:spPr bwMode="auto">
            <a:xfrm>
              <a:off x="2959" y="2500"/>
              <a:ext cx="61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8112" name="Group 872"/>
          <p:cNvGrpSpPr>
            <a:grpSpLocks/>
          </p:cNvGrpSpPr>
          <p:nvPr/>
        </p:nvGrpSpPr>
        <p:grpSpPr bwMode="auto">
          <a:xfrm>
            <a:off x="5938839" y="4241800"/>
            <a:ext cx="96837" cy="152400"/>
            <a:chOff x="3002" y="2546"/>
            <a:chExt cx="61" cy="96"/>
          </a:xfrm>
        </p:grpSpPr>
        <p:sp>
          <p:nvSpPr>
            <p:cNvPr id="657257" name="Line 873"/>
            <p:cNvSpPr>
              <a:spLocks noChangeShapeType="1"/>
            </p:cNvSpPr>
            <p:nvPr/>
          </p:nvSpPr>
          <p:spPr bwMode="auto">
            <a:xfrm flipV="1">
              <a:off x="3028" y="2546"/>
              <a:ext cx="1" cy="47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58" name="Line 874"/>
            <p:cNvSpPr>
              <a:spLocks noChangeShapeType="1"/>
            </p:cNvSpPr>
            <p:nvPr/>
          </p:nvSpPr>
          <p:spPr bwMode="auto">
            <a:xfrm>
              <a:off x="3002" y="2546"/>
              <a:ext cx="61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59" name="Line 875"/>
            <p:cNvSpPr>
              <a:spLocks noChangeShapeType="1"/>
            </p:cNvSpPr>
            <p:nvPr/>
          </p:nvSpPr>
          <p:spPr bwMode="auto">
            <a:xfrm>
              <a:off x="3028" y="2593"/>
              <a:ext cx="1" cy="48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60" name="Line 876"/>
            <p:cNvSpPr>
              <a:spLocks noChangeShapeType="1"/>
            </p:cNvSpPr>
            <p:nvPr/>
          </p:nvSpPr>
          <p:spPr bwMode="auto">
            <a:xfrm>
              <a:off x="3002" y="2641"/>
              <a:ext cx="61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8113" name="Group 877"/>
          <p:cNvGrpSpPr>
            <a:grpSpLocks/>
          </p:cNvGrpSpPr>
          <p:nvPr/>
        </p:nvGrpSpPr>
        <p:grpSpPr bwMode="auto">
          <a:xfrm>
            <a:off x="6896100" y="3305175"/>
            <a:ext cx="95250" cy="198438"/>
            <a:chOff x="3605" y="1956"/>
            <a:chExt cx="60" cy="125"/>
          </a:xfrm>
        </p:grpSpPr>
        <p:sp>
          <p:nvSpPr>
            <p:cNvPr id="657262" name="Line 878"/>
            <p:cNvSpPr>
              <a:spLocks noChangeShapeType="1"/>
            </p:cNvSpPr>
            <p:nvPr/>
          </p:nvSpPr>
          <p:spPr bwMode="auto">
            <a:xfrm flipV="1">
              <a:off x="3630" y="1956"/>
              <a:ext cx="1" cy="62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63" name="Line 879"/>
            <p:cNvSpPr>
              <a:spLocks noChangeShapeType="1"/>
            </p:cNvSpPr>
            <p:nvPr/>
          </p:nvSpPr>
          <p:spPr bwMode="auto">
            <a:xfrm>
              <a:off x="3605" y="1956"/>
              <a:ext cx="60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64" name="Line 880"/>
            <p:cNvSpPr>
              <a:spLocks noChangeShapeType="1"/>
            </p:cNvSpPr>
            <p:nvPr/>
          </p:nvSpPr>
          <p:spPr bwMode="auto">
            <a:xfrm>
              <a:off x="3630" y="2018"/>
              <a:ext cx="1" cy="62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65" name="Line 881"/>
            <p:cNvSpPr>
              <a:spLocks noChangeShapeType="1"/>
            </p:cNvSpPr>
            <p:nvPr/>
          </p:nvSpPr>
          <p:spPr bwMode="auto">
            <a:xfrm>
              <a:off x="3605" y="2080"/>
              <a:ext cx="60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8114" name="Group 882"/>
          <p:cNvGrpSpPr>
            <a:grpSpLocks/>
          </p:cNvGrpSpPr>
          <p:nvPr/>
        </p:nvGrpSpPr>
        <p:grpSpPr bwMode="auto">
          <a:xfrm>
            <a:off x="6964363" y="3773489"/>
            <a:ext cx="95250" cy="174625"/>
            <a:chOff x="3648" y="2251"/>
            <a:chExt cx="60" cy="110"/>
          </a:xfrm>
        </p:grpSpPr>
        <p:sp>
          <p:nvSpPr>
            <p:cNvPr id="657267" name="Line 883"/>
            <p:cNvSpPr>
              <a:spLocks noChangeShapeType="1"/>
            </p:cNvSpPr>
            <p:nvPr/>
          </p:nvSpPr>
          <p:spPr bwMode="auto">
            <a:xfrm flipV="1">
              <a:off x="3674" y="2251"/>
              <a:ext cx="1" cy="62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68" name="Line 884"/>
            <p:cNvSpPr>
              <a:spLocks noChangeShapeType="1"/>
            </p:cNvSpPr>
            <p:nvPr/>
          </p:nvSpPr>
          <p:spPr bwMode="auto">
            <a:xfrm>
              <a:off x="3648" y="2251"/>
              <a:ext cx="60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69" name="Line 885"/>
            <p:cNvSpPr>
              <a:spLocks noChangeShapeType="1"/>
            </p:cNvSpPr>
            <p:nvPr/>
          </p:nvSpPr>
          <p:spPr bwMode="auto">
            <a:xfrm>
              <a:off x="3674" y="2313"/>
              <a:ext cx="1" cy="47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7270" name="Line 886"/>
            <p:cNvSpPr>
              <a:spLocks noChangeShapeType="1"/>
            </p:cNvSpPr>
            <p:nvPr/>
          </p:nvSpPr>
          <p:spPr bwMode="auto">
            <a:xfrm>
              <a:off x="3648" y="2360"/>
              <a:ext cx="60" cy="1"/>
            </a:xfrm>
            <a:prstGeom prst="line">
              <a:avLst/>
            </a:prstGeom>
            <a:noFill/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57271" name="Text Box 887"/>
          <p:cNvSpPr txBox="1">
            <a:spLocks noChangeArrowheads="1"/>
          </p:cNvSpPr>
          <p:nvPr/>
        </p:nvSpPr>
        <p:spPr bwMode="auto">
          <a:xfrm>
            <a:off x="1524001" y="273050"/>
            <a:ext cx="1814513" cy="427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tr-TR" sz="2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8116" name="Picture 888" descr="EUROPA_LOG_SEUL_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251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2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912" y="635001"/>
            <a:ext cx="11813627" cy="523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altLang="tr-TR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Perindopril</a:t>
            </a:r>
            <a:r>
              <a:rPr lang="fr-F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tedavisi</a:t>
            </a:r>
            <a:r>
              <a:rPr lang="fr-F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fr-FR" alt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hipertansiyonu</a:t>
            </a:r>
            <a:r>
              <a:rPr lang="fr-F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fr-F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fr-F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olmayan</a:t>
            </a:r>
            <a:r>
              <a:rPr lang="fr-F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hastalarda</a:t>
            </a:r>
            <a:r>
              <a:rPr lang="fr-F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KV </a:t>
            </a:r>
            <a:r>
              <a:rPr lang="fr-FR" alt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olayda</a:t>
            </a:r>
            <a:r>
              <a:rPr lang="fr-F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azalma</a:t>
            </a:r>
            <a:r>
              <a:rPr lang="fr-F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sağlanır</a:t>
            </a:r>
            <a:r>
              <a:rPr lang="fr-F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fr-FR" altLang="tr-T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tr-TR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altLang="tr-T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-gr</a:t>
            </a:r>
            <a:r>
              <a:rPr lang="tr-TR" altLang="tr-TR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tr-TR" altLang="tr-T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analizi</a:t>
            </a:r>
            <a:endParaRPr lang="fr-FR" altLang="tr-T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1912938" y="1535114"/>
            <a:ext cx="8210550" cy="4818063"/>
            <a:chOff x="245" y="967"/>
            <a:chExt cx="5172" cy="3035"/>
          </a:xfrm>
        </p:grpSpPr>
        <p:grpSp>
          <p:nvGrpSpPr>
            <p:cNvPr id="92167" name="Group 4"/>
            <p:cNvGrpSpPr>
              <a:grpSpLocks/>
            </p:cNvGrpSpPr>
            <p:nvPr/>
          </p:nvGrpSpPr>
          <p:grpSpPr bwMode="auto">
            <a:xfrm>
              <a:off x="1824" y="967"/>
              <a:ext cx="3222" cy="3035"/>
              <a:chOff x="2106" y="781"/>
              <a:chExt cx="3222" cy="3035"/>
            </a:xfrm>
          </p:grpSpPr>
          <p:grpSp>
            <p:nvGrpSpPr>
              <p:cNvPr id="92200" name="Group 5"/>
              <p:cNvGrpSpPr>
                <a:grpSpLocks/>
              </p:cNvGrpSpPr>
              <p:nvPr/>
            </p:nvGrpSpPr>
            <p:grpSpPr bwMode="auto">
              <a:xfrm>
                <a:off x="2160" y="781"/>
                <a:ext cx="3168" cy="2858"/>
                <a:chOff x="2160" y="781"/>
                <a:chExt cx="3168" cy="2858"/>
              </a:xfrm>
            </p:grpSpPr>
            <p:sp>
              <p:nvSpPr>
                <p:cNvPr id="660486" name="Line 6"/>
                <p:cNvSpPr>
                  <a:spLocks noChangeAspect="1" noChangeShapeType="1"/>
                </p:cNvSpPr>
                <p:nvPr/>
              </p:nvSpPr>
              <p:spPr bwMode="auto">
                <a:xfrm>
                  <a:off x="3792" y="781"/>
                  <a:ext cx="1" cy="28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0487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160" y="3638"/>
                  <a:ext cx="3168" cy="1"/>
                </a:xfrm>
                <a:prstGeom prst="line">
                  <a:avLst/>
                </a:prstGeom>
                <a:noFill/>
                <a:ln w="1905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tr-TR" sz="2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60488" name="Rectangle 8"/>
              <p:cNvSpPr>
                <a:spLocks noChangeAspect="1" noChangeArrowheads="1"/>
              </p:cNvSpPr>
              <p:nvPr/>
            </p:nvSpPr>
            <p:spPr bwMode="auto">
              <a:xfrm>
                <a:off x="2106" y="3642"/>
                <a:ext cx="186" cy="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r-FR" altLang="tr-TR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0.5</a:t>
                </a:r>
              </a:p>
            </p:txBody>
          </p:sp>
          <p:sp>
            <p:nvSpPr>
              <p:cNvPr id="66048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688" y="3642"/>
                <a:ext cx="186" cy="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r-FR" altLang="tr-TR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1.0</a:t>
                </a:r>
              </a:p>
            </p:txBody>
          </p:sp>
          <p:sp>
            <p:nvSpPr>
              <p:cNvPr id="660490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5032" y="3628"/>
                <a:ext cx="186" cy="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r-FR" altLang="tr-TR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2.0</a:t>
                </a:r>
              </a:p>
            </p:txBody>
          </p:sp>
        </p:grpSp>
        <p:sp>
          <p:nvSpPr>
            <p:cNvPr id="660491" name="Rectangle 11"/>
            <p:cNvSpPr>
              <a:spLocks noChangeArrowheads="1"/>
            </p:cNvSpPr>
            <p:nvPr/>
          </p:nvSpPr>
          <p:spPr bwMode="auto">
            <a:xfrm>
              <a:off x="245" y="1453"/>
              <a:ext cx="1553" cy="2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marL="381000" indent="-381000">
                <a:spcBef>
                  <a:spcPct val="20000"/>
                </a:spcBef>
                <a:buClr>
                  <a:srgbClr val="FFCC00"/>
                </a:buClr>
                <a:buSzPct val="65000"/>
                <a:buFont typeface="Wingdings 2" panose="05020102010507070707" pitchFamily="18" charset="2"/>
                <a:buChar char="¢"/>
                <a:defRPr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  <a:lvl2pPr marL="857250" indent="-285750"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 sz="20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2pPr>
              <a:lvl3pPr marL="12763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è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3pPr>
              <a:lvl4pPr marL="16954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–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4pPr>
              <a:lvl5pPr marL="21145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5pPr>
              <a:lvl6pPr marL="2571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6pPr>
              <a:lvl7pPr marL="3028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7pPr>
              <a:lvl8pPr marL="34861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8pPr>
              <a:lvl9pPr marL="394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125000"/>
                </a:lnSpc>
                <a:spcBef>
                  <a:spcPct val="40000"/>
                </a:spcBef>
                <a:spcAft>
                  <a:spcPct val="0"/>
                </a:spcAft>
                <a:buFont typeface="Wingdings 2" panose="05020102010507070707" pitchFamily="18" charset="2"/>
                <a:buNone/>
                <a:defRPr/>
              </a:pPr>
              <a:r>
                <a:rPr lang="fr-FR" altLang="tr-TR" sz="2200" b="1" dirty="0" err="1">
                  <a:solidFill>
                    <a:schemeClr val="tx1"/>
                  </a:solidFill>
                </a:rPr>
                <a:t>Hype</a:t>
              </a:r>
              <a:r>
                <a:rPr lang="tr-TR" altLang="tr-TR" sz="2200" b="1" dirty="0" err="1">
                  <a:solidFill>
                    <a:schemeClr val="tx1"/>
                  </a:solidFill>
                </a:rPr>
                <a:t>rtansiyon</a:t>
              </a:r>
              <a:r>
                <a:rPr lang="tr-TR" altLang="tr-TR" sz="2200" b="1" dirty="0">
                  <a:solidFill>
                    <a:schemeClr val="tx1"/>
                  </a:solidFill>
                </a:rPr>
                <a:t> var</a:t>
              </a:r>
              <a:endParaRPr lang="fr-FR" altLang="tr-TR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60492" name="Line 12"/>
            <p:cNvSpPr>
              <a:spLocks noChangeAspect="1" noChangeShapeType="1"/>
            </p:cNvSpPr>
            <p:nvPr/>
          </p:nvSpPr>
          <p:spPr bwMode="auto">
            <a:xfrm>
              <a:off x="2063" y="3193"/>
              <a:ext cx="2086" cy="2"/>
            </a:xfrm>
            <a:prstGeom prst="line">
              <a:avLst/>
            </a:prstGeom>
            <a:noFill/>
            <a:ln w="28575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0493" name="Rectangle 13"/>
            <p:cNvSpPr>
              <a:spLocks noChangeAspect="1" noChangeArrowheads="1"/>
            </p:cNvSpPr>
            <p:nvPr/>
          </p:nvSpPr>
          <p:spPr bwMode="auto">
            <a:xfrm>
              <a:off x="3046" y="3164"/>
              <a:ext cx="42" cy="4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12700" cap="rnd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2171" name="Group 14"/>
            <p:cNvGrpSpPr>
              <a:grpSpLocks/>
            </p:cNvGrpSpPr>
            <p:nvPr/>
          </p:nvGrpSpPr>
          <p:grpSpPr bwMode="auto">
            <a:xfrm>
              <a:off x="2707" y="2601"/>
              <a:ext cx="554" cy="222"/>
              <a:chOff x="2989" y="2406"/>
              <a:chExt cx="554" cy="222"/>
            </a:xfrm>
          </p:grpSpPr>
          <p:sp>
            <p:nvSpPr>
              <p:cNvPr id="660495" name="Line 15"/>
              <p:cNvSpPr>
                <a:spLocks noChangeAspect="1" noChangeShapeType="1"/>
              </p:cNvSpPr>
              <p:nvPr/>
            </p:nvSpPr>
            <p:spPr bwMode="auto">
              <a:xfrm>
                <a:off x="2989" y="2519"/>
                <a:ext cx="554" cy="3"/>
              </a:xfrm>
              <a:prstGeom prst="line">
                <a:avLst/>
              </a:prstGeom>
              <a:noFill/>
              <a:ln w="28575" cap="rnd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0496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3165" y="2406"/>
                <a:ext cx="196" cy="222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2172" name="Group 17"/>
            <p:cNvGrpSpPr>
              <a:grpSpLocks/>
            </p:cNvGrpSpPr>
            <p:nvPr/>
          </p:nvGrpSpPr>
          <p:grpSpPr bwMode="auto">
            <a:xfrm>
              <a:off x="2416" y="2328"/>
              <a:ext cx="1142" cy="74"/>
              <a:chOff x="2698" y="2196"/>
              <a:chExt cx="1142" cy="74"/>
            </a:xfrm>
          </p:grpSpPr>
          <p:sp>
            <p:nvSpPr>
              <p:cNvPr id="660498" name="Line 18"/>
              <p:cNvSpPr>
                <a:spLocks noChangeAspect="1" noChangeShapeType="1"/>
              </p:cNvSpPr>
              <p:nvPr/>
            </p:nvSpPr>
            <p:spPr bwMode="auto">
              <a:xfrm>
                <a:off x="2698" y="2234"/>
                <a:ext cx="1142" cy="1"/>
              </a:xfrm>
              <a:prstGeom prst="line">
                <a:avLst/>
              </a:prstGeom>
              <a:noFill/>
              <a:ln w="28575" cap="rnd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0499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16" y="2196"/>
                <a:ext cx="66" cy="74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2173" name="Group 20"/>
            <p:cNvGrpSpPr>
              <a:grpSpLocks/>
            </p:cNvGrpSpPr>
            <p:nvPr/>
          </p:nvGrpSpPr>
          <p:grpSpPr bwMode="auto">
            <a:xfrm>
              <a:off x="2654" y="1794"/>
              <a:ext cx="611" cy="214"/>
              <a:chOff x="2936" y="1620"/>
              <a:chExt cx="611" cy="214"/>
            </a:xfrm>
          </p:grpSpPr>
          <p:sp>
            <p:nvSpPr>
              <p:cNvPr id="660501" name="Line 21"/>
              <p:cNvSpPr>
                <a:spLocks noChangeAspect="1" noChangeShapeType="1"/>
              </p:cNvSpPr>
              <p:nvPr/>
            </p:nvSpPr>
            <p:spPr bwMode="auto">
              <a:xfrm>
                <a:off x="2936" y="1730"/>
                <a:ext cx="611" cy="3"/>
              </a:xfrm>
              <a:prstGeom prst="line">
                <a:avLst/>
              </a:prstGeom>
              <a:noFill/>
              <a:ln w="28575" cap="rnd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0502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130" y="1620"/>
                <a:ext cx="240" cy="214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2174" name="Group 23"/>
            <p:cNvGrpSpPr>
              <a:grpSpLocks/>
            </p:cNvGrpSpPr>
            <p:nvPr/>
          </p:nvGrpSpPr>
          <p:grpSpPr bwMode="auto">
            <a:xfrm>
              <a:off x="2557" y="1511"/>
              <a:ext cx="872" cy="148"/>
              <a:chOff x="2839" y="1354"/>
              <a:chExt cx="872" cy="148"/>
            </a:xfrm>
          </p:grpSpPr>
          <p:sp>
            <p:nvSpPr>
              <p:cNvPr id="660504" name="Line 24"/>
              <p:cNvSpPr>
                <a:spLocks noChangeAspect="1" noChangeShapeType="1"/>
              </p:cNvSpPr>
              <p:nvPr/>
            </p:nvSpPr>
            <p:spPr bwMode="auto">
              <a:xfrm>
                <a:off x="2839" y="1435"/>
                <a:ext cx="872" cy="1"/>
              </a:xfrm>
              <a:prstGeom prst="line">
                <a:avLst/>
              </a:prstGeom>
              <a:noFill/>
              <a:ln w="28575" cap="rnd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0505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216" y="1354"/>
                <a:ext cx="164" cy="148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2175" name="Group 26"/>
            <p:cNvGrpSpPr>
              <a:grpSpLocks/>
            </p:cNvGrpSpPr>
            <p:nvPr/>
          </p:nvGrpSpPr>
          <p:grpSpPr bwMode="auto">
            <a:xfrm>
              <a:off x="2684" y="3408"/>
              <a:ext cx="566" cy="201"/>
              <a:chOff x="2966" y="3204"/>
              <a:chExt cx="566" cy="201"/>
            </a:xfrm>
          </p:grpSpPr>
          <p:sp>
            <p:nvSpPr>
              <p:cNvPr id="660507" name="Line 27"/>
              <p:cNvSpPr>
                <a:spLocks noChangeAspect="1" noChangeShapeType="1"/>
              </p:cNvSpPr>
              <p:nvPr/>
            </p:nvSpPr>
            <p:spPr bwMode="auto">
              <a:xfrm>
                <a:off x="2966" y="3298"/>
                <a:ext cx="566" cy="1"/>
              </a:xfrm>
              <a:prstGeom prst="line">
                <a:avLst/>
              </a:prstGeom>
              <a:noFill/>
              <a:ln w="28575" cap="rnd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0508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3101" y="3204"/>
                <a:ext cx="239" cy="201"/>
              </a:xfrm>
              <a:prstGeom prst="rect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12700" cap="rnd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60509" name="Text Box 29"/>
            <p:cNvSpPr txBox="1">
              <a:spLocks noChangeArrowheads="1"/>
            </p:cNvSpPr>
            <p:nvPr/>
          </p:nvSpPr>
          <p:spPr bwMode="auto">
            <a:xfrm>
              <a:off x="4836" y="992"/>
              <a:ext cx="559" cy="2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tr-TR" sz="2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RRR </a:t>
              </a:r>
              <a:r>
                <a:rPr lang="fr-FR" altLang="tr-T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(%)</a:t>
              </a:r>
            </a:p>
          </p:txBody>
        </p:sp>
        <p:sp>
          <p:nvSpPr>
            <p:cNvPr id="660510" name="Text Box 30"/>
            <p:cNvSpPr txBox="1">
              <a:spLocks noChangeArrowheads="1"/>
            </p:cNvSpPr>
            <p:nvPr/>
          </p:nvSpPr>
          <p:spPr bwMode="auto">
            <a:xfrm>
              <a:off x="2647" y="1008"/>
              <a:ext cx="668" cy="3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tr-TR" b="1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Perindopril</a:t>
              </a:r>
              <a:br>
                <a:rPr lang="fr-FR" altLang="tr-T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tr-TR" altLang="tr-T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daha iyi</a:t>
              </a:r>
              <a:endParaRPr lang="fr-FR" altLang="tr-TR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0511" name="Rectangle 31"/>
            <p:cNvSpPr>
              <a:spLocks noChangeArrowheads="1"/>
            </p:cNvSpPr>
            <p:nvPr/>
          </p:nvSpPr>
          <p:spPr bwMode="auto">
            <a:xfrm>
              <a:off x="3669" y="1008"/>
              <a:ext cx="474" cy="3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altLang="tr-T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Placebo</a:t>
              </a:r>
              <a:br>
                <a:rPr lang="fr-FR" altLang="tr-T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tr-TR" altLang="tr-TR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daha iyi</a:t>
              </a:r>
              <a:endParaRPr lang="fr-FR" altLang="tr-TR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0512" name="Rectangle 32"/>
            <p:cNvSpPr>
              <a:spLocks noChangeArrowheads="1"/>
            </p:cNvSpPr>
            <p:nvPr/>
          </p:nvSpPr>
          <p:spPr bwMode="auto">
            <a:xfrm>
              <a:off x="245" y="1758"/>
              <a:ext cx="1544" cy="2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marL="381000" indent="-381000">
                <a:spcBef>
                  <a:spcPct val="20000"/>
                </a:spcBef>
                <a:buClr>
                  <a:srgbClr val="FFCC00"/>
                </a:buClr>
                <a:buSzPct val="65000"/>
                <a:buFont typeface="Wingdings 2" panose="05020102010507070707" pitchFamily="18" charset="2"/>
                <a:buChar char="¢"/>
                <a:defRPr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  <a:lvl2pPr marL="857250" indent="-285750"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 sz="20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2pPr>
              <a:lvl3pPr marL="12763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è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3pPr>
              <a:lvl4pPr marL="16954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–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4pPr>
              <a:lvl5pPr marL="21145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5pPr>
              <a:lvl6pPr marL="2571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6pPr>
              <a:lvl7pPr marL="3028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7pPr>
              <a:lvl8pPr marL="34861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8pPr>
              <a:lvl9pPr marL="394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Font typeface="Wingdings 2" panose="05020102010507070707" pitchFamily="18" charset="2"/>
                <a:buNone/>
                <a:defRPr/>
              </a:pPr>
              <a:r>
                <a:rPr lang="tr-TR" altLang="tr-TR" sz="2200" b="1" dirty="0">
                  <a:solidFill>
                    <a:schemeClr val="tx1"/>
                  </a:solidFill>
                </a:rPr>
                <a:t>Hipertansiyon yok</a:t>
              </a:r>
              <a:endParaRPr lang="fr-FR" altLang="tr-TR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60513" name="Rectangle 33"/>
            <p:cNvSpPr>
              <a:spLocks noChangeArrowheads="1"/>
            </p:cNvSpPr>
            <p:nvPr/>
          </p:nvSpPr>
          <p:spPr bwMode="auto">
            <a:xfrm>
              <a:off x="245" y="2233"/>
              <a:ext cx="1464" cy="2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marL="381000" indent="-381000">
                <a:spcBef>
                  <a:spcPct val="20000"/>
                </a:spcBef>
                <a:buClr>
                  <a:srgbClr val="FFCC00"/>
                </a:buClr>
                <a:buSzPct val="65000"/>
                <a:buFont typeface="Wingdings 2" panose="05020102010507070707" pitchFamily="18" charset="2"/>
                <a:buChar char="¢"/>
                <a:defRPr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  <a:lvl2pPr marL="857250" indent="-285750"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 sz="20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2pPr>
              <a:lvl3pPr marL="12763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è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3pPr>
              <a:lvl4pPr marL="16954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–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4pPr>
              <a:lvl5pPr marL="21145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5pPr>
              <a:lvl6pPr marL="2571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6pPr>
              <a:lvl7pPr marL="3028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7pPr>
              <a:lvl8pPr marL="34861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8pPr>
              <a:lvl9pPr marL="394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125000"/>
                </a:lnSpc>
                <a:spcBef>
                  <a:spcPct val="80000"/>
                </a:spcBef>
                <a:spcAft>
                  <a:spcPct val="0"/>
                </a:spcAft>
                <a:buFont typeface="Wingdings 2" panose="05020102010507070707" pitchFamily="18" charset="2"/>
                <a:buNone/>
                <a:defRPr/>
              </a:pPr>
              <a:r>
                <a:rPr lang="fr-FR" altLang="tr-TR" sz="2200" b="1" dirty="0" err="1">
                  <a:solidFill>
                    <a:schemeClr val="tx1"/>
                  </a:solidFill>
                </a:rPr>
                <a:t>Diabetes</a:t>
              </a:r>
              <a:r>
                <a:rPr lang="fr-FR" altLang="tr-TR" sz="2200" b="1" dirty="0">
                  <a:solidFill>
                    <a:schemeClr val="tx1"/>
                  </a:solidFill>
                </a:rPr>
                <a:t> </a:t>
              </a:r>
              <a:r>
                <a:rPr lang="fr-FR" altLang="tr-TR" sz="2200" b="1" dirty="0" err="1">
                  <a:solidFill>
                    <a:schemeClr val="tx1"/>
                  </a:solidFill>
                </a:rPr>
                <a:t>mellitus</a:t>
              </a:r>
              <a:endParaRPr lang="fr-FR" altLang="tr-TR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60514" name="Rectangle 34"/>
            <p:cNvSpPr>
              <a:spLocks noChangeArrowheads="1"/>
            </p:cNvSpPr>
            <p:nvPr/>
          </p:nvSpPr>
          <p:spPr bwMode="auto">
            <a:xfrm>
              <a:off x="245" y="2569"/>
              <a:ext cx="1821" cy="2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marL="381000" indent="-381000">
                <a:spcBef>
                  <a:spcPct val="20000"/>
                </a:spcBef>
                <a:buClr>
                  <a:srgbClr val="FFCC00"/>
                </a:buClr>
                <a:buSzPct val="65000"/>
                <a:buFont typeface="Wingdings 2" panose="05020102010507070707" pitchFamily="18" charset="2"/>
                <a:buChar char="¢"/>
                <a:defRPr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  <a:lvl2pPr marL="857250" indent="-285750"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 sz="20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2pPr>
              <a:lvl3pPr marL="12763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è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3pPr>
              <a:lvl4pPr marL="16954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–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4pPr>
              <a:lvl5pPr marL="21145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5pPr>
              <a:lvl6pPr marL="2571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6pPr>
              <a:lvl7pPr marL="3028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7pPr>
              <a:lvl8pPr marL="34861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8pPr>
              <a:lvl9pPr marL="394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Font typeface="Wingdings 2" panose="05020102010507070707" pitchFamily="18" charset="2"/>
                <a:buNone/>
                <a:defRPr/>
              </a:pPr>
              <a:r>
                <a:rPr lang="tr-TR" altLang="tr-TR" sz="2200" b="1" dirty="0">
                  <a:solidFill>
                    <a:schemeClr val="tx1"/>
                  </a:solidFill>
                </a:rPr>
                <a:t>D</a:t>
              </a:r>
              <a:r>
                <a:rPr lang="fr-FR" altLang="tr-TR" sz="2200" b="1" dirty="0" err="1">
                  <a:solidFill>
                    <a:schemeClr val="tx1"/>
                  </a:solidFill>
                </a:rPr>
                <a:t>iabetes</a:t>
              </a:r>
              <a:r>
                <a:rPr lang="fr-FR" altLang="tr-TR" sz="2200" b="1" dirty="0">
                  <a:solidFill>
                    <a:schemeClr val="tx1"/>
                  </a:solidFill>
                </a:rPr>
                <a:t> </a:t>
              </a:r>
              <a:r>
                <a:rPr lang="fr-FR" altLang="tr-TR" sz="2200" b="1" dirty="0" err="1">
                  <a:solidFill>
                    <a:schemeClr val="tx1"/>
                  </a:solidFill>
                </a:rPr>
                <a:t>mellitus</a:t>
              </a:r>
              <a:r>
                <a:rPr lang="tr-TR" altLang="tr-TR" sz="2200" b="1" dirty="0">
                  <a:solidFill>
                    <a:schemeClr val="tx1"/>
                  </a:solidFill>
                </a:rPr>
                <a:t> yok</a:t>
              </a:r>
              <a:endParaRPr lang="fr-FR" altLang="tr-TR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60515" name="Rectangle 35"/>
            <p:cNvSpPr>
              <a:spLocks noChangeArrowheads="1"/>
            </p:cNvSpPr>
            <p:nvPr/>
          </p:nvSpPr>
          <p:spPr bwMode="auto">
            <a:xfrm>
              <a:off x="245" y="3060"/>
              <a:ext cx="751" cy="2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marL="381000" indent="-381000">
                <a:spcBef>
                  <a:spcPct val="20000"/>
                </a:spcBef>
                <a:buClr>
                  <a:srgbClr val="FFCC00"/>
                </a:buClr>
                <a:buSzPct val="65000"/>
                <a:buFont typeface="Wingdings 2" panose="05020102010507070707" pitchFamily="18" charset="2"/>
                <a:buChar char="¢"/>
                <a:defRPr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  <a:lvl2pPr marL="857250" indent="-285750"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 sz="20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2pPr>
              <a:lvl3pPr marL="12763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è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3pPr>
              <a:lvl4pPr marL="16954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–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4pPr>
              <a:lvl5pPr marL="21145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5pPr>
              <a:lvl6pPr marL="2571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6pPr>
              <a:lvl7pPr marL="3028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7pPr>
              <a:lvl8pPr marL="34861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8pPr>
              <a:lvl9pPr marL="394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125000"/>
                </a:lnSpc>
                <a:spcBef>
                  <a:spcPct val="80000"/>
                </a:spcBef>
                <a:spcAft>
                  <a:spcPct val="0"/>
                </a:spcAft>
                <a:buFont typeface="Wingdings 2" panose="05020102010507070707" pitchFamily="18" charset="2"/>
                <a:buNone/>
                <a:defRPr/>
              </a:pPr>
              <a:r>
                <a:rPr lang="tr-TR" altLang="tr-TR" sz="2200" b="1" dirty="0">
                  <a:solidFill>
                    <a:schemeClr val="tx1"/>
                  </a:solidFill>
                </a:rPr>
                <a:t>İnme</a:t>
              </a:r>
              <a:r>
                <a:rPr lang="fr-FR" altLang="tr-TR" sz="2200" b="1" dirty="0">
                  <a:solidFill>
                    <a:schemeClr val="tx1"/>
                  </a:solidFill>
                </a:rPr>
                <a:t>/TIA</a:t>
              </a:r>
            </a:p>
          </p:txBody>
        </p:sp>
        <p:sp>
          <p:nvSpPr>
            <p:cNvPr id="660516" name="Rectangle 36"/>
            <p:cNvSpPr>
              <a:spLocks noChangeArrowheads="1"/>
            </p:cNvSpPr>
            <p:nvPr/>
          </p:nvSpPr>
          <p:spPr bwMode="auto">
            <a:xfrm>
              <a:off x="245" y="3366"/>
              <a:ext cx="1101" cy="2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marL="381000" indent="-381000">
                <a:spcBef>
                  <a:spcPct val="20000"/>
                </a:spcBef>
                <a:buClr>
                  <a:srgbClr val="FFCC00"/>
                </a:buClr>
                <a:buSzPct val="65000"/>
                <a:buFont typeface="Wingdings 2" panose="05020102010507070707" pitchFamily="18" charset="2"/>
                <a:buChar char="¢"/>
                <a:defRPr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  <a:lvl2pPr marL="857250" indent="-285750"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 sz="20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2pPr>
              <a:lvl3pPr marL="12763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è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3pPr>
              <a:lvl4pPr marL="16954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–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4pPr>
              <a:lvl5pPr marL="21145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5pPr>
              <a:lvl6pPr marL="2571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6pPr>
              <a:lvl7pPr marL="3028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7pPr>
              <a:lvl8pPr marL="34861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8pPr>
              <a:lvl9pPr marL="394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Font typeface="Wingdings 2" panose="05020102010507070707" pitchFamily="18" charset="2"/>
                <a:buNone/>
                <a:defRPr/>
              </a:pPr>
              <a:r>
                <a:rPr lang="tr-TR" altLang="tr-TR" sz="2200" b="1" dirty="0">
                  <a:solidFill>
                    <a:schemeClr val="tx1"/>
                  </a:solidFill>
                </a:rPr>
                <a:t>İnme</a:t>
              </a:r>
              <a:r>
                <a:rPr lang="fr-FR" altLang="tr-TR" sz="2200" b="1" dirty="0">
                  <a:solidFill>
                    <a:schemeClr val="tx1"/>
                  </a:solidFill>
                </a:rPr>
                <a:t>/TIA</a:t>
              </a:r>
              <a:r>
                <a:rPr lang="tr-TR" altLang="tr-TR" sz="2200" b="1" dirty="0">
                  <a:solidFill>
                    <a:schemeClr val="tx1"/>
                  </a:solidFill>
                </a:rPr>
                <a:t> yok</a:t>
              </a:r>
              <a:endParaRPr lang="fr-FR" altLang="tr-TR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60517" name="Rectangle 37"/>
            <p:cNvSpPr>
              <a:spLocks noChangeArrowheads="1"/>
            </p:cNvSpPr>
            <p:nvPr/>
          </p:nvSpPr>
          <p:spPr bwMode="auto">
            <a:xfrm>
              <a:off x="5071" y="1453"/>
              <a:ext cx="346" cy="2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marL="381000" indent="-381000">
                <a:spcBef>
                  <a:spcPct val="20000"/>
                </a:spcBef>
                <a:buClr>
                  <a:srgbClr val="FFCC00"/>
                </a:buClr>
                <a:buSzPct val="65000"/>
                <a:buFont typeface="Wingdings 2" panose="05020102010507070707" pitchFamily="18" charset="2"/>
                <a:buChar char="¢"/>
                <a:defRPr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  <a:lvl2pPr marL="857250" indent="-285750"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 sz="20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2pPr>
              <a:lvl3pPr marL="12763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è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3pPr>
              <a:lvl4pPr marL="16954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–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4pPr>
              <a:lvl5pPr marL="21145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5pPr>
              <a:lvl6pPr marL="2571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6pPr>
              <a:lvl7pPr marL="3028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7pPr>
              <a:lvl8pPr marL="34861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8pPr>
              <a:lvl9pPr marL="394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9pPr>
            </a:lstStyle>
            <a:p>
              <a:pPr algn="r" eaLnBrk="0" fontAlgn="base" hangingPunct="0">
                <a:lnSpc>
                  <a:spcPct val="125000"/>
                </a:lnSpc>
                <a:spcBef>
                  <a:spcPct val="40000"/>
                </a:spcBef>
                <a:spcAft>
                  <a:spcPct val="0"/>
                </a:spcAft>
                <a:buFont typeface="Wingdings 2" panose="05020102010507070707" pitchFamily="18" charset="2"/>
                <a:buNone/>
                <a:defRPr/>
              </a:pPr>
              <a:r>
                <a:rPr lang="fr-FR" altLang="tr-TR" sz="2200" b="1">
                  <a:solidFill>
                    <a:schemeClr val="tx1"/>
                  </a:solidFill>
                </a:rPr>
                <a:t>18.6</a:t>
              </a:r>
            </a:p>
          </p:txBody>
        </p:sp>
        <p:sp>
          <p:nvSpPr>
            <p:cNvPr id="660518" name="Rectangle 38"/>
            <p:cNvSpPr>
              <a:spLocks noChangeArrowheads="1"/>
            </p:cNvSpPr>
            <p:nvPr/>
          </p:nvSpPr>
          <p:spPr bwMode="auto">
            <a:xfrm>
              <a:off x="5071" y="1758"/>
              <a:ext cx="346" cy="2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marL="381000" indent="-381000">
                <a:spcBef>
                  <a:spcPct val="20000"/>
                </a:spcBef>
                <a:buClr>
                  <a:srgbClr val="FFCC00"/>
                </a:buClr>
                <a:buSzPct val="65000"/>
                <a:buFont typeface="Wingdings 2" panose="05020102010507070707" pitchFamily="18" charset="2"/>
                <a:buChar char="¢"/>
                <a:defRPr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  <a:lvl2pPr marL="857250" indent="-285750"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 sz="20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2pPr>
              <a:lvl3pPr marL="12763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è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3pPr>
              <a:lvl4pPr marL="16954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–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4pPr>
              <a:lvl5pPr marL="21145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5pPr>
              <a:lvl6pPr marL="2571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6pPr>
              <a:lvl7pPr marL="3028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7pPr>
              <a:lvl8pPr marL="34861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8pPr>
              <a:lvl9pPr marL="394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9pPr>
            </a:lstStyle>
            <a:p>
              <a:pPr algn="r" eaLnBrk="0" fontAlgn="base" hangingPunct="0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Font typeface="Wingdings 2" panose="05020102010507070707" pitchFamily="18" charset="2"/>
                <a:buNone/>
                <a:defRPr/>
              </a:pPr>
              <a:r>
                <a:rPr lang="fr-FR" altLang="tr-TR" sz="2200" b="1">
                  <a:solidFill>
                    <a:schemeClr val="tx1"/>
                  </a:solidFill>
                </a:rPr>
                <a:t>19.9</a:t>
              </a:r>
            </a:p>
          </p:txBody>
        </p:sp>
        <p:sp>
          <p:nvSpPr>
            <p:cNvPr id="660519" name="Rectangle 39"/>
            <p:cNvSpPr>
              <a:spLocks noChangeArrowheads="1"/>
            </p:cNvSpPr>
            <p:nvPr/>
          </p:nvSpPr>
          <p:spPr bwMode="auto">
            <a:xfrm>
              <a:off x="5071" y="2233"/>
              <a:ext cx="346" cy="2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marL="381000" indent="-381000">
                <a:spcBef>
                  <a:spcPct val="20000"/>
                </a:spcBef>
                <a:buClr>
                  <a:srgbClr val="FFCC00"/>
                </a:buClr>
                <a:buSzPct val="65000"/>
                <a:buFont typeface="Wingdings 2" panose="05020102010507070707" pitchFamily="18" charset="2"/>
                <a:buChar char="¢"/>
                <a:defRPr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  <a:lvl2pPr marL="857250" indent="-285750"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 sz="20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2pPr>
              <a:lvl3pPr marL="12763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è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3pPr>
              <a:lvl4pPr marL="16954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–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4pPr>
              <a:lvl5pPr marL="21145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5pPr>
              <a:lvl6pPr marL="2571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6pPr>
              <a:lvl7pPr marL="3028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7pPr>
              <a:lvl8pPr marL="34861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8pPr>
              <a:lvl9pPr marL="394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9pPr>
            </a:lstStyle>
            <a:p>
              <a:pPr algn="r" eaLnBrk="0" fontAlgn="base" hangingPunct="0">
                <a:lnSpc>
                  <a:spcPct val="125000"/>
                </a:lnSpc>
                <a:spcBef>
                  <a:spcPct val="80000"/>
                </a:spcBef>
                <a:spcAft>
                  <a:spcPct val="0"/>
                </a:spcAft>
                <a:buFont typeface="Wingdings 2" panose="05020102010507070707" pitchFamily="18" charset="2"/>
                <a:buNone/>
                <a:defRPr/>
              </a:pPr>
              <a:r>
                <a:rPr lang="fr-FR" altLang="tr-TR" sz="2200" b="1">
                  <a:solidFill>
                    <a:schemeClr val="tx1"/>
                  </a:solidFill>
                </a:rPr>
                <a:t>18.9</a:t>
              </a:r>
            </a:p>
          </p:txBody>
        </p:sp>
        <p:sp>
          <p:nvSpPr>
            <p:cNvPr id="660520" name="Rectangle 40"/>
            <p:cNvSpPr>
              <a:spLocks noChangeArrowheads="1"/>
            </p:cNvSpPr>
            <p:nvPr/>
          </p:nvSpPr>
          <p:spPr bwMode="auto">
            <a:xfrm>
              <a:off x="5071" y="2569"/>
              <a:ext cx="346" cy="2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marL="381000" indent="-381000">
                <a:spcBef>
                  <a:spcPct val="20000"/>
                </a:spcBef>
                <a:buClr>
                  <a:srgbClr val="FFCC00"/>
                </a:buClr>
                <a:buSzPct val="65000"/>
                <a:buFont typeface="Wingdings 2" panose="05020102010507070707" pitchFamily="18" charset="2"/>
                <a:buChar char="¢"/>
                <a:defRPr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  <a:lvl2pPr marL="857250" indent="-285750"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 sz="20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2pPr>
              <a:lvl3pPr marL="12763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è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3pPr>
              <a:lvl4pPr marL="16954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–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4pPr>
              <a:lvl5pPr marL="21145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5pPr>
              <a:lvl6pPr marL="2571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6pPr>
              <a:lvl7pPr marL="3028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7pPr>
              <a:lvl8pPr marL="34861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8pPr>
              <a:lvl9pPr marL="394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9pPr>
            </a:lstStyle>
            <a:p>
              <a:pPr algn="r" eaLnBrk="0" fontAlgn="base" hangingPunct="0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Font typeface="Wingdings 2" panose="05020102010507070707" pitchFamily="18" charset="2"/>
                <a:buNone/>
                <a:defRPr/>
              </a:pPr>
              <a:r>
                <a:rPr lang="fr-FR" altLang="tr-TR" sz="2200" b="1">
                  <a:solidFill>
                    <a:schemeClr val="tx1"/>
                  </a:solidFill>
                </a:rPr>
                <a:t>19.0</a:t>
              </a:r>
            </a:p>
          </p:txBody>
        </p:sp>
        <p:sp>
          <p:nvSpPr>
            <p:cNvPr id="660521" name="Rectangle 41"/>
            <p:cNvSpPr>
              <a:spLocks noChangeArrowheads="1"/>
            </p:cNvSpPr>
            <p:nvPr/>
          </p:nvSpPr>
          <p:spPr bwMode="auto">
            <a:xfrm>
              <a:off x="5071" y="3060"/>
              <a:ext cx="346" cy="2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marL="381000" indent="-381000">
                <a:spcBef>
                  <a:spcPct val="20000"/>
                </a:spcBef>
                <a:buClr>
                  <a:srgbClr val="FFCC00"/>
                </a:buClr>
                <a:buSzPct val="65000"/>
                <a:buFont typeface="Wingdings 2" panose="05020102010507070707" pitchFamily="18" charset="2"/>
                <a:buChar char="¢"/>
                <a:defRPr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  <a:lvl2pPr marL="857250" indent="-285750"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 sz="20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2pPr>
              <a:lvl3pPr marL="12763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è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3pPr>
              <a:lvl4pPr marL="16954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–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4pPr>
              <a:lvl5pPr marL="21145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5pPr>
              <a:lvl6pPr marL="2571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6pPr>
              <a:lvl7pPr marL="3028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7pPr>
              <a:lvl8pPr marL="34861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8pPr>
              <a:lvl9pPr marL="394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9pPr>
            </a:lstStyle>
            <a:p>
              <a:pPr algn="r" eaLnBrk="0" fontAlgn="base" hangingPunct="0">
                <a:lnSpc>
                  <a:spcPct val="125000"/>
                </a:lnSpc>
                <a:spcBef>
                  <a:spcPct val="80000"/>
                </a:spcBef>
                <a:spcAft>
                  <a:spcPct val="0"/>
                </a:spcAft>
                <a:buFont typeface="Wingdings 2" panose="05020102010507070707" pitchFamily="18" charset="2"/>
                <a:buNone/>
                <a:defRPr/>
              </a:pPr>
              <a:r>
                <a:rPr lang="fr-FR" altLang="tr-TR" sz="2200" b="1">
                  <a:solidFill>
                    <a:schemeClr val="tx1"/>
                  </a:solidFill>
                </a:rPr>
                <a:t>15.8</a:t>
              </a:r>
            </a:p>
          </p:txBody>
        </p:sp>
        <p:sp>
          <p:nvSpPr>
            <p:cNvPr id="660522" name="Rectangle 42"/>
            <p:cNvSpPr>
              <a:spLocks noChangeArrowheads="1"/>
            </p:cNvSpPr>
            <p:nvPr/>
          </p:nvSpPr>
          <p:spPr bwMode="auto">
            <a:xfrm>
              <a:off x="5071" y="3366"/>
              <a:ext cx="346" cy="2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marL="381000" indent="-381000">
                <a:spcBef>
                  <a:spcPct val="20000"/>
                </a:spcBef>
                <a:buClr>
                  <a:srgbClr val="FFCC00"/>
                </a:buClr>
                <a:buSzPct val="65000"/>
                <a:buFont typeface="Wingdings 2" panose="05020102010507070707" pitchFamily="18" charset="2"/>
                <a:buChar char="¢"/>
                <a:defRPr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1pPr>
              <a:lvl2pPr marL="857250" indent="-285750"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 sz="20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2pPr>
              <a:lvl3pPr marL="12763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è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3pPr>
              <a:lvl4pPr marL="16954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–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4pPr>
              <a:lvl5pPr marL="2114550" indent="-228600">
                <a:spcBef>
                  <a:spcPct val="20000"/>
                </a:spcBef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5pPr>
              <a:lvl6pPr marL="25717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6pPr>
              <a:lvl7pPr marL="30289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7pPr>
              <a:lvl8pPr marL="34861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8pPr>
              <a:lvl9pPr marL="39433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80"/>
                </a:buClr>
                <a:buSzPct val="70000"/>
                <a:buFont typeface="Zapf Dingbats" charset="2"/>
                <a:buChar char="»"/>
                <a:defRPr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defRPr>
              </a:lvl9pPr>
            </a:lstStyle>
            <a:p>
              <a:pPr algn="r" eaLnBrk="0" fontAlgn="base" hangingPunct="0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Font typeface="Wingdings 2" panose="05020102010507070707" pitchFamily="18" charset="2"/>
                <a:buNone/>
                <a:defRPr/>
              </a:pPr>
              <a:r>
                <a:rPr lang="fr-FR" altLang="tr-TR" sz="2200" b="1">
                  <a:solidFill>
                    <a:schemeClr val="tx1"/>
                  </a:solidFill>
                </a:rPr>
                <a:t>19.9</a:t>
              </a:r>
            </a:p>
          </p:txBody>
        </p:sp>
      </p:grpSp>
      <p:sp>
        <p:nvSpPr>
          <p:cNvPr id="660523" name="Text Box 43"/>
          <p:cNvSpPr txBox="1">
            <a:spLocks noChangeArrowheads="1"/>
          </p:cNvSpPr>
          <p:nvPr/>
        </p:nvSpPr>
        <p:spPr bwMode="auto">
          <a:xfrm>
            <a:off x="1912938" y="282575"/>
            <a:ext cx="1789112" cy="427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tr-TR" sz="2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165" name="Picture 44" descr="EUROPA_LOG_SEUL_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146803"/>
            <a:ext cx="2511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Yuvarlatılmış Dikdörtgen 44"/>
          <p:cNvSpPr/>
          <p:nvPr/>
        </p:nvSpPr>
        <p:spPr>
          <a:xfrm>
            <a:off x="1722438" y="1500188"/>
            <a:ext cx="8826500" cy="1884362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87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ChangeArrowheads="1"/>
          </p:cNvSpPr>
          <p:nvPr/>
        </p:nvSpPr>
        <p:spPr bwMode="auto">
          <a:xfrm>
            <a:off x="1847850" y="6438231"/>
            <a:ext cx="7488238" cy="44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 eaLnBrk="0" hangingPunct="0">
              <a:lnSpc>
                <a:spcPct val="55000"/>
              </a:lnSpc>
            </a:pPr>
            <a:endParaRPr lang="en-US" sz="1000" b="1">
              <a:solidFill>
                <a:srgbClr val="C0504D"/>
              </a:solidFill>
            </a:endParaRPr>
          </a:p>
          <a:p>
            <a:pPr eaLnBrk="0" hangingPunct="0">
              <a:lnSpc>
                <a:spcPct val="55000"/>
              </a:lnSpc>
            </a:pPr>
            <a:r>
              <a:rPr lang="en-US" sz="1000" b="1">
                <a:solidFill>
                  <a:srgbClr val="C0504D"/>
                </a:solidFill>
              </a:rPr>
              <a:t>HOPE Study Investigators. </a:t>
            </a:r>
            <a:r>
              <a:rPr lang="en-US" sz="1000" b="1" i="1">
                <a:solidFill>
                  <a:srgbClr val="C0504D"/>
                </a:solidFill>
              </a:rPr>
              <a:t>N Engl J Med.</a:t>
            </a:r>
            <a:r>
              <a:rPr lang="en-US" sz="1000" b="1">
                <a:solidFill>
                  <a:srgbClr val="C0504D"/>
                </a:solidFill>
              </a:rPr>
              <a:t> 2000;342:145-53. PEACE Trial Investigators. </a:t>
            </a:r>
            <a:r>
              <a:rPr lang="en-US" sz="1000" b="1" i="1">
                <a:solidFill>
                  <a:srgbClr val="C0504D"/>
                </a:solidFill>
              </a:rPr>
              <a:t>N Engl J Med.</a:t>
            </a:r>
            <a:r>
              <a:rPr lang="en-US" sz="1000" b="1">
                <a:solidFill>
                  <a:srgbClr val="C0504D"/>
                </a:solidFill>
              </a:rPr>
              <a:t> 2004;351:2058-68.</a:t>
            </a:r>
          </a:p>
          <a:p>
            <a:pPr eaLnBrk="0" hangingPunct="0">
              <a:lnSpc>
                <a:spcPct val="55000"/>
              </a:lnSpc>
            </a:pPr>
            <a:endParaRPr lang="en-US" sz="1000" b="1">
              <a:solidFill>
                <a:srgbClr val="C0504D"/>
              </a:solidFill>
            </a:endParaRPr>
          </a:p>
          <a:p>
            <a:pPr eaLnBrk="0" hangingPunct="0">
              <a:lnSpc>
                <a:spcPct val="55000"/>
              </a:lnSpc>
            </a:pPr>
            <a:r>
              <a:rPr lang="en-US" sz="1000" b="1">
                <a:solidFill>
                  <a:srgbClr val="C0504D"/>
                </a:solidFill>
              </a:rPr>
              <a:t>EUROPA Investigators. </a:t>
            </a:r>
            <a:r>
              <a:rPr lang="en-US" sz="1000" b="1" i="1">
                <a:solidFill>
                  <a:srgbClr val="C0504D"/>
                </a:solidFill>
              </a:rPr>
              <a:t>Lancet</a:t>
            </a:r>
            <a:r>
              <a:rPr lang="en-US" sz="1000" b="1">
                <a:solidFill>
                  <a:srgbClr val="C0504D"/>
                </a:solidFill>
              </a:rPr>
              <a:t>. 2003;362:782-8. Pitt B et al. </a:t>
            </a:r>
            <a:r>
              <a:rPr lang="en-US" sz="1000" b="1" i="1">
                <a:solidFill>
                  <a:srgbClr val="C0504D"/>
                </a:solidFill>
              </a:rPr>
              <a:t>Am J Cardiol</a:t>
            </a:r>
            <a:r>
              <a:rPr lang="en-US" sz="1000" b="1">
                <a:solidFill>
                  <a:srgbClr val="C0504D"/>
                </a:solidFill>
              </a:rPr>
              <a:t>. 2001;87:1058-63.</a:t>
            </a:r>
          </a:p>
        </p:txBody>
      </p:sp>
      <p:sp>
        <p:nvSpPr>
          <p:cNvPr id="157699" name="Text Box 4"/>
          <p:cNvSpPr txBox="1">
            <a:spLocks noChangeArrowheads="1"/>
          </p:cNvSpPr>
          <p:nvPr/>
        </p:nvSpPr>
        <p:spPr bwMode="auto">
          <a:xfrm>
            <a:off x="8204808" y="788988"/>
            <a:ext cx="6623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C0504D"/>
                </a:solidFill>
              </a:rPr>
              <a:t>HOPE</a:t>
            </a:r>
          </a:p>
        </p:txBody>
      </p:sp>
      <p:sp>
        <p:nvSpPr>
          <p:cNvPr id="157700" name="Line 5"/>
          <p:cNvSpPr>
            <a:spLocks noChangeAspect="1" noChangeShapeType="1"/>
          </p:cNvSpPr>
          <p:nvPr/>
        </p:nvSpPr>
        <p:spPr bwMode="auto">
          <a:xfrm>
            <a:off x="6923088" y="1282701"/>
            <a:ext cx="12700" cy="187801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01" name="Line 6"/>
          <p:cNvSpPr>
            <a:spLocks noChangeAspect="1" noChangeShapeType="1"/>
          </p:cNvSpPr>
          <p:nvPr/>
        </p:nvSpPr>
        <p:spPr bwMode="auto">
          <a:xfrm rot="5400000" flipV="1">
            <a:off x="8349458" y="1534320"/>
            <a:ext cx="7937" cy="30892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02" name="Text Box 7"/>
          <p:cNvSpPr txBox="1">
            <a:spLocks noChangeAspect="1" noChangeArrowheads="1"/>
          </p:cNvSpPr>
          <p:nvPr/>
        </p:nvSpPr>
        <p:spPr bwMode="auto">
          <a:xfrm>
            <a:off x="6424613" y="16621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15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03" name="Text Box 8"/>
          <p:cNvSpPr txBox="1">
            <a:spLocks noChangeAspect="1" noChangeArrowheads="1"/>
          </p:cNvSpPr>
          <p:nvPr/>
        </p:nvSpPr>
        <p:spPr bwMode="auto">
          <a:xfrm>
            <a:off x="6532563" y="2570163"/>
            <a:ext cx="28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5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04" name="Text Box 9"/>
          <p:cNvSpPr txBox="1">
            <a:spLocks noChangeAspect="1" noChangeArrowheads="1"/>
          </p:cNvSpPr>
          <p:nvPr/>
        </p:nvSpPr>
        <p:spPr bwMode="auto">
          <a:xfrm>
            <a:off x="6424613" y="21177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10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05" name="Text Box 10"/>
          <p:cNvSpPr txBox="1">
            <a:spLocks noChangeAspect="1" noChangeArrowheads="1"/>
          </p:cNvSpPr>
          <p:nvPr/>
        </p:nvSpPr>
        <p:spPr bwMode="auto">
          <a:xfrm>
            <a:off x="6557964" y="3022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06" name="Text Box 11"/>
          <p:cNvSpPr txBox="1">
            <a:spLocks noChangeAspect="1" noChangeArrowheads="1"/>
          </p:cNvSpPr>
          <p:nvPr/>
        </p:nvSpPr>
        <p:spPr bwMode="auto">
          <a:xfrm>
            <a:off x="6424613" y="121285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20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07" name="Text Box 12"/>
          <p:cNvSpPr txBox="1">
            <a:spLocks noChangeAspect="1" noChangeArrowheads="1"/>
          </p:cNvSpPr>
          <p:nvPr/>
        </p:nvSpPr>
        <p:spPr bwMode="auto">
          <a:xfrm>
            <a:off x="6792914" y="31813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08" name="Line 13"/>
          <p:cNvSpPr>
            <a:spLocks noChangeAspect="1" noChangeShapeType="1"/>
          </p:cNvSpPr>
          <p:nvPr/>
        </p:nvSpPr>
        <p:spPr bwMode="auto">
          <a:xfrm flipH="1">
            <a:off x="6808789" y="1733550"/>
            <a:ext cx="1111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09" name="Line 14"/>
          <p:cNvSpPr>
            <a:spLocks noChangeAspect="1" noChangeShapeType="1"/>
          </p:cNvSpPr>
          <p:nvPr/>
        </p:nvSpPr>
        <p:spPr bwMode="auto">
          <a:xfrm flipH="1">
            <a:off x="6808789" y="2636838"/>
            <a:ext cx="1111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10" name="Line 15"/>
          <p:cNvSpPr>
            <a:spLocks noChangeAspect="1" noChangeShapeType="1"/>
          </p:cNvSpPr>
          <p:nvPr/>
        </p:nvSpPr>
        <p:spPr bwMode="auto">
          <a:xfrm flipH="1">
            <a:off x="6808789" y="2190750"/>
            <a:ext cx="1111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11" name="Line 16"/>
          <p:cNvSpPr>
            <a:spLocks noChangeAspect="1" noChangeShapeType="1"/>
          </p:cNvSpPr>
          <p:nvPr/>
        </p:nvSpPr>
        <p:spPr bwMode="auto">
          <a:xfrm flipH="1">
            <a:off x="6811963" y="1279525"/>
            <a:ext cx="10795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12" name="Freeform 17"/>
          <p:cNvSpPr>
            <a:spLocks noChangeAspect="1"/>
          </p:cNvSpPr>
          <p:nvPr/>
        </p:nvSpPr>
        <p:spPr bwMode="auto">
          <a:xfrm>
            <a:off x="6954839" y="2043391"/>
            <a:ext cx="2905125" cy="369332"/>
          </a:xfrm>
          <a:custGeom>
            <a:avLst/>
            <a:gdLst>
              <a:gd name="T0" fmla="*/ 0 w 1612"/>
              <a:gd name="T1" fmla="*/ 973 h 973"/>
              <a:gd name="T2" fmla="*/ 25 w 1612"/>
              <a:gd name="T3" fmla="*/ 957 h 973"/>
              <a:gd name="T4" fmla="*/ 73 w 1612"/>
              <a:gd name="T5" fmla="*/ 925 h 973"/>
              <a:gd name="T6" fmla="*/ 102 w 1612"/>
              <a:gd name="T7" fmla="*/ 912 h 973"/>
              <a:gd name="T8" fmla="*/ 150 w 1612"/>
              <a:gd name="T9" fmla="*/ 883 h 973"/>
              <a:gd name="T10" fmla="*/ 179 w 1612"/>
              <a:gd name="T11" fmla="*/ 861 h 973"/>
              <a:gd name="T12" fmla="*/ 227 w 1612"/>
              <a:gd name="T13" fmla="*/ 829 h 973"/>
              <a:gd name="T14" fmla="*/ 304 w 1612"/>
              <a:gd name="T15" fmla="*/ 787 h 973"/>
              <a:gd name="T16" fmla="*/ 384 w 1612"/>
              <a:gd name="T17" fmla="*/ 739 h 973"/>
              <a:gd name="T18" fmla="*/ 419 w 1612"/>
              <a:gd name="T19" fmla="*/ 707 h 973"/>
              <a:gd name="T20" fmla="*/ 496 w 1612"/>
              <a:gd name="T21" fmla="*/ 666 h 973"/>
              <a:gd name="T22" fmla="*/ 515 w 1612"/>
              <a:gd name="T23" fmla="*/ 662 h 973"/>
              <a:gd name="T24" fmla="*/ 540 w 1612"/>
              <a:gd name="T25" fmla="*/ 640 h 973"/>
              <a:gd name="T26" fmla="*/ 598 w 1612"/>
              <a:gd name="T27" fmla="*/ 605 h 973"/>
              <a:gd name="T28" fmla="*/ 694 w 1612"/>
              <a:gd name="T29" fmla="*/ 550 h 973"/>
              <a:gd name="T30" fmla="*/ 752 w 1612"/>
              <a:gd name="T31" fmla="*/ 509 h 973"/>
              <a:gd name="T32" fmla="*/ 819 w 1612"/>
              <a:gd name="T33" fmla="*/ 464 h 973"/>
              <a:gd name="T34" fmla="*/ 921 w 1612"/>
              <a:gd name="T35" fmla="*/ 410 h 973"/>
              <a:gd name="T36" fmla="*/ 1081 w 1612"/>
              <a:gd name="T37" fmla="*/ 314 h 973"/>
              <a:gd name="T38" fmla="*/ 1174 w 1612"/>
              <a:gd name="T39" fmla="*/ 269 h 973"/>
              <a:gd name="T40" fmla="*/ 1209 w 1612"/>
              <a:gd name="T41" fmla="*/ 246 h 973"/>
              <a:gd name="T42" fmla="*/ 1328 w 1612"/>
              <a:gd name="T43" fmla="*/ 179 h 973"/>
              <a:gd name="T44" fmla="*/ 1398 w 1612"/>
              <a:gd name="T45" fmla="*/ 138 h 973"/>
              <a:gd name="T46" fmla="*/ 1491 w 1612"/>
              <a:gd name="T47" fmla="*/ 74 h 973"/>
              <a:gd name="T48" fmla="*/ 1548 w 1612"/>
              <a:gd name="T49" fmla="*/ 48 h 973"/>
              <a:gd name="T50" fmla="*/ 1612 w 1612"/>
              <a:gd name="T51" fmla="*/ 0 h 97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12"/>
              <a:gd name="T79" fmla="*/ 0 h 973"/>
              <a:gd name="T80" fmla="*/ 1612 w 1612"/>
              <a:gd name="T81" fmla="*/ 973 h 97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12" h="973">
                <a:moveTo>
                  <a:pt x="0" y="973"/>
                </a:moveTo>
                <a:cubicBezTo>
                  <a:pt x="8" y="966"/>
                  <a:pt x="14" y="960"/>
                  <a:pt x="25" y="957"/>
                </a:cubicBezTo>
                <a:cubicBezTo>
                  <a:pt x="37" y="944"/>
                  <a:pt x="55" y="930"/>
                  <a:pt x="73" y="925"/>
                </a:cubicBezTo>
                <a:cubicBezTo>
                  <a:pt x="82" y="915"/>
                  <a:pt x="89" y="914"/>
                  <a:pt x="102" y="912"/>
                </a:cubicBezTo>
                <a:cubicBezTo>
                  <a:pt x="119" y="901"/>
                  <a:pt x="130" y="887"/>
                  <a:pt x="150" y="883"/>
                </a:cubicBezTo>
                <a:cubicBezTo>
                  <a:pt x="159" y="877"/>
                  <a:pt x="170" y="869"/>
                  <a:pt x="179" y="861"/>
                </a:cubicBezTo>
                <a:lnTo>
                  <a:pt x="227" y="829"/>
                </a:lnTo>
                <a:lnTo>
                  <a:pt x="304" y="787"/>
                </a:lnTo>
                <a:lnTo>
                  <a:pt x="384" y="739"/>
                </a:lnTo>
                <a:lnTo>
                  <a:pt x="419" y="707"/>
                </a:lnTo>
                <a:lnTo>
                  <a:pt x="496" y="666"/>
                </a:lnTo>
                <a:lnTo>
                  <a:pt x="515" y="662"/>
                </a:lnTo>
                <a:lnTo>
                  <a:pt x="540" y="640"/>
                </a:lnTo>
                <a:lnTo>
                  <a:pt x="598" y="605"/>
                </a:lnTo>
                <a:lnTo>
                  <a:pt x="694" y="550"/>
                </a:lnTo>
                <a:lnTo>
                  <a:pt x="752" y="509"/>
                </a:lnTo>
                <a:lnTo>
                  <a:pt x="819" y="464"/>
                </a:lnTo>
                <a:lnTo>
                  <a:pt x="921" y="410"/>
                </a:lnTo>
                <a:lnTo>
                  <a:pt x="1081" y="314"/>
                </a:lnTo>
                <a:lnTo>
                  <a:pt x="1174" y="269"/>
                </a:lnTo>
                <a:lnTo>
                  <a:pt x="1209" y="246"/>
                </a:lnTo>
                <a:lnTo>
                  <a:pt x="1328" y="179"/>
                </a:lnTo>
                <a:cubicBezTo>
                  <a:pt x="1395" y="137"/>
                  <a:pt x="1368" y="138"/>
                  <a:pt x="1398" y="138"/>
                </a:cubicBezTo>
                <a:lnTo>
                  <a:pt x="1491" y="74"/>
                </a:lnTo>
                <a:cubicBezTo>
                  <a:pt x="1545" y="47"/>
                  <a:pt x="1525" y="48"/>
                  <a:pt x="1548" y="48"/>
                </a:cubicBezTo>
                <a:lnTo>
                  <a:pt x="161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57713" name="Freeform 18"/>
          <p:cNvSpPr>
            <a:spLocks noChangeAspect="1"/>
          </p:cNvSpPr>
          <p:nvPr/>
        </p:nvSpPr>
        <p:spPr bwMode="auto">
          <a:xfrm>
            <a:off x="6981826" y="2208491"/>
            <a:ext cx="2906713" cy="369332"/>
          </a:xfrm>
          <a:custGeom>
            <a:avLst/>
            <a:gdLst>
              <a:gd name="T0" fmla="*/ 0 w 1612"/>
              <a:gd name="T1" fmla="*/ 764 h 764"/>
              <a:gd name="T2" fmla="*/ 67 w 1612"/>
              <a:gd name="T3" fmla="*/ 729 h 764"/>
              <a:gd name="T4" fmla="*/ 153 w 1612"/>
              <a:gd name="T5" fmla="*/ 694 h 764"/>
              <a:gd name="T6" fmla="*/ 188 w 1612"/>
              <a:gd name="T7" fmla="*/ 652 h 764"/>
              <a:gd name="T8" fmla="*/ 243 w 1612"/>
              <a:gd name="T9" fmla="*/ 636 h 764"/>
              <a:gd name="T10" fmla="*/ 326 w 1612"/>
              <a:gd name="T11" fmla="*/ 595 h 764"/>
              <a:gd name="T12" fmla="*/ 412 w 1612"/>
              <a:gd name="T13" fmla="*/ 550 h 764"/>
              <a:gd name="T14" fmla="*/ 604 w 1612"/>
              <a:gd name="T15" fmla="*/ 457 h 764"/>
              <a:gd name="T16" fmla="*/ 691 w 1612"/>
              <a:gd name="T17" fmla="*/ 412 h 764"/>
              <a:gd name="T18" fmla="*/ 800 w 1612"/>
              <a:gd name="T19" fmla="*/ 358 h 764"/>
              <a:gd name="T20" fmla="*/ 883 w 1612"/>
              <a:gd name="T21" fmla="*/ 316 h 764"/>
              <a:gd name="T22" fmla="*/ 966 w 1612"/>
              <a:gd name="T23" fmla="*/ 281 h 764"/>
              <a:gd name="T24" fmla="*/ 1081 w 1612"/>
              <a:gd name="T25" fmla="*/ 243 h 764"/>
              <a:gd name="T26" fmla="*/ 1244 w 1612"/>
              <a:gd name="T27" fmla="*/ 192 h 764"/>
              <a:gd name="T28" fmla="*/ 1276 w 1612"/>
              <a:gd name="T29" fmla="*/ 166 h 764"/>
              <a:gd name="T30" fmla="*/ 1366 w 1612"/>
              <a:gd name="T31" fmla="*/ 115 h 764"/>
              <a:gd name="T32" fmla="*/ 1478 w 1612"/>
              <a:gd name="T33" fmla="*/ 73 h 764"/>
              <a:gd name="T34" fmla="*/ 1536 w 1612"/>
              <a:gd name="T35" fmla="*/ 35 h 764"/>
              <a:gd name="T36" fmla="*/ 1612 w 1612"/>
              <a:gd name="T37" fmla="*/ 0 h 7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12"/>
              <a:gd name="T58" fmla="*/ 0 h 764"/>
              <a:gd name="T59" fmla="*/ 1612 w 1612"/>
              <a:gd name="T60" fmla="*/ 764 h 7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12" h="764">
                <a:moveTo>
                  <a:pt x="0" y="764"/>
                </a:moveTo>
                <a:lnTo>
                  <a:pt x="67" y="729"/>
                </a:lnTo>
                <a:lnTo>
                  <a:pt x="153" y="694"/>
                </a:lnTo>
                <a:lnTo>
                  <a:pt x="188" y="652"/>
                </a:lnTo>
                <a:lnTo>
                  <a:pt x="243" y="636"/>
                </a:lnTo>
                <a:lnTo>
                  <a:pt x="326" y="595"/>
                </a:lnTo>
                <a:lnTo>
                  <a:pt x="412" y="550"/>
                </a:lnTo>
                <a:lnTo>
                  <a:pt x="604" y="457"/>
                </a:lnTo>
                <a:lnTo>
                  <a:pt x="691" y="412"/>
                </a:lnTo>
                <a:cubicBezTo>
                  <a:pt x="800" y="360"/>
                  <a:pt x="800" y="401"/>
                  <a:pt x="800" y="358"/>
                </a:cubicBezTo>
                <a:lnTo>
                  <a:pt x="883" y="316"/>
                </a:lnTo>
                <a:lnTo>
                  <a:pt x="966" y="281"/>
                </a:lnTo>
                <a:cubicBezTo>
                  <a:pt x="1077" y="248"/>
                  <a:pt x="1048" y="275"/>
                  <a:pt x="1081" y="243"/>
                </a:cubicBezTo>
                <a:lnTo>
                  <a:pt x="1244" y="192"/>
                </a:lnTo>
                <a:lnTo>
                  <a:pt x="1276" y="166"/>
                </a:lnTo>
                <a:lnTo>
                  <a:pt x="1366" y="115"/>
                </a:lnTo>
                <a:lnTo>
                  <a:pt x="1478" y="73"/>
                </a:lnTo>
                <a:lnTo>
                  <a:pt x="1536" y="35"/>
                </a:lnTo>
                <a:lnTo>
                  <a:pt x="1612" y="0"/>
                </a:lnTo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57714" name="Text Box 19"/>
          <p:cNvSpPr txBox="1">
            <a:spLocks noChangeAspect="1" noChangeArrowheads="1"/>
          </p:cNvSpPr>
          <p:nvPr/>
        </p:nvSpPr>
        <p:spPr bwMode="auto">
          <a:xfrm>
            <a:off x="9058356" y="1165226"/>
            <a:ext cx="7713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Placebo</a:t>
            </a:r>
          </a:p>
        </p:txBody>
      </p:sp>
      <p:sp>
        <p:nvSpPr>
          <p:cNvPr id="157715" name="Text Box 20"/>
          <p:cNvSpPr txBox="1">
            <a:spLocks noChangeAspect="1" noChangeArrowheads="1"/>
          </p:cNvSpPr>
          <p:nvPr/>
        </p:nvSpPr>
        <p:spPr bwMode="auto">
          <a:xfrm>
            <a:off x="9715972" y="1812925"/>
            <a:ext cx="8547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Ramipril </a:t>
            </a:r>
            <a:br>
              <a:rPr lang="en-US" sz="1400" b="1">
                <a:solidFill>
                  <a:srgbClr val="C0504D"/>
                </a:solidFill>
              </a:rPr>
            </a:br>
            <a:r>
              <a:rPr lang="en-US" sz="1400" b="1">
                <a:solidFill>
                  <a:srgbClr val="C0504D"/>
                </a:solidFill>
              </a:rPr>
              <a:t>10 mg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16" name="Text Box 22"/>
          <p:cNvSpPr txBox="1">
            <a:spLocks noChangeAspect="1" noChangeArrowheads="1"/>
          </p:cNvSpPr>
          <p:nvPr/>
        </p:nvSpPr>
        <p:spPr bwMode="auto">
          <a:xfrm>
            <a:off x="5689811" y="1289050"/>
            <a:ext cx="790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%</a:t>
            </a:r>
          </a:p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Patients</a:t>
            </a:r>
          </a:p>
        </p:txBody>
      </p:sp>
      <p:sp>
        <p:nvSpPr>
          <p:cNvPr id="157717" name="Text Box 23"/>
          <p:cNvSpPr txBox="1">
            <a:spLocks noChangeArrowheads="1"/>
          </p:cNvSpPr>
          <p:nvPr/>
        </p:nvSpPr>
        <p:spPr bwMode="auto">
          <a:xfrm>
            <a:off x="8194676" y="31797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2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18" name="Text Box 24"/>
          <p:cNvSpPr txBox="1">
            <a:spLocks noChangeArrowheads="1"/>
          </p:cNvSpPr>
          <p:nvPr/>
        </p:nvSpPr>
        <p:spPr bwMode="auto">
          <a:xfrm>
            <a:off x="9496426" y="31797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4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19" name="Text Box 25"/>
          <p:cNvSpPr txBox="1">
            <a:spLocks noChangeArrowheads="1"/>
          </p:cNvSpPr>
          <p:nvPr/>
        </p:nvSpPr>
        <p:spPr bwMode="auto">
          <a:xfrm>
            <a:off x="7500939" y="31797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1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20" name="Line 26"/>
          <p:cNvSpPr>
            <a:spLocks noChangeShapeType="1"/>
          </p:cNvSpPr>
          <p:nvPr/>
        </p:nvSpPr>
        <p:spPr bwMode="auto">
          <a:xfrm rot="16200000" flipH="1">
            <a:off x="9616282" y="3121819"/>
            <a:ext cx="68262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21" name="Rectangle 27"/>
          <p:cNvSpPr>
            <a:spLocks noChangeArrowheads="1"/>
          </p:cNvSpPr>
          <p:nvPr/>
        </p:nvSpPr>
        <p:spPr bwMode="invGray">
          <a:xfrm>
            <a:off x="7161213" y="1327150"/>
            <a:ext cx="1731962" cy="579438"/>
          </a:xfrm>
          <a:prstGeom prst="rect">
            <a:avLst/>
          </a:prstGeom>
          <a:solidFill>
            <a:srgbClr val="C2001C"/>
          </a:solidFill>
          <a:ln w="63500">
            <a:noFill/>
            <a:miter lim="800000"/>
            <a:headEnd/>
            <a:tailEnd/>
          </a:ln>
        </p:spPr>
        <p:txBody>
          <a:bodyPr wrap="none" tIns="73152" bIns="73152" anchor="ctr"/>
          <a:lstStyle/>
          <a:p>
            <a:pPr algn="ctr" eaLnBrk="0" hangingPunct="0"/>
            <a:r>
              <a:rPr lang="en-US" sz="1200" b="1">
                <a:solidFill>
                  <a:prstClr val="white"/>
                </a:solidFill>
              </a:rPr>
              <a:t>22% Risk </a:t>
            </a:r>
            <a:r>
              <a:rPr lang="tr-TR" sz="1200" b="1">
                <a:solidFill>
                  <a:prstClr val="white"/>
                </a:solidFill>
              </a:rPr>
              <a:t>azalması</a:t>
            </a:r>
          </a:p>
          <a:p>
            <a:pPr algn="ctr" eaLnBrk="0" hangingPunct="0"/>
            <a:r>
              <a:rPr lang="en-US" sz="1200" b="1">
                <a:solidFill>
                  <a:prstClr val="white"/>
                </a:solidFill>
              </a:rPr>
              <a:t>R 0.78 (0.70–0.86)</a:t>
            </a:r>
          </a:p>
          <a:p>
            <a:pPr algn="ctr" eaLnBrk="0" hangingPunct="0"/>
            <a:r>
              <a:rPr lang="en-US" sz="1200" b="1" i="1">
                <a:solidFill>
                  <a:prstClr val="white"/>
                </a:solidFill>
              </a:rPr>
              <a:t>P</a:t>
            </a:r>
            <a:r>
              <a:rPr lang="en-US" sz="1200" b="1">
                <a:solidFill>
                  <a:prstClr val="white"/>
                </a:solidFill>
              </a:rPr>
              <a:t>=0.001</a:t>
            </a:r>
          </a:p>
        </p:txBody>
      </p:sp>
      <p:sp>
        <p:nvSpPr>
          <p:cNvPr id="157722" name="Line 28"/>
          <p:cNvSpPr>
            <a:spLocks noChangeShapeType="1"/>
          </p:cNvSpPr>
          <p:nvPr/>
        </p:nvSpPr>
        <p:spPr bwMode="auto">
          <a:xfrm rot="16200000" flipH="1">
            <a:off x="7606507" y="3121819"/>
            <a:ext cx="68262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23" name="Line 29"/>
          <p:cNvSpPr>
            <a:spLocks noChangeShapeType="1"/>
          </p:cNvSpPr>
          <p:nvPr/>
        </p:nvSpPr>
        <p:spPr bwMode="auto">
          <a:xfrm rot="16200000" flipH="1">
            <a:off x="8965407" y="3121819"/>
            <a:ext cx="68262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24" name="Line 30"/>
          <p:cNvSpPr>
            <a:spLocks noChangeShapeType="1"/>
          </p:cNvSpPr>
          <p:nvPr/>
        </p:nvSpPr>
        <p:spPr bwMode="auto">
          <a:xfrm rot="16200000" flipH="1">
            <a:off x="8290719" y="3121819"/>
            <a:ext cx="68262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25" name="Text Box 31"/>
          <p:cNvSpPr txBox="1">
            <a:spLocks noChangeArrowheads="1"/>
          </p:cNvSpPr>
          <p:nvPr/>
        </p:nvSpPr>
        <p:spPr bwMode="auto">
          <a:xfrm>
            <a:off x="8863014" y="31797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3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225312" name="Text Box 32"/>
          <p:cNvSpPr txBox="1">
            <a:spLocks noChangeArrowheads="1"/>
          </p:cNvSpPr>
          <p:nvPr/>
        </p:nvSpPr>
        <p:spPr bwMode="auto">
          <a:xfrm>
            <a:off x="7693026" y="2725739"/>
            <a:ext cx="27463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200" b="1">
                <a:solidFill>
                  <a:srgbClr val="C0504D"/>
                </a:solidFill>
              </a:rPr>
              <a:t>PEP: CV death, MI, stroke</a:t>
            </a:r>
          </a:p>
        </p:txBody>
      </p:sp>
      <p:sp>
        <p:nvSpPr>
          <p:cNvPr id="157727" name="Line 34"/>
          <p:cNvSpPr>
            <a:spLocks noChangeShapeType="1"/>
          </p:cNvSpPr>
          <p:nvPr/>
        </p:nvSpPr>
        <p:spPr bwMode="auto">
          <a:xfrm flipH="1">
            <a:off x="2289176" y="4110038"/>
            <a:ext cx="4763" cy="17970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28" name="Line 35"/>
          <p:cNvSpPr>
            <a:spLocks noChangeShapeType="1"/>
          </p:cNvSpPr>
          <p:nvPr/>
        </p:nvSpPr>
        <p:spPr bwMode="auto">
          <a:xfrm rot="5400000" flipV="1">
            <a:off x="3595688" y="4660901"/>
            <a:ext cx="9525" cy="25019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29" name="Text Box 36"/>
          <p:cNvSpPr txBox="1">
            <a:spLocks noChangeArrowheads="1"/>
          </p:cNvSpPr>
          <p:nvPr/>
        </p:nvSpPr>
        <p:spPr bwMode="auto">
          <a:xfrm>
            <a:off x="1851917" y="4216401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12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30" name="Text Box 37"/>
          <p:cNvSpPr txBox="1">
            <a:spLocks noChangeArrowheads="1"/>
          </p:cNvSpPr>
          <p:nvPr/>
        </p:nvSpPr>
        <p:spPr bwMode="auto">
          <a:xfrm>
            <a:off x="1833564" y="52324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4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31" name="Text Box 38"/>
          <p:cNvSpPr txBox="1">
            <a:spLocks noChangeArrowheads="1"/>
          </p:cNvSpPr>
          <p:nvPr/>
        </p:nvSpPr>
        <p:spPr bwMode="auto">
          <a:xfrm>
            <a:off x="1838325" y="44561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10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32" name="Text Box 39"/>
          <p:cNvSpPr txBox="1">
            <a:spLocks noChangeArrowheads="1"/>
          </p:cNvSpPr>
          <p:nvPr/>
        </p:nvSpPr>
        <p:spPr bwMode="auto">
          <a:xfrm>
            <a:off x="1824039" y="56848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33" name="Text Box 40"/>
          <p:cNvSpPr txBox="1">
            <a:spLocks noChangeArrowheads="1"/>
          </p:cNvSpPr>
          <p:nvPr/>
        </p:nvSpPr>
        <p:spPr bwMode="auto">
          <a:xfrm>
            <a:off x="2754314" y="59070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1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34" name="Text Box 41"/>
          <p:cNvSpPr txBox="1">
            <a:spLocks noChangeArrowheads="1"/>
          </p:cNvSpPr>
          <p:nvPr/>
        </p:nvSpPr>
        <p:spPr bwMode="auto">
          <a:xfrm>
            <a:off x="3741739" y="59070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3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35" name="Text Box 42"/>
          <p:cNvSpPr txBox="1">
            <a:spLocks noChangeArrowheads="1"/>
          </p:cNvSpPr>
          <p:nvPr/>
        </p:nvSpPr>
        <p:spPr bwMode="auto">
          <a:xfrm>
            <a:off x="4249739" y="59070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4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36" name="Text Box 43"/>
          <p:cNvSpPr txBox="1">
            <a:spLocks noChangeArrowheads="1"/>
          </p:cNvSpPr>
          <p:nvPr/>
        </p:nvSpPr>
        <p:spPr bwMode="auto">
          <a:xfrm>
            <a:off x="1816101" y="3975100"/>
            <a:ext cx="403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14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37" name="Text Box 44"/>
          <p:cNvSpPr txBox="1">
            <a:spLocks noChangeArrowheads="1"/>
          </p:cNvSpPr>
          <p:nvPr/>
        </p:nvSpPr>
        <p:spPr bwMode="auto">
          <a:xfrm>
            <a:off x="2276476" y="59070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38" name="Text Box 45"/>
          <p:cNvSpPr txBox="1">
            <a:spLocks noChangeArrowheads="1"/>
          </p:cNvSpPr>
          <p:nvPr/>
        </p:nvSpPr>
        <p:spPr bwMode="auto">
          <a:xfrm>
            <a:off x="4235531" y="3960814"/>
            <a:ext cx="7713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FF0000"/>
                </a:solidFill>
              </a:rPr>
              <a:t>Placebo</a:t>
            </a:r>
            <a:endParaRPr lang="en-US" sz="1400" b="1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157739" name="Text Box 46"/>
          <p:cNvSpPr txBox="1">
            <a:spLocks noChangeArrowheads="1"/>
          </p:cNvSpPr>
          <p:nvPr/>
        </p:nvSpPr>
        <p:spPr bwMode="auto">
          <a:xfrm>
            <a:off x="4673736" y="4881563"/>
            <a:ext cx="1055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Perindopril </a:t>
            </a:r>
            <a:br>
              <a:rPr lang="en-US" sz="1400" b="1">
                <a:solidFill>
                  <a:srgbClr val="C0504D"/>
                </a:solidFill>
              </a:rPr>
            </a:br>
            <a:r>
              <a:rPr lang="en-US" sz="1400" b="1">
                <a:solidFill>
                  <a:srgbClr val="C0504D"/>
                </a:solidFill>
              </a:rPr>
              <a:t>8 mg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40" name="Text Box 48"/>
          <p:cNvSpPr txBox="1">
            <a:spLocks noChangeArrowheads="1"/>
          </p:cNvSpPr>
          <p:nvPr/>
        </p:nvSpPr>
        <p:spPr bwMode="auto">
          <a:xfrm>
            <a:off x="1833564" y="46990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8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41" name="Text Box 49"/>
          <p:cNvSpPr txBox="1">
            <a:spLocks noChangeArrowheads="1"/>
          </p:cNvSpPr>
          <p:nvPr/>
        </p:nvSpPr>
        <p:spPr bwMode="auto">
          <a:xfrm>
            <a:off x="1833564" y="49403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6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42" name="Text Box 50"/>
          <p:cNvSpPr txBox="1">
            <a:spLocks noChangeArrowheads="1"/>
          </p:cNvSpPr>
          <p:nvPr/>
        </p:nvSpPr>
        <p:spPr bwMode="auto">
          <a:xfrm>
            <a:off x="1833564" y="54800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2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43" name="Freeform 51"/>
          <p:cNvSpPr>
            <a:spLocks/>
          </p:cNvSpPr>
          <p:nvPr/>
        </p:nvSpPr>
        <p:spPr bwMode="auto">
          <a:xfrm>
            <a:off x="2279651" y="4292601"/>
            <a:ext cx="2454275" cy="1547813"/>
          </a:xfrm>
          <a:custGeom>
            <a:avLst/>
            <a:gdLst>
              <a:gd name="T0" fmla="*/ 16 w 1459"/>
              <a:gd name="T1" fmla="*/ 966 h 971"/>
              <a:gd name="T2" fmla="*/ 45 w 1459"/>
              <a:gd name="T3" fmla="*/ 936 h 971"/>
              <a:gd name="T4" fmla="*/ 90 w 1459"/>
              <a:gd name="T5" fmla="*/ 918 h 971"/>
              <a:gd name="T6" fmla="*/ 136 w 1459"/>
              <a:gd name="T7" fmla="*/ 886 h 971"/>
              <a:gd name="T8" fmla="*/ 173 w 1459"/>
              <a:gd name="T9" fmla="*/ 854 h 971"/>
              <a:gd name="T10" fmla="*/ 210 w 1459"/>
              <a:gd name="T11" fmla="*/ 830 h 971"/>
              <a:gd name="T12" fmla="*/ 274 w 1459"/>
              <a:gd name="T13" fmla="*/ 790 h 971"/>
              <a:gd name="T14" fmla="*/ 306 w 1459"/>
              <a:gd name="T15" fmla="*/ 760 h 971"/>
              <a:gd name="T16" fmla="*/ 373 w 1459"/>
              <a:gd name="T17" fmla="*/ 734 h 971"/>
              <a:gd name="T18" fmla="*/ 418 w 1459"/>
              <a:gd name="T19" fmla="*/ 710 h 971"/>
              <a:gd name="T20" fmla="*/ 458 w 1459"/>
              <a:gd name="T21" fmla="*/ 688 h 971"/>
              <a:gd name="T22" fmla="*/ 498 w 1459"/>
              <a:gd name="T23" fmla="*/ 654 h 971"/>
              <a:gd name="T24" fmla="*/ 509 w 1459"/>
              <a:gd name="T25" fmla="*/ 640 h 971"/>
              <a:gd name="T26" fmla="*/ 578 w 1459"/>
              <a:gd name="T27" fmla="*/ 606 h 971"/>
              <a:gd name="T28" fmla="*/ 605 w 1459"/>
              <a:gd name="T29" fmla="*/ 587 h 971"/>
              <a:gd name="T30" fmla="*/ 656 w 1459"/>
              <a:gd name="T31" fmla="*/ 566 h 971"/>
              <a:gd name="T32" fmla="*/ 744 w 1459"/>
              <a:gd name="T33" fmla="*/ 528 h 971"/>
              <a:gd name="T34" fmla="*/ 784 w 1459"/>
              <a:gd name="T35" fmla="*/ 496 h 971"/>
              <a:gd name="T36" fmla="*/ 824 w 1459"/>
              <a:gd name="T37" fmla="*/ 472 h 971"/>
              <a:gd name="T38" fmla="*/ 842 w 1459"/>
              <a:gd name="T39" fmla="*/ 456 h 971"/>
              <a:gd name="T40" fmla="*/ 893 w 1459"/>
              <a:gd name="T41" fmla="*/ 424 h 971"/>
              <a:gd name="T42" fmla="*/ 917 w 1459"/>
              <a:gd name="T43" fmla="*/ 411 h 971"/>
              <a:gd name="T44" fmla="*/ 976 w 1459"/>
              <a:gd name="T45" fmla="*/ 382 h 971"/>
              <a:gd name="T46" fmla="*/ 997 w 1459"/>
              <a:gd name="T47" fmla="*/ 363 h 971"/>
              <a:gd name="T48" fmla="*/ 1040 w 1459"/>
              <a:gd name="T49" fmla="*/ 342 h 971"/>
              <a:gd name="T50" fmla="*/ 1101 w 1459"/>
              <a:gd name="T51" fmla="*/ 291 h 971"/>
              <a:gd name="T52" fmla="*/ 1149 w 1459"/>
              <a:gd name="T53" fmla="*/ 248 h 971"/>
              <a:gd name="T54" fmla="*/ 1189 w 1459"/>
              <a:gd name="T55" fmla="*/ 214 h 971"/>
              <a:gd name="T56" fmla="*/ 1261 w 1459"/>
              <a:gd name="T57" fmla="*/ 190 h 971"/>
              <a:gd name="T58" fmla="*/ 1301 w 1459"/>
              <a:gd name="T59" fmla="*/ 171 h 971"/>
              <a:gd name="T60" fmla="*/ 1354 w 1459"/>
              <a:gd name="T61" fmla="*/ 128 h 971"/>
              <a:gd name="T62" fmla="*/ 1424 w 1459"/>
              <a:gd name="T63" fmla="*/ 91 h 971"/>
              <a:gd name="T64" fmla="*/ 1445 w 1459"/>
              <a:gd name="T65" fmla="*/ 46 h 971"/>
              <a:gd name="T66" fmla="*/ 1453 w 1459"/>
              <a:gd name="T67" fmla="*/ 32 h 9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59"/>
              <a:gd name="T103" fmla="*/ 0 h 971"/>
              <a:gd name="T104" fmla="*/ 1459 w 1459"/>
              <a:gd name="T105" fmla="*/ 971 h 9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59" h="971">
                <a:moveTo>
                  <a:pt x="0" y="971"/>
                </a:moveTo>
                <a:cubicBezTo>
                  <a:pt x="5" y="969"/>
                  <a:pt x="12" y="970"/>
                  <a:pt x="16" y="966"/>
                </a:cubicBezTo>
                <a:cubicBezTo>
                  <a:pt x="18" y="963"/>
                  <a:pt x="16" y="958"/>
                  <a:pt x="18" y="955"/>
                </a:cubicBezTo>
                <a:cubicBezTo>
                  <a:pt x="21" y="947"/>
                  <a:pt x="36" y="937"/>
                  <a:pt x="45" y="936"/>
                </a:cubicBezTo>
                <a:cubicBezTo>
                  <a:pt x="54" y="934"/>
                  <a:pt x="64" y="934"/>
                  <a:pt x="74" y="934"/>
                </a:cubicBezTo>
                <a:cubicBezTo>
                  <a:pt x="77" y="923"/>
                  <a:pt x="79" y="920"/>
                  <a:pt x="90" y="918"/>
                </a:cubicBezTo>
                <a:cubicBezTo>
                  <a:pt x="111" y="896"/>
                  <a:pt x="73" y="932"/>
                  <a:pt x="109" y="910"/>
                </a:cubicBezTo>
                <a:cubicBezTo>
                  <a:pt x="119" y="903"/>
                  <a:pt x="110" y="890"/>
                  <a:pt x="136" y="886"/>
                </a:cubicBezTo>
                <a:cubicBezTo>
                  <a:pt x="141" y="879"/>
                  <a:pt x="157" y="870"/>
                  <a:pt x="157" y="870"/>
                </a:cubicBezTo>
                <a:cubicBezTo>
                  <a:pt x="160" y="859"/>
                  <a:pt x="162" y="856"/>
                  <a:pt x="173" y="854"/>
                </a:cubicBezTo>
                <a:cubicBezTo>
                  <a:pt x="180" y="845"/>
                  <a:pt x="180" y="841"/>
                  <a:pt x="192" y="846"/>
                </a:cubicBezTo>
                <a:cubicBezTo>
                  <a:pt x="198" y="838"/>
                  <a:pt x="199" y="832"/>
                  <a:pt x="210" y="830"/>
                </a:cubicBezTo>
                <a:cubicBezTo>
                  <a:pt x="215" y="824"/>
                  <a:pt x="238" y="807"/>
                  <a:pt x="245" y="806"/>
                </a:cubicBezTo>
                <a:cubicBezTo>
                  <a:pt x="252" y="794"/>
                  <a:pt x="261" y="793"/>
                  <a:pt x="274" y="790"/>
                </a:cubicBezTo>
                <a:cubicBezTo>
                  <a:pt x="279" y="775"/>
                  <a:pt x="288" y="778"/>
                  <a:pt x="304" y="776"/>
                </a:cubicBezTo>
                <a:cubicBezTo>
                  <a:pt x="322" y="747"/>
                  <a:pt x="299" y="787"/>
                  <a:pt x="306" y="760"/>
                </a:cubicBezTo>
                <a:cubicBezTo>
                  <a:pt x="308" y="748"/>
                  <a:pt x="333" y="752"/>
                  <a:pt x="344" y="750"/>
                </a:cubicBezTo>
                <a:cubicBezTo>
                  <a:pt x="352" y="740"/>
                  <a:pt x="360" y="737"/>
                  <a:pt x="373" y="734"/>
                </a:cubicBezTo>
                <a:cubicBezTo>
                  <a:pt x="378" y="720"/>
                  <a:pt x="391" y="723"/>
                  <a:pt x="405" y="720"/>
                </a:cubicBezTo>
                <a:cubicBezTo>
                  <a:pt x="412" y="708"/>
                  <a:pt x="406" y="713"/>
                  <a:pt x="418" y="710"/>
                </a:cubicBezTo>
                <a:cubicBezTo>
                  <a:pt x="423" y="708"/>
                  <a:pt x="434" y="704"/>
                  <a:pt x="434" y="704"/>
                </a:cubicBezTo>
                <a:cubicBezTo>
                  <a:pt x="441" y="694"/>
                  <a:pt x="446" y="691"/>
                  <a:pt x="458" y="688"/>
                </a:cubicBezTo>
                <a:cubicBezTo>
                  <a:pt x="468" y="681"/>
                  <a:pt x="465" y="675"/>
                  <a:pt x="474" y="667"/>
                </a:cubicBezTo>
                <a:cubicBezTo>
                  <a:pt x="480" y="660"/>
                  <a:pt x="490" y="659"/>
                  <a:pt x="498" y="654"/>
                </a:cubicBezTo>
                <a:cubicBezTo>
                  <a:pt x="500" y="652"/>
                  <a:pt x="502" y="650"/>
                  <a:pt x="504" y="648"/>
                </a:cubicBezTo>
                <a:cubicBezTo>
                  <a:pt x="505" y="645"/>
                  <a:pt x="506" y="642"/>
                  <a:pt x="509" y="640"/>
                </a:cubicBezTo>
                <a:cubicBezTo>
                  <a:pt x="521" y="629"/>
                  <a:pt x="533" y="626"/>
                  <a:pt x="549" y="624"/>
                </a:cubicBezTo>
                <a:cubicBezTo>
                  <a:pt x="559" y="617"/>
                  <a:pt x="567" y="609"/>
                  <a:pt x="578" y="606"/>
                </a:cubicBezTo>
                <a:cubicBezTo>
                  <a:pt x="583" y="604"/>
                  <a:pt x="594" y="600"/>
                  <a:pt x="594" y="600"/>
                </a:cubicBezTo>
                <a:cubicBezTo>
                  <a:pt x="598" y="596"/>
                  <a:pt x="599" y="588"/>
                  <a:pt x="605" y="587"/>
                </a:cubicBezTo>
                <a:cubicBezTo>
                  <a:pt x="615" y="583"/>
                  <a:pt x="637" y="582"/>
                  <a:pt x="637" y="582"/>
                </a:cubicBezTo>
                <a:cubicBezTo>
                  <a:pt x="647" y="578"/>
                  <a:pt x="646" y="570"/>
                  <a:pt x="656" y="566"/>
                </a:cubicBezTo>
                <a:cubicBezTo>
                  <a:pt x="673" y="557"/>
                  <a:pt x="689" y="546"/>
                  <a:pt x="709" y="544"/>
                </a:cubicBezTo>
                <a:cubicBezTo>
                  <a:pt x="719" y="527"/>
                  <a:pt x="721" y="530"/>
                  <a:pt x="744" y="528"/>
                </a:cubicBezTo>
                <a:cubicBezTo>
                  <a:pt x="754" y="521"/>
                  <a:pt x="756" y="507"/>
                  <a:pt x="768" y="502"/>
                </a:cubicBezTo>
                <a:cubicBezTo>
                  <a:pt x="773" y="499"/>
                  <a:pt x="784" y="496"/>
                  <a:pt x="784" y="496"/>
                </a:cubicBezTo>
                <a:cubicBezTo>
                  <a:pt x="792" y="483"/>
                  <a:pt x="801" y="480"/>
                  <a:pt x="816" y="478"/>
                </a:cubicBezTo>
                <a:cubicBezTo>
                  <a:pt x="818" y="476"/>
                  <a:pt x="821" y="473"/>
                  <a:pt x="824" y="472"/>
                </a:cubicBezTo>
                <a:cubicBezTo>
                  <a:pt x="826" y="470"/>
                  <a:pt x="829" y="471"/>
                  <a:pt x="832" y="470"/>
                </a:cubicBezTo>
                <a:cubicBezTo>
                  <a:pt x="840" y="464"/>
                  <a:pt x="833" y="462"/>
                  <a:pt x="842" y="456"/>
                </a:cubicBezTo>
                <a:cubicBezTo>
                  <a:pt x="846" y="452"/>
                  <a:pt x="852" y="452"/>
                  <a:pt x="858" y="451"/>
                </a:cubicBezTo>
                <a:cubicBezTo>
                  <a:pt x="866" y="438"/>
                  <a:pt x="875" y="419"/>
                  <a:pt x="893" y="424"/>
                </a:cubicBezTo>
                <a:cubicBezTo>
                  <a:pt x="900" y="423"/>
                  <a:pt x="907" y="425"/>
                  <a:pt x="914" y="422"/>
                </a:cubicBezTo>
                <a:cubicBezTo>
                  <a:pt x="917" y="420"/>
                  <a:pt x="913" y="413"/>
                  <a:pt x="917" y="411"/>
                </a:cubicBezTo>
                <a:cubicBezTo>
                  <a:pt x="926" y="404"/>
                  <a:pt x="947" y="404"/>
                  <a:pt x="960" y="400"/>
                </a:cubicBezTo>
                <a:cubicBezTo>
                  <a:pt x="962" y="389"/>
                  <a:pt x="966" y="387"/>
                  <a:pt x="976" y="382"/>
                </a:cubicBezTo>
                <a:cubicBezTo>
                  <a:pt x="971" y="370"/>
                  <a:pt x="960" y="362"/>
                  <a:pt x="978" y="358"/>
                </a:cubicBezTo>
                <a:cubicBezTo>
                  <a:pt x="984" y="359"/>
                  <a:pt x="990" y="363"/>
                  <a:pt x="997" y="363"/>
                </a:cubicBezTo>
                <a:cubicBezTo>
                  <a:pt x="1003" y="362"/>
                  <a:pt x="1016" y="358"/>
                  <a:pt x="1016" y="358"/>
                </a:cubicBezTo>
                <a:cubicBezTo>
                  <a:pt x="1024" y="345"/>
                  <a:pt x="1023" y="344"/>
                  <a:pt x="1040" y="342"/>
                </a:cubicBezTo>
                <a:cubicBezTo>
                  <a:pt x="1041" y="323"/>
                  <a:pt x="1045" y="314"/>
                  <a:pt x="1064" y="310"/>
                </a:cubicBezTo>
                <a:cubicBezTo>
                  <a:pt x="1075" y="296"/>
                  <a:pt x="1084" y="294"/>
                  <a:pt x="1101" y="291"/>
                </a:cubicBezTo>
                <a:cubicBezTo>
                  <a:pt x="1108" y="278"/>
                  <a:pt x="1115" y="270"/>
                  <a:pt x="1130" y="267"/>
                </a:cubicBezTo>
                <a:cubicBezTo>
                  <a:pt x="1133" y="256"/>
                  <a:pt x="1138" y="251"/>
                  <a:pt x="1149" y="248"/>
                </a:cubicBezTo>
                <a:cubicBezTo>
                  <a:pt x="1154" y="238"/>
                  <a:pt x="1157" y="235"/>
                  <a:pt x="1168" y="232"/>
                </a:cubicBezTo>
                <a:cubicBezTo>
                  <a:pt x="1179" y="212"/>
                  <a:pt x="1171" y="217"/>
                  <a:pt x="1189" y="214"/>
                </a:cubicBezTo>
                <a:cubicBezTo>
                  <a:pt x="1207" y="206"/>
                  <a:pt x="1200" y="211"/>
                  <a:pt x="1213" y="203"/>
                </a:cubicBezTo>
                <a:cubicBezTo>
                  <a:pt x="1224" y="185"/>
                  <a:pt x="1238" y="191"/>
                  <a:pt x="1261" y="190"/>
                </a:cubicBezTo>
                <a:cubicBezTo>
                  <a:pt x="1281" y="182"/>
                  <a:pt x="1263" y="180"/>
                  <a:pt x="1293" y="176"/>
                </a:cubicBezTo>
                <a:cubicBezTo>
                  <a:pt x="1295" y="174"/>
                  <a:pt x="1298" y="173"/>
                  <a:pt x="1301" y="171"/>
                </a:cubicBezTo>
                <a:cubicBezTo>
                  <a:pt x="1303" y="168"/>
                  <a:pt x="1303" y="165"/>
                  <a:pt x="1306" y="163"/>
                </a:cubicBezTo>
                <a:cubicBezTo>
                  <a:pt x="1322" y="149"/>
                  <a:pt x="1341" y="147"/>
                  <a:pt x="1354" y="128"/>
                </a:cubicBezTo>
                <a:cubicBezTo>
                  <a:pt x="1357" y="108"/>
                  <a:pt x="1356" y="105"/>
                  <a:pt x="1376" y="102"/>
                </a:cubicBezTo>
                <a:cubicBezTo>
                  <a:pt x="1391" y="96"/>
                  <a:pt x="1408" y="93"/>
                  <a:pt x="1424" y="91"/>
                </a:cubicBezTo>
                <a:cubicBezTo>
                  <a:pt x="1433" y="85"/>
                  <a:pt x="1439" y="86"/>
                  <a:pt x="1442" y="75"/>
                </a:cubicBezTo>
                <a:cubicBezTo>
                  <a:pt x="1443" y="65"/>
                  <a:pt x="1440" y="54"/>
                  <a:pt x="1445" y="46"/>
                </a:cubicBezTo>
                <a:cubicBezTo>
                  <a:pt x="1446" y="42"/>
                  <a:pt x="1455" y="46"/>
                  <a:pt x="1458" y="43"/>
                </a:cubicBezTo>
                <a:cubicBezTo>
                  <a:pt x="1459" y="39"/>
                  <a:pt x="1453" y="36"/>
                  <a:pt x="1453" y="32"/>
                </a:cubicBezTo>
                <a:cubicBezTo>
                  <a:pt x="1451" y="21"/>
                  <a:pt x="1453" y="10"/>
                  <a:pt x="1453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57744" name="Freeform 52"/>
          <p:cNvSpPr>
            <a:spLocks/>
          </p:cNvSpPr>
          <p:nvPr/>
        </p:nvSpPr>
        <p:spPr bwMode="auto">
          <a:xfrm>
            <a:off x="2349501" y="5048528"/>
            <a:ext cx="2517775" cy="369332"/>
          </a:xfrm>
          <a:custGeom>
            <a:avLst/>
            <a:gdLst>
              <a:gd name="T0" fmla="*/ 1497 w 1497"/>
              <a:gd name="T1" fmla="*/ 0 h 690"/>
              <a:gd name="T2" fmla="*/ 1432 w 1497"/>
              <a:gd name="T3" fmla="*/ 0 h 690"/>
              <a:gd name="T4" fmla="*/ 1432 w 1497"/>
              <a:gd name="T5" fmla="*/ 22 h 690"/>
              <a:gd name="T6" fmla="*/ 1413 w 1497"/>
              <a:gd name="T7" fmla="*/ 22 h 690"/>
              <a:gd name="T8" fmla="*/ 1408 w 1497"/>
              <a:gd name="T9" fmla="*/ 56 h 690"/>
              <a:gd name="T10" fmla="*/ 1394 w 1497"/>
              <a:gd name="T11" fmla="*/ 63 h 690"/>
              <a:gd name="T12" fmla="*/ 1376 w 1497"/>
              <a:gd name="T13" fmla="*/ 63 h 690"/>
              <a:gd name="T14" fmla="*/ 1376 w 1497"/>
              <a:gd name="T15" fmla="*/ 85 h 690"/>
              <a:gd name="T16" fmla="*/ 1349 w 1497"/>
              <a:gd name="T17" fmla="*/ 85 h 690"/>
              <a:gd name="T18" fmla="*/ 1349 w 1497"/>
              <a:gd name="T19" fmla="*/ 106 h 690"/>
              <a:gd name="T20" fmla="*/ 1328 w 1497"/>
              <a:gd name="T21" fmla="*/ 101 h 690"/>
              <a:gd name="T22" fmla="*/ 1293 w 1497"/>
              <a:gd name="T23" fmla="*/ 123 h 690"/>
              <a:gd name="T24" fmla="*/ 1280 w 1497"/>
              <a:gd name="T25" fmla="*/ 130 h 690"/>
              <a:gd name="T26" fmla="*/ 1224 w 1497"/>
              <a:gd name="T27" fmla="*/ 132 h 690"/>
              <a:gd name="T28" fmla="*/ 1205 w 1497"/>
              <a:gd name="T29" fmla="*/ 144 h 690"/>
              <a:gd name="T30" fmla="*/ 1184 w 1497"/>
              <a:gd name="T31" fmla="*/ 159 h 690"/>
              <a:gd name="T32" fmla="*/ 1154 w 1497"/>
              <a:gd name="T33" fmla="*/ 166 h 690"/>
              <a:gd name="T34" fmla="*/ 1117 w 1497"/>
              <a:gd name="T35" fmla="*/ 183 h 690"/>
              <a:gd name="T36" fmla="*/ 1093 w 1497"/>
              <a:gd name="T37" fmla="*/ 193 h 690"/>
              <a:gd name="T38" fmla="*/ 1077 w 1497"/>
              <a:gd name="T39" fmla="*/ 202 h 690"/>
              <a:gd name="T40" fmla="*/ 1032 w 1497"/>
              <a:gd name="T41" fmla="*/ 214 h 690"/>
              <a:gd name="T42" fmla="*/ 1021 w 1497"/>
              <a:gd name="T43" fmla="*/ 223 h 690"/>
              <a:gd name="T44" fmla="*/ 1018 w 1497"/>
              <a:gd name="T45" fmla="*/ 231 h 690"/>
              <a:gd name="T46" fmla="*/ 989 w 1497"/>
              <a:gd name="T47" fmla="*/ 241 h 690"/>
              <a:gd name="T48" fmla="*/ 946 w 1497"/>
              <a:gd name="T49" fmla="*/ 252 h 690"/>
              <a:gd name="T50" fmla="*/ 930 w 1497"/>
              <a:gd name="T51" fmla="*/ 267 h 690"/>
              <a:gd name="T52" fmla="*/ 888 w 1497"/>
              <a:gd name="T53" fmla="*/ 279 h 690"/>
              <a:gd name="T54" fmla="*/ 885 w 1497"/>
              <a:gd name="T55" fmla="*/ 288 h 690"/>
              <a:gd name="T56" fmla="*/ 853 w 1497"/>
              <a:gd name="T57" fmla="*/ 291 h 690"/>
              <a:gd name="T58" fmla="*/ 802 w 1497"/>
              <a:gd name="T59" fmla="*/ 322 h 690"/>
              <a:gd name="T60" fmla="*/ 765 w 1497"/>
              <a:gd name="T61" fmla="*/ 334 h 690"/>
              <a:gd name="T62" fmla="*/ 757 w 1497"/>
              <a:gd name="T63" fmla="*/ 339 h 690"/>
              <a:gd name="T64" fmla="*/ 738 w 1497"/>
              <a:gd name="T65" fmla="*/ 341 h 690"/>
              <a:gd name="T66" fmla="*/ 722 w 1497"/>
              <a:gd name="T67" fmla="*/ 356 h 690"/>
              <a:gd name="T68" fmla="*/ 693 w 1497"/>
              <a:gd name="T69" fmla="*/ 363 h 690"/>
              <a:gd name="T70" fmla="*/ 674 w 1497"/>
              <a:gd name="T71" fmla="*/ 370 h 690"/>
              <a:gd name="T72" fmla="*/ 669 w 1497"/>
              <a:gd name="T73" fmla="*/ 377 h 690"/>
              <a:gd name="T74" fmla="*/ 634 w 1497"/>
              <a:gd name="T75" fmla="*/ 382 h 690"/>
              <a:gd name="T76" fmla="*/ 632 w 1497"/>
              <a:gd name="T77" fmla="*/ 389 h 690"/>
              <a:gd name="T78" fmla="*/ 616 w 1497"/>
              <a:gd name="T79" fmla="*/ 395 h 690"/>
              <a:gd name="T80" fmla="*/ 586 w 1497"/>
              <a:gd name="T81" fmla="*/ 411 h 690"/>
              <a:gd name="T82" fmla="*/ 557 w 1497"/>
              <a:gd name="T83" fmla="*/ 416 h 690"/>
              <a:gd name="T84" fmla="*/ 538 w 1497"/>
              <a:gd name="T85" fmla="*/ 435 h 690"/>
              <a:gd name="T86" fmla="*/ 498 w 1497"/>
              <a:gd name="T87" fmla="*/ 440 h 690"/>
              <a:gd name="T88" fmla="*/ 437 w 1497"/>
              <a:gd name="T89" fmla="*/ 468 h 690"/>
              <a:gd name="T90" fmla="*/ 408 w 1497"/>
              <a:gd name="T91" fmla="*/ 483 h 690"/>
              <a:gd name="T92" fmla="*/ 333 w 1497"/>
              <a:gd name="T93" fmla="*/ 514 h 690"/>
              <a:gd name="T94" fmla="*/ 301 w 1497"/>
              <a:gd name="T95" fmla="*/ 531 h 690"/>
              <a:gd name="T96" fmla="*/ 274 w 1497"/>
              <a:gd name="T97" fmla="*/ 546 h 690"/>
              <a:gd name="T98" fmla="*/ 232 w 1497"/>
              <a:gd name="T99" fmla="*/ 555 h 690"/>
              <a:gd name="T100" fmla="*/ 202 w 1497"/>
              <a:gd name="T101" fmla="*/ 567 h 690"/>
              <a:gd name="T102" fmla="*/ 194 w 1497"/>
              <a:gd name="T103" fmla="*/ 572 h 690"/>
              <a:gd name="T104" fmla="*/ 184 w 1497"/>
              <a:gd name="T105" fmla="*/ 575 h 690"/>
              <a:gd name="T106" fmla="*/ 165 w 1497"/>
              <a:gd name="T107" fmla="*/ 591 h 690"/>
              <a:gd name="T108" fmla="*/ 117 w 1497"/>
              <a:gd name="T109" fmla="*/ 618 h 690"/>
              <a:gd name="T110" fmla="*/ 93 w 1497"/>
              <a:gd name="T111" fmla="*/ 634 h 690"/>
              <a:gd name="T112" fmla="*/ 77 w 1497"/>
              <a:gd name="T113" fmla="*/ 649 h 690"/>
              <a:gd name="T114" fmla="*/ 50 w 1497"/>
              <a:gd name="T115" fmla="*/ 661 h 690"/>
              <a:gd name="T116" fmla="*/ 0 w 1497"/>
              <a:gd name="T117" fmla="*/ 690 h 6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97"/>
              <a:gd name="T178" fmla="*/ 0 h 690"/>
              <a:gd name="T179" fmla="*/ 1497 w 1497"/>
              <a:gd name="T180" fmla="*/ 690 h 6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97" h="690">
                <a:moveTo>
                  <a:pt x="1497" y="0"/>
                </a:moveTo>
                <a:lnTo>
                  <a:pt x="1432" y="0"/>
                </a:lnTo>
                <a:lnTo>
                  <a:pt x="1432" y="22"/>
                </a:lnTo>
                <a:lnTo>
                  <a:pt x="1413" y="22"/>
                </a:lnTo>
                <a:cubicBezTo>
                  <a:pt x="1407" y="53"/>
                  <a:pt x="1408" y="42"/>
                  <a:pt x="1408" y="56"/>
                </a:cubicBezTo>
                <a:lnTo>
                  <a:pt x="1394" y="63"/>
                </a:lnTo>
                <a:lnTo>
                  <a:pt x="1376" y="63"/>
                </a:lnTo>
                <a:lnTo>
                  <a:pt x="1376" y="85"/>
                </a:lnTo>
                <a:lnTo>
                  <a:pt x="1349" y="85"/>
                </a:lnTo>
                <a:lnTo>
                  <a:pt x="1349" y="106"/>
                </a:lnTo>
                <a:lnTo>
                  <a:pt x="1328" y="101"/>
                </a:lnTo>
                <a:cubicBezTo>
                  <a:pt x="1317" y="107"/>
                  <a:pt x="1304" y="120"/>
                  <a:pt x="1293" y="123"/>
                </a:cubicBezTo>
                <a:cubicBezTo>
                  <a:pt x="1286" y="132"/>
                  <a:pt x="1291" y="130"/>
                  <a:pt x="1280" y="130"/>
                </a:cubicBezTo>
                <a:lnTo>
                  <a:pt x="1224" y="132"/>
                </a:lnTo>
                <a:cubicBezTo>
                  <a:pt x="1219" y="141"/>
                  <a:pt x="1215" y="141"/>
                  <a:pt x="1205" y="144"/>
                </a:cubicBezTo>
                <a:cubicBezTo>
                  <a:pt x="1200" y="156"/>
                  <a:pt x="1198" y="156"/>
                  <a:pt x="1184" y="159"/>
                </a:cubicBezTo>
                <a:cubicBezTo>
                  <a:pt x="1172" y="168"/>
                  <a:pt x="1171" y="168"/>
                  <a:pt x="1154" y="166"/>
                </a:cubicBezTo>
                <a:cubicBezTo>
                  <a:pt x="1135" y="170"/>
                  <a:pt x="1142" y="178"/>
                  <a:pt x="1117" y="183"/>
                </a:cubicBezTo>
                <a:cubicBezTo>
                  <a:pt x="1106" y="197"/>
                  <a:pt x="1118" y="184"/>
                  <a:pt x="1093" y="193"/>
                </a:cubicBezTo>
                <a:cubicBezTo>
                  <a:pt x="1087" y="195"/>
                  <a:pt x="1083" y="200"/>
                  <a:pt x="1077" y="202"/>
                </a:cubicBezTo>
                <a:cubicBezTo>
                  <a:pt x="1060" y="204"/>
                  <a:pt x="1047" y="210"/>
                  <a:pt x="1032" y="214"/>
                </a:cubicBezTo>
                <a:cubicBezTo>
                  <a:pt x="1023" y="233"/>
                  <a:pt x="1035" y="211"/>
                  <a:pt x="1021" y="223"/>
                </a:cubicBezTo>
                <a:cubicBezTo>
                  <a:pt x="1018" y="224"/>
                  <a:pt x="1019" y="228"/>
                  <a:pt x="1018" y="231"/>
                </a:cubicBezTo>
                <a:cubicBezTo>
                  <a:pt x="1012" y="239"/>
                  <a:pt x="998" y="239"/>
                  <a:pt x="989" y="241"/>
                </a:cubicBezTo>
                <a:cubicBezTo>
                  <a:pt x="978" y="255"/>
                  <a:pt x="967" y="250"/>
                  <a:pt x="946" y="252"/>
                </a:cubicBezTo>
                <a:cubicBezTo>
                  <a:pt x="943" y="262"/>
                  <a:pt x="938" y="260"/>
                  <a:pt x="930" y="267"/>
                </a:cubicBezTo>
                <a:cubicBezTo>
                  <a:pt x="925" y="291"/>
                  <a:pt x="933" y="267"/>
                  <a:pt x="888" y="279"/>
                </a:cubicBezTo>
                <a:cubicBezTo>
                  <a:pt x="884" y="280"/>
                  <a:pt x="888" y="286"/>
                  <a:pt x="885" y="288"/>
                </a:cubicBezTo>
                <a:cubicBezTo>
                  <a:pt x="874" y="291"/>
                  <a:pt x="863" y="290"/>
                  <a:pt x="853" y="291"/>
                </a:cubicBezTo>
                <a:cubicBezTo>
                  <a:pt x="838" y="304"/>
                  <a:pt x="822" y="315"/>
                  <a:pt x="802" y="322"/>
                </a:cubicBezTo>
                <a:cubicBezTo>
                  <a:pt x="793" y="334"/>
                  <a:pt x="780" y="331"/>
                  <a:pt x="765" y="334"/>
                </a:cubicBezTo>
                <a:cubicBezTo>
                  <a:pt x="762" y="335"/>
                  <a:pt x="760" y="338"/>
                  <a:pt x="757" y="339"/>
                </a:cubicBezTo>
                <a:cubicBezTo>
                  <a:pt x="750" y="340"/>
                  <a:pt x="743" y="339"/>
                  <a:pt x="738" y="341"/>
                </a:cubicBezTo>
                <a:cubicBezTo>
                  <a:pt x="731" y="344"/>
                  <a:pt x="728" y="352"/>
                  <a:pt x="722" y="356"/>
                </a:cubicBezTo>
                <a:cubicBezTo>
                  <a:pt x="713" y="359"/>
                  <a:pt x="702" y="360"/>
                  <a:pt x="693" y="363"/>
                </a:cubicBezTo>
                <a:cubicBezTo>
                  <a:pt x="687" y="366"/>
                  <a:pt x="679" y="367"/>
                  <a:pt x="674" y="370"/>
                </a:cubicBezTo>
                <a:cubicBezTo>
                  <a:pt x="671" y="371"/>
                  <a:pt x="671" y="377"/>
                  <a:pt x="669" y="377"/>
                </a:cubicBezTo>
                <a:cubicBezTo>
                  <a:pt x="657" y="380"/>
                  <a:pt x="634" y="382"/>
                  <a:pt x="634" y="382"/>
                </a:cubicBezTo>
                <a:cubicBezTo>
                  <a:pt x="633" y="384"/>
                  <a:pt x="634" y="387"/>
                  <a:pt x="632" y="389"/>
                </a:cubicBezTo>
                <a:cubicBezTo>
                  <a:pt x="627" y="392"/>
                  <a:pt x="616" y="395"/>
                  <a:pt x="616" y="395"/>
                </a:cubicBezTo>
                <a:cubicBezTo>
                  <a:pt x="603" y="404"/>
                  <a:pt x="602" y="408"/>
                  <a:pt x="586" y="411"/>
                </a:cubicBezTo>
                <a:cubicBezTo>
                  <a:pt x="576" y="413"/>
                  <a:pt x="566" y="413"/>
                  <a:pt x="557" y="416"/>
                </a:cubicBezTo>
                <a:cubicBezTo>
                  <a:pt x="548" y="419"/>
                  <a:pt x="549" y="432"/>
                  <a:pt x="538" y="435"/>
                </a:cubicBezTo>
                <a:cubicBezTo>
                  <a:pt x="524" y="438"/>
                  <a:pt x="511" y="438"/>
                  <a:pt x="498" y="440"/>
                </a:cubicBezTo>
                <a:cubicBezTo>
                  <a:pt x="471" y="448"/>
                  <a:pt x="469" y="464"/>
                  <a:pt x="437" y="468"/>
                </a:cubicBezTo>
                <a:cubicBezTo>
                  <a:pt x="428" y="477"/>
                  <a:pt x="420" y="479"/>
                  <a:pt x="408" y="483"/>
                </a:cubicBezTo>
                <a:cubicBezTo>
                  <a:pt x="384" y="504"/>
                  <a:pt x="364" y="511"/>
                  <a:pt x="333" y="514"/>
                </a:cubicBezTo>
                <a:cubicBezTo>
                  <a:pt x="324" y="526"/>
                  <a:pt x="316" y="528"/>
                  <a:pt x="301" y="531"/>
                </a:cubicBezTo>
                <a:cubicBezTo>
                  <a:pt x="292" y="543"/>
                  <a:pt x="290" y="542"/>
                  <a:pt x="274" y="546"/>
                </a:cubicBezTo>
                <a:cubicBezTo>
                  <a:pt x="260" y="553"/>
                  <a:pt x="246" y="550"/>
                  <a:pt x="232" y="555"/>
                </a:cubicBezTo>
                <a:cubicBezTo>
                  <a:pt x="220" y="558"/>
                  <a:pt x="213" y="564"/>
                  <a:pt x="202" y="567"/>
                </a:cubicBezTo>
                <a:cubicBezTo>
                  <a:pt x="199" y="568"/>
                  <a:pt x="196" y="570"/>
                  <a:pt x="194" y="572"/>
                </a:cubicBezTo>
                <a:cubicBezTo>
                  <a:pt x="190" y="573"/>
                  <a:pt x="187" y="573"/>
                  <a:pt x="184" y="575"/>
                </a:cubicBezTo>
                <a:cubicBezTo>
                  <a:pt x="175" y="578"/>
                  <a:pt x="173" y="586"/>
                  <a:pt x="165" y="591"/>
                </a:cubicBezTo>
                <a:cubicBezTo>
                  <a:pt x="155" y="613"/>
                  <a:pt x="143" y="615"/>
                  <a:pt x="117" y="618"/>
                </a:cubicBezTo>
                <a:cubicBezTo>
                  <a:pt x="107" y="631"/>
                  <a:pt x="113" y="631"/>
                  <a:pt x="93" y="634"/>
                </a:cubicBezTo>
                <a:cubicBezTo>
                  <a:pt x="86" y="641"/>
                  <a:pt x="88" y="646"/>
                  <a:pt x="77" y="649"/>
                </a:cubicBezTo>
                <a:cubicBezTo>
                  <a:pt x="67" y="655"/>
                  <a:pt x="61" y="658"/>
                  <a:pt x="50" y="661"/>
                </a:cubicBezTo>
                <a:cubicBezTo>
                  <a:pt x="44" y="682"/>
                  <a:pt x="24" y="690"/>
                  <a:pt x="0" y="690"/>
                </a:cubicBezTo>
              </a:path>
            </a:pathLst>
          </a:custGeom>
          <a:noFill/>
          <a:ln w="28575">
            <a:solidFill>
              <a:srgbClr val="0099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57745" name="Text Box 53"/>
          <p:cNvSpPr txBox="1">
            <a:spLocks noChangeArrowheads="1"/>
          </p:cNvSpPr>
          <p:nvPr/>
        </p:nvSpPr>
        <p:spPr bwMode="auto">
          <a:xfrm>
            <a:off x="4735514" y="59070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5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46" name="Text Box 54"/>
          <p:cNvSpPr txBox="1">
            <a:spLocks noChangeArrowheads="1"/>
          </p:cNvSpPr>
          <p:nvPr/>
        </p:nvSpPr>
        <p:spPr bwMode="auto">
          <a:xfrm>
            <a:off x="3197226" y="59070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2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47" name="Line 55"/>
          <p:cNvSpPr>
            <a:spLocks noChangeShapeType="1"/>
          </p:cNvSpPr>
          <p:nvPr/>
        </p:nvSpPr>
        <p:spPr bwMode="auto">
          <a:xfrm flipH="1">
            <a:off x="1816100" y="4376739"/>
            <a:ext cx="171450" cy="9525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48" name="Line 56"/>
          <p:cNvSpPr>
            <a:spLocks noChangeShapeType="1"/>
          </p:cNvSpPr>
          <p:nvPr/>
        </p:nvSpPr>
        <p:spPr bwMode="auto">
          <a:xfrm flipH="1">
            <a:off x="2189164" y="4895850"/>
            <a:ext cx="1031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49" name="Line 57"/>
          <p:cNvSpPr>
            <a:spLocks noChangeShapeType="1"/>
          </p:cNvSpPr>
          <p:nvPr/>
        </p:nvSpPr>
        <p:spPr bwMode="auto">
          <a:xfrm flipH="1">
            <a:off x="2189164" y="4638675"/>
            <a:ext cx="1031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50" name="Line 58"/>
          <p:cNvSpPr>
            <a:spLocks noChangeShapeType="1"/>
          </p:cNvSpPr>
          <p:nvPr/>
        </p:nvSpPr>
        <p:spPr bwMode="auto">
          <a:xfrm flipH="1">
            <a:off x="2190750" y="4111625"/>
            <a:ext cx="101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51" name="Line 59"/>
          <p:cNvSpPr>
            <a:spLocks noChangeShapeType="1"/>
          </p:cNvSpPr>
          <p:nvPr/>
        </p:nvSpPr>
        <p:spPr bwMode="auto">
          <a:xfrm flipH="1">
            <a:off x="2189164" y="5105400"/>
            <a:ext cx="1031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52" name="Line 60"/>
          <p:cNvSpPr>
            <a:spLocks noChangeShapeType="1"/>
          </p:cNvSpPr>
          <p:nvPr/>
        </p:nvSpPr>
        <p:spPr bwMode="auto">
          <a:xfrm flipH="1">
            <a:off x="2189164" y="5367338"/>
            <a:ext cx="1031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53" name="Line 61"/>
          <p:cNvSpPr>
            <a:spLocks noChangeShapeType="1"/>
          </p:cNvSpPr>
          <p:nvPr/>
        </p:nvSpPr>
        <p:spPr bwMode="auto">
          <a:xfrm flipH="1">
            <a:off x="2189164" y="5618163"/>
            <a:ext cx="1031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54" name="Line 62"/>
          <p:cNvSpPr>
            <a:spLocks noChangeShapeType="1"/>
          </p:cNvSpPr>
          <p:nvPr/>
        </p:nvSpPr>
        <p:spPr bwMode="auto">
          <a:xfrm flipH="1">
            <a:off x="2189164" y="5900738"/>
            <a:ext cx="1031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55" name="Line 63"/>
          <p:cNvSpPr>
            <a:spLocks noChangeShapeType="1"/>
          </p:cNvSpPr>
          <p:nvPr/>
        </p:nvSpPr>
        <p:spPr bwMode="auto">
          <a:xfrm rot="16200000" flipH="1">
            <a:off x="2843213" y="5948363"/>
            <a:ext cx="82550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56" name="Line 64"/>
          <p:cNvSpPr>
            <a:spLocks noChangeShapeType="1"/>
          </p:cNvSpPr>
          <p:nvPr/>
        </p:nvSpPr>
        <p:spPr bwMode="auto">
          <a:xfrm rot="16200000" flipH="1">
            <a:off x="3848894" y="5939632"/>
            <a:ext cx="809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57" name="Line 65"/>
          <p:cNvSpPr>
            <a:spLocks noChangeShapeType="1"/>
          </p:cNvSpPr>
          <p:nvPr/>
        </p:nvSpPr>
        <p:spPr bwMode="auto">
          <a:xfrm rot="16200000" flipH="1">
            <a:off x="4834732" y="5939632"/>
            <a:ext cx="809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58" name="Line 66"/>
          <p:cNvSpPr>
            <a:spLocks noChangeShapeType="1"/>
          </p:cNvSpPr>
          <p:nvPr/>
        </p:nvSpPr>
        <p:spPr bwMode="auto">
          <a:xfrm rot="16200000" flipH="1">
            <a:off x="4349750" y="5934075"/>
            <a:ext cx="82550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59" name="Line 67"/>
          <p:cNvSpPr>
            <a:spLocks noChangeShapeType="1"/>
          </p:cNvSpPr>
          <p:nvPr/>
        </p:nvSpPr>
        <p:spPr bwMode="auto">
          <a:xfrm rot="16200000" flipH="1">
            <a:off x="3340894" y="5939632"/>
            <a:ext cx="809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60" name="Line 68"/>
          <p:cNvSpPr>
            <a:spLocks noChangeShapeType="1"/>
          </p:cNvSpPr>
          <p:nvPr/>
        </p:nvSpPr>
        <p:spPr bwMode="auto">
          <a:xfrm rot="16200000" flipH="1">
            <a:off x="2345532" y="5942807"/>
            <a:ext cx="809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61" name="Text Box 69"/>
          <p:cNvSpPr txBox="1">
            <a:spLocks noChangeArrowheads="1"/>
          </p:cNvSpPr>
          <p:nvPr/>
        </p:nvSpPr>
        <p:spPr bwMode="auto">
          <a:xfrm>
            <a:off x="3299053" y="3627438"/>
            <a:ext cx="891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C0504D"/>
                </a:solidFill>
              </a:rPr>
              <a:t>EUROPA</a:t>
            </a:r>
          </a:p>
        </p:txBody>
      </p:sp>
      <p:sp>
        <p:nvSpPr>
          <p:cNvPr id="157762" name="Rectangle 70"/>
          <p:cNvSpPr>
            <a:spLocks noChangeArrowheads="1"/>
          </p:cNvSpPr>
          <p:nvPr/>
        </p:nvSpPr>
        <p:spPr bwMode="invGray">
          <a:xfrm>
            <a:off x="2428876" y="4102100"/>
            <a:ext cx="1736725" cy="649288"/>
          </a:xfrm>
          <a:prstGeom prst="rect">
            <a:avLst/>
          </a:prstGeom>
          <a:solidFill>
            <a:srgbClr val="C2001C"/>
          </a:solidFill>
          <a:ln w="63500">
            <a:noFill/>
            <a:miter lim="800000"/>
            <a:headEnd/>
            <a:tailEnd/>
          </a:ln>
        </p:spPr>
        <p:txBody>
          <a:bodyPr wrap="none" tIns="73152" bIns="73152" anchor="ctr"/>
          <a:lstStyle/>
          <a:p>
            <a:pPr algn="ctr" eaLnBrk="0" hangingPunct="0"/>
            <a:r>
              <a:rPr lang="en-US" sz="1200" b="1">
                <a:solidFill>
                  <a:prstClr val="white"/>
                </a:solidFill>
              </a:rPr>
              <a:t>20% Risk </a:t>
            </a:r>
            <a:r>
              <a:rPr lang="tr-TR" sz="1200" b="1">
                <a:solidFill>
                  <a:prstClr val="white"/>
                </a:solidFill>
              </a:rPr>
              <a:t>azalması</a:t>
            </a:r>
            <a:endParaRPr lang="en-US" sz="1200" b="1">
              <a:solidFill>
                <a:prstClr val="white"/>
              </a:solidFill>
            </a:endParaRPr>
          </a:p>
          <a:p>
            <a:pPr algn="ctr" eaLnBrk="0" hangingPunct="0"/>
            <a:r>
              <a:rPr lang="en-US" sz="1200" b="1">
                <a:solidFill>
                  <a:prstClr val="white"/>
                </a:solidFill>
              </a:rPr>
              <a:t>RR 0.80 (0.71–0.91)</a:t>
            </a:r>
          </a:p>
          <a:p>
            <a:pPr algn="ctr" eaLnBrk="0" hangingPunct="0"/>
            <a:r>
              <a:rPr lang="en-US" sz="1200" b="1" i="1">
                <a:solidFill>
                  <a:prstClr val="white"/>
                </a:solidFill>
              </a:rPr>
              <a:t>P</a:t>
            </a:r>
            <a:r>
              <a:rPr lang="en-US" sz="1200" b="1">
                <a:solidFill>
                  <a:prstClr val="white"/>
                </a:solidFill>
              </a:rPr>
              <a:t>=0.0003</a:t>
            </a:r>
          </a:p>
        </p:txBody>
      </p:sp>
      <p:sp>
        <p:nvSpPr>
          <p:cNvPr id="225351" name="Text Box 71"/>
          <p:cNvSpPr txBox="1">
            <a:spLocks noChangeArrowheads="1"/>
          </p:cNvSpPr>
          <p:nvPr/>
        </p:nvSpPr>
        <p:spPr bwMode="auto">
          <a:xfrm>
            <a:off x="3044826" y="5459414"/>
            <a:ext cx="27463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200" b="1">
                <a:solidFill>
                  <a:srgbClr val="C0504D"/>
                </a:solidFill>
              </a:rPr>
              <a:t>PEP: CV death, MI, cardiac arrest</a:t>
            </a:r>
          </a:p>
        </p:txBody>
      </p:sp>
      <p:cxnSp>
        <p:nvCxnSpPr>
          <p:cNvPr id="157764" name="AutoShape 72"/>
          <p:cNvCxnSpPr>
            <a:cxnSpLocks noChangeShapeType="1"/>
          </p:cNvCxnSpPr>
          <p:nvPr/>
        </p:nvCxnSpPr>
        <p:spPr bwMode="auto">
          <a:xfrm rot="5400000" flipH="1">
            <a:off x="5800726" y="4938713"/>
            <a:ext cx="14287" cy="1588"/>
          </a:xfrm>
          <a:prstGeom prst="curvedConnector4">
            <a:avLst>
              <a:gd name="adj1" fmla="val 9628574"/>
              <a:gd name="adj2" fmla="val 45600014"/>
            </a:avLst>
          </a:prstGeom>
          <a:noFill/>
          <a:ln w="9525">
            <a:noFill/>
            <a:round/>
            <a:headEnd/>
            <a:tailEnd/>
          </a:ln>
        </p:spPr>
      </p:cxnSp>
      <p:sp>
        <p:nvSpPr>
          <p:cNvPr id="157765" name="Freeform 74"/>
          <p:cNvSpPr>
            <a:spLocks/>
          </p:cNvSpPr>
          <p:nvPr/>
        </p:nvSpPr>
        <p:spPr bwMode="auto">
          <a:xfrm>
            <a:off x="7042151" y="4076700"/>
            <a:ext cx="2943225" cy="1778000"/>
          </a:xfrm>
          <a:custGeom>
            <a:avLst/>
            <a:gdLst>
              <a:gd name="T0" fmla="*/ 0 w 1458"/>
              <a:gd name="T1" fmla="*/ 1004 h 1004"/>
              <a:gd name="T2" fmla="*/ 84 w 1458"/>
              <a:gd name="T3" fmla="*/ 928 h 1004"/>
              <a:gd name="T4" fmla="*/ 180 w 1458"/>
              <a:gd name="T5" fmla="*/ 846 h 1004"/>
              <a:gd name="T6" fmla="*/ 256 w 1458"/>
              <a:gd name="T7" fmla="*/ 786 h 1004"/>
              <a:gd name="T8" fmla="*/ 306 w 1458"/>
              <a:gd name="T9" fmla="*/ 750 h 1004"/>
              <a:gd name="T10" fmla="*/ 354 w 1458"/>
              <a:gd name="T11" fmla="*/ 720 h 1004"/>
              <a:gd name="T12" fmla="*/ 408 w 1458"/>
              <a:gd name="T13" fmla="*/ 676 h 1004"/>
              <a:gd name="T14" fmla="*/ 434 w 1458"/>
              <a:gd name="T15" fmla="*/ 656 h 1004"/>
              <a:gd name="T16" fmla="*/ 488 w 1458"/>
              <a:gd name="T17" fmla="*/ 616 h 1004"/>
              <a:gd name="T18" fmla="*/ 562 w 1458"/>
              <a:gd name="T19" fmla="*/ 572 h 1004"/>
              <a:gd name="T20" fmla="*/ 618 w 1458"/>
              <a:gd name="T21" fmla="*/ 544 h 1004"/>
              <a:gd name="T22" fmla="*/ 688 w 1458"/>
              <a:gd name="T23" fmla="*/ 504 h 1004"/>
              <a:gd name="T24" fmla="*/ 762 w 1458"/>
              <a:gd name="T25" fmla="*/ 460 h 1004"/>
              <a:gd name="T26" fmla="*/ 822 w 1458"/>
              <a:gd name="T27" fmla="*/ 424 h 1004"/>
              <a:gd name="T28" fmla="*/ 860 w 1458"/>
              <a:gd name="T29" fmla="*/ 402 h 1004"/>
              <a:gd name="T30" fmla="*/ 920 w 1458"/>
              <a:gd name="T31" fmla="*/ 358 h 1004"/>
              <a:gd name="T32" fmla="*/ 962 w 1458"/>
              <a:gd name="T33" fmla="*/ 324 h 1004"/>
              <a:gd name="T34" fmla="*/ 1014 w 1458"/>
              <a:gd name="T35" fmla="*/ 290 h 1004"/>
              <a:gd name="T36" fmla="*/ 1070 w 1458"/>
              <a:gd name="T37" fmla="*/ 262 h 1004"/>
              <a:gd name="T38" fmla="*/ 1126 w 1458"/>
              <a:gd name="T39" fmla="*/ 232 h 1004"/>
              <a:gd name="T40" fmla="*/ 1198 w 1458"/>
              <a:gd name="T41" fmla="*/ 204 h 1004"/>
              <a:gd name="T42" fmla="*/ 1254 w 1458"/>
              <a:gd name="T43" fmla="*/ 170 h 1004"/>
              <a:gd name="T44" fmla="*/ 1302 w 1458"/>
              <a:gd name="T45" fmla="*/ 138 h 1004"/>
              <a:gd name="T46" fmla="*/ 1330 w 1458"/>
              <a:gd name="T47" fmla="*/ 122 h 1004"/>
              <a:gd name="T48" fmla="*/ 1376 w 1458"/>
              <a:gd name="T49" fmla="*/ 82 h 1004"/>
              <a:gd name="T50" fmla="*/ 1416 w 1458"/>
              <a:gd name="T51" fmla="*/ 38 h 1004"/>
              <a:gd name="T52" fmla="*/ 1458 w 1458"/>
              <a:gd name="T53" fmla="*/ 0 h 100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58"/>
              <a:gd name="T82" fmla="*/ 0 h 1004"/>
              <a:gd name="T83" fmla="*/ 1458 w 1458"/>
              <a:gd name="T84" fmla="*/ 1004 h 100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58" h="1004">
                <a:moveTo>
                  <a:pt x="0" y="1004"/>
                </a:moveTo>
                <a:cubicBezTo>
                  <a:pt x="27" y="979"/>
                  <a:pt x="54" y="954"/>
                  <a:pt x="84" y="928"/>
                </a:cubicBezTo>
                <a:cubicBezTo>
                  <a:pt x="114" y="902"/>
                  <a:pt x="151" y="870"/>
                  <a:pt x="180" y="846"/>
                </a:cubicBezTo>
                <a:cubicBezTo>
                  <a:pt x="209" y="822"/>
                  <a:pt x="235" y="802"/>
                  <a:pt x="256" y="786"/>
                </a:cubicBezTo>
                <a:cubicBezTo>
                  <a:pt x="277" y="770"/>
                  <a:pt x="290" y="761"/>
                  <a:pt x="306" y="750"/>
                </a:cubicBezTo>
                <a:cubicBezTo>
                  <a:pt x="322" y="739"/>
                  <a:pt x="337" y="732"/>
                  <a:pt x="354" y="720"/>
                </a:cubicBezTo>
                <a:cubicBezTo>
                  <a:pt x="371" y="708"/>
                  <a:pt x="395" y="687"/>
                  <a:pt x="408" y="676"/>
                </a:cubicBezTo>
                <a:cubicBezTo>
                  <a:pt x="421" y="665"/>
                  <a:pt x="421" y="666"/>
                  <a:pt x="434" y="656"/>
                </a:cubicBezTo>
                <a:cubicBezTo>
                  <a:pt x="447" y="646"/>
                  <a:pt x="467" y="630"/>
                  <a:pt x="488" y="616"/>
                </a:cubicBezTo>
                <a:cubicBezTo>
                  <a:pt x="509" y="602"/>
                  <a:pt x="540" y="584"/>
                  <a:pt x="562" y="572"/>
                </a:cubicBezTo>
                <a:cubicBezTo>
                  <a:pt x="584" y="560"/>
                  <a:pt x="597" y="555"/>
                  <a:pt x="618" y="544"/>
                </a:cubicBezTo>
                <a:cubicBezTo>
                  <a:pt x="639" y="533"/>
                  <a:pt x="664" y="518"/>
                  <a:pt x="688" y="504"/>
                </a:cubicBezTo>
                <a:cubicBezTo>
                  <a:pt x="712" y="490"/>
                  <a:pt x="740" y="473"/>
                  <a:pt x="762" y="460"/>
                </a:cubicBezTo>
                <a:cubicBezTo>
                  <a:pt x="784" y="447"/>
                  <a:pt x="806" y="434"/>
                  <a:pt x="822" y="424"/>
                </a:cubicBezTo>
                <a:cubicBezTo>
                  <a:pt x="838" y="414"/>
                  <a:pt x="844" y="413"/>
                  <a:pt x="860" y="402"/>
                </a:cubicBezTo>
                <a:cubicBezTo>
                  <a:pt x="876" y="391"/>
                  <a:pt x="903" y="371"/>
                  <a:pt x="920" y="358"/>
                </a:cubicBezTo>
                <a:cubicBezTo>
                  <a:pt x="937" y="345"/>
                  <a:pt x="946" y="335"/>
                  <a:pt x="962" y="324"/>
                </a:cubicBezTo>
                <a:cubicBezTo>
                  <a:pt x="978" y="313"/>
                  <a:pt x="996" y="300"/>
                  <a:pt x="1014" y="290"/>
                </a:cubicBezTo>
                <a:cubicBezTo>
                  <a:pt x="1032" y="280"/>
                  <a:pt x="1051" y="272"/>
                  <a:pt x="1070" y="262"/>
                </a:cubicBezTo>
                <a:cubicBezTo>
                  <a:pt x="1089" y="252"/>
                  <a:pt x="1105" y="242"/>
                  <a:pt x="1126" y="232"/>
                </a:cubicBezTo>
                <a:cubicBezTo>
                  <a:pt x="1147" y="222"/>
                  <a:pt x="1177" y="214"/>
                  <a:pt x="1198" y="204"/>
                </a:cubicBezTo>
                <a:cubicBezTo>
                  <a:pt x="1219" y="194"/>
                  <a:pt x="1237" y="181"/>
                  <a:pt x="1254" y="170"/>
                </a:cubicBezTo>
                <a:cubicBezTo>
                  <a:pt x="1271" y="159"/>
                  <a:pt x="1290" y="146"/>
                  <a:pt x="1302" y="138"/>
                </a:cubicBezTo>
                <a:cubicBezTo>
                  <a:pt x="1314" y="130"/>
                  <a:pt x="1318" y="131"/>
                  <a:pt x="1330" y="122"/>
                </a:cubicBezTo>
                <a:cubicBezTo>
                  <a:pt x="1342" y="113"/>
                  <a:pt x="1362" y="96"/>
                  <a:pt x="1376" y="82"/>
                </a:cubicBezTo>
                <a:cubicBezTo>
                  <a:pt x="1390" y="68"/>
                  <a:pt x="1402" y="52"/>
                  <a:pt x="1416" y="38"/>
                </a:cubicBezTo>
                <a:cubicBezTo>
                  <a:pt x="1430" y="24"/>
                  <a:pt x="1444" y="12"/>
                  <a:pt x="1458" y="0"/>
                </a:cubicBezTo>
              </a:path>
            </a:pathLst>
          </a:custGeom>
          <a:noFill/>
          <a:ln w="2540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prstClr val="black"/>
              </a:solidFill>
            </a:endParaRPr>
          </a:p>
        </p:txBody>
      </p:sp>
      <p:cxnSp>
        <p:nvCxnSpPr>
          <p:cNvPr id="157766" name="AutoShape 76"/>
          <p:cNvCxnSpPr>
            <a:cxnSpLocks noChangeShapeType="1"/>
          </p:cNvCxnSpPr>
          <p:nvPr/>
        </p:nvCxnSpPr>
        <p:spPr bwMode="auto">
          <a:xfrm rot="10800000" flipH="1" flipV="1">
            <a:off x="7708900" y="5476875"/>
            <a:ext cx="1588" cy="1588"/>
          </a:xfrm>
          <a:prstGeom prst="curvedConnector3">
            <a:avLst>
              <a:gd name="adj1" fmla="val -56900014"/>
            </a:avLst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57767" name="AutoShape 77"/>
          <p:cNvCxnSpPr>
            <a:cxnSpLocks noChangeShapeType="1"/>
          </p:cNvCxnSpPr>
          <p:nvPr/>
        </p:nvCxnSpPr>
        <p:spPr bwMode="auto">
          <a:xfrm rot="10800000" flipH="1" flipV="1">
            <a:off x="7708900" y="5476875"/>
            <a:ext cx="1588" cy="1588"/>
          </a:xfrm>
          <a:prstGeom prst="curvedConnector3">
            <a:avLst>
              <a:gd name="adj1" fmla="val -56900014"/>
            </a:avLst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57768" name="AutoShape 78"/>
          <p:cNvCxnSpPr>
            <a:cxnSpLocks noChangeShapeType="1"/>
            <a:stCxn id="157773" idx="2"/>
            <a:endCxn id="157773" idx="2"/>
          </p:cNvCxnSpPr>
          <p:nvPr/>
        </p:nvCxnSpPr>
        <p:spPr bwMode="auto">
          <a:xfrm rot="5400000">
            <a:off x="7881938" y="5032177"/>
            <a:ext cx="12700" cy="12700"/>
          </a:xfrm>
          <a:prstGeom prst="curvedConnector3">
            <a:avLst>
              <a:gd name="adj1" fmla="val 1800000"/>
            </a:avLst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57769" name="AutoShape 79"/>
          <p:cNvCxnSpPr>
            <a:cxnSpLocks noChangeShapeType="1"/>
          </p:cNvCxnSpPr>
          <p:nvPr/>
        </p:nvCxnSpPr>
        <p:spPr bwMode="auto">
          <a:xfrm rot="5400000" flipH="1">
            <a:off x="7701757" y="5484019"/>
            <a:ext cx="15875" cy="1588"/>
          </a:xfrm>
          <a:prstGeom prst="curvedConnector4">
            <a:avLst>
              <a:gd name="adj1" fmla="val 9628574"/>
              <a:gd name="adj2" fmla="val 45600014"/>
            </a:avLst>
          </a:prstGeom>
          <a:noFill/>
          <a:ln w="9525">
            <a:noFill/>
            <a:round/>
            <a:headEnd/>
            <a:tailEnd/>
          </a:ln>
        </p:spPr>
      </p:cxnSp>
      <p:sp>
        <p:nvSpPr>
          <p:cNvPr id="157770" name="Text Box 80"/>
          <p:cNvSpPr txBox="1">
            <a:spLocks noChangeArrowheads="1"/>
          </p:cNvSpPr>
          <p:nvPr/>
        </p:nvSpPr>
        <p:spPr bwMode="auto">
          <a:xfrm>
            <a:off x="7969636" y="3627438"/>
            <a:ext cx="721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C0504D"/>
                </a:solidFill>
              </a:rPr>
              <a:t>PEACE</a:t>
            </a:r>
          </a:p>
        </p:txBody>
      </p:sp>
      <p:sp>
        <p:nvSpPr>
          <p:cNvPr id="157771" name="Text Box 81"/>
          <p:cNvSpPr txBox="1">
            <a:spLocks noChangeArrowheads="1"/>
          </p:cNvSpPr>
          <p:nvPr/>
        </p:nvSpPr>
        <p:spPr bwMode="auto">
          <a:xfrm>
            <a:off x="9755334" y="5810250"/>
            <a:ext cx="691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Time </a:t>
            </a:r>
            <a:br>
              <a:rPr lang="en-US" sz="1400" b="1">
                <a:solidFill>
                  <a:srgbClr val="C0504D"/>
                </a:solidFill>
              </a:rPr>
            </a:br>
            <a:r>
              <a:rPr lang="en-US" sz="1400" b="1">
                <a:solidFill>
                  <a:srgbClr val="C0504D"/>
                </a:solidFill>
              </a:rPr>
              <a:t>(years)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72" name="Text Box 82"/>
          <p:cNvSpPr txBox="1">
            <a:spLocks noChangeArrowheads="1"/>
          </p:cNvSpPr>
          <p:nvPr/>
        </p:nvSpPr>
        <p:spPr bwMode="auto">
          <a:xfrm>
            <a:off x="9185625" y="4541838"/>
            <a:ext cx="1083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Trandolapril</a:t>
            </a:r>
          </a:p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4 mg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73" name="Text Box 83"/>
          <p:cNvSpPr txBox="1">
            <a:spLocks noChangeArrowheads="1"/>
          </p:cNvSpPr>
          <p:nvPr/>
        </p:nvSpPr>
        <p:spPr bwMode="auto">
          <a:xfrm>
            <a:off x="7496256" y="4724401"/>
            <a:ext cx="7713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Placebo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74" name="Line 84"/>
          <p:cNvSpPr>
            <a:spLocks noChangeShapeType="1"/>
          </p:cNvSpPr>
          <p:nvPr/>
        </p:nvSpPr>
        <p:spPr bwMode="auto">
          <a:xfrm>
            <a:off x="6904039" y="4021139"/>
            <a:ext cx="3175" cy="196373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75" name="Line 85"/>
          <p:cNvSpPr>
            <a:spLocks noChangeShapeType="1"/>
          </p:cNvSpPr>
          <p:nvPr/>
        </p:nvSpPr>
        <p:spPr bwMode="auto">
          <a:xfrm rot="5400000" flipV="1">
            <a:off x="8305801" y="4451351"/>
            <a:ext cx="9525" cy="29178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76" name="Text Box 86"/>
          <p:cNvSpPr txBox="1">
            <a:spLocks noChangeArrowheads="1"/>
          </p:cNvSpPr>
          <p:nvPr/>
        </p:nvSpPr>
        <p:spPr bwMode="auto">
          <a:xfrm>
            <a:off x="6448425" y="386715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30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77" name="Text Box 87"/>
          <p:cNvSpPr txBox="1">
            <a:spLocks noChangeArrowheads="1"/>
          </p:cNvSpPr>
          <p:nvPr/>
        </p:nvSpPr>
        <p:spPr bwMode="auto">
          <a:xfrm>
            <a:off x="6448425" y="455295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20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78" name="Text Box 88"/>
          <p:cNvSpPr txBox="1">
            <a:spLocks noChangeArrowheads="1"/>
          </p:cNvSpPr>
          <p:nvPr/>
        </p:nvSpPr>
        <p:spPr bwMode="auto">
          <a:xfrm>
            <a:off x="6448425" y="520858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10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79" name="Text Box 89"/>
          <p:cNvSpPr txBox="1">
            <a:spLocks noChangeArrowheads="1"/>
          </p:cNvSpPr>
          <p:nvPr/>
        </p:nvSpPr>
        <p:spPr bwMode="auto">
          <a:xfrm>
            <a:off x="6448425" y="487838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15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80" name="Text Box 90"/>
          <p:cNvSpPr txBox="1">
            <a:spLocks noChangeArrowheads="1"/>
          </p:cNvSpPr>
          <p:nvPr/>
        </p:nvSpPr>
        <p:spPr bwMode="auto">
          <a:xfrm>
            <a:off x="6507164" y="55514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5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81" name="Text Box 91"/>
          <p:cNvSpPr txBox="1">
            <a:spLocks noChangeArrowheads="1"/>
          </p:cNvSpPr>
          <p:nvPr/>
        </p:nvSpPr>
        <p:spPr bwMode="auto">
          <a:xfrm>
            <a:off x="7118351" y="60213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1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82" name="Text Box 92"/>
          <p:cNvSpPr txBox="1">
            <a:spLocks noChangeArrowheads="1"/>
          </p:cNvSpPr>
          <p:nvPr/>
        </p:nvSpPr>
        <p:spPr bwMode="auto">
          <a:xfrm>
            <a:off x="7615239" y="60213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2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83" name="Text Box 93"/>
          <p:cNvSpPr txBox="1">
            <a:spLocks noChangeArrowheads="1"/>
          </p:cNvSpPr>
          <p:nvPr/>
        </p:nvSpPr>
        <p:spPr bwMode="auto">
          <a:xfrm>
            <a:off x="8120064" y="60213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3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84" name="Text Box 94"/>
          <p:cNvSpPr txBox="1">
            <a:spLocks noChangeArrowheads="1"/>
          </p:cNvSpPr>
          <p:nvPr/>
        </p:nvSpPr>
        <p:spPr bwMode="auto">
          <a:xfrm>
            <a:off x="8613776" y="60213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4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85" name="Text Box 95"/>
          <p:cNvSpPr txBox="1">
            <a:spLocks noChangeArrowheads="1"/>
          </p:cNvSpPr>
          <p:nvPr/>
        </p:nvSpPr>
        <p:spPr bwMode="auto">
          <a:xfrm>
            <a:off x="9107489" y="60213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5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86" name="Text Box 96"/>
          <p:cNvSpPr txBox="1">
            <a:spLocks noChangeArrowheads="1"/>
          </p:cNvSpPr>
          <p:nvPr/>
        </p:nvSpPr>
        <p:spPr bwMode="auto">
          <a:xfrm>
            <a:off x="6448425" y="4216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25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87" name="Text Box 97"/>
          <p:cNvSpPr txBox="1">
            <a:spLocks noChangeArrowheads="1"/>
          </p:cNvSpPr>
          <p:nvPr/>
        </p:nvSpPr>
        <p:spPr bwMode="auto">
          <a:xfrm>
            <a:off x="6523039" y="58658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7267575" y="5930900"/>
            <a:ext cx="2463800" cy="95250"/>
            <a:chOff x="2386" y="3531"/>
            <a:chExt cx="1221" cy="32"/>
          </a:xfrm>
        </p:grpSpPr>
        <p:sp>
          <p:nvSpPr>
            <p:cNvPr id="157789" name="Line 99"/>
            <p:cNvSpPr>
              <a:spLocks noChangeShapeType="1"/>
            </p:cNvSpPr>
            <p:nvPr/>
          </p:nvSpPr>
          <p:spPr bwMode="auto">
            <a:xfrm rot="16200000" flipH="1">
              <a:off x="2370" y="3547"/>
              <a:ext cx="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157790" name="Line 100"/>
            <p:cNvSpPr>
              <a:spLocks noChangeShapeType="1"/>
            </p:cNvSpPr>
            <p:nvPr/>
          </p:nvSpPr>
          <p:spPr bwMode="auto">
            <a:xfrm rot="16200000" flipH="1">
              <a:off x="2615" y="3547"/>
              <a:ext cx="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157791" name="Line 101"/>
            <p:cNvSpPr>
              <a:spLocks noChangeShapeType="1"/>
            </p:cNvSpPr>
            <p:nvPr/>
          </p:nvSpPr>
          <p:spPr bwMode="auto">
            <a:xfrm rot="16200000" flipH="1">
              <a:off x="2859" y="3547"/>
              <a:ext cx="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157792" name="Line 102"/>
            <p:cNvSpPr>
              <a:spLocks noChangeShapeType="1"/>
            </p:cNvSpPr>
            <p:nvPr/>
          </p:nvSpPr>
          <p:spPr bwMode="auto">
            <a:xfrm rot="16200000" flipH="1">
              <a:off x="3348" y="3547"/>
              <a:ext cx="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157793" name="Line 103"/>
            <p:cNvSpPr>
              <a:spLocks noChangeShapeType="1"/>
            </p:cNvSpPr>
            <p:nvPr/>
          </p:nvSpPr>
          <p:spPr bwMode="auto">
            <a:xfrm rot="16200000" flipH="1">
              <a:off x="3104" y="3547"/>
              <a:ext cx="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157794" name="Line 104"/>
            <p:cNvSpPr>
              <a:spLocks noChangeShapeType="1"/>
            </p:cNvSpPr>
            <p:nvPr/>
          </p:nvSpPr>
          <p:spPr bwMode="auto">
            <a:xfrm rot="16200000" flipH="1">
              <a:off x="3591" y="3547"/>
              <a:ext cx="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</p:grpSp>
      <p:sp>
        <p:nvSpPr>
          <p:cNvPr id="157795" name="Text Box 105"/>
          <p:cNvSpPr txBox="1">
            <a:spLocks noChangeArrowheads="1"/>
          </p:cNvSpPr>
          <p:nvPr/>
        </p:nvSpPr>
        <p:spPr bwMode="auto">
          <a:xfrm>
            <a:off x="9577389" y="60213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6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796" name="Line 106"/>
          <p:cNvSpPr>
            <a:spLocks noChangeShapeType="1"/>
          </p:cNvSpPr>
          <p:nvPr/>
        </p:nvSpPr>
        <p:spPr bwMode="auto">
          <a:xfrm flipV="1">
            <a:off x="6837364" y="5781676"/>
            <a:ext cx="122237" cy="7461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97" name="Line 107"/>
          <p:cNvSpPr>
            <a:spLocks noChangeShapeType="1"/>
          </p:cNvSpPr>
          <p:nvPr/>
        </p:nvSpPr>
        <p:spPr bwMode="auto">
          <a:xfrm flipV="1">
            <a:off x="6853239" y="5824538"/>
            <a:ext cx="117475" cy="746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98" name="Line 110"/>
          <p:cNvSpPr>
            <a:spLocks noChangeShapeType="1"/>
          </p:cNvSpPr>
          <p:nvPr/>
        </p:nvSpPr>
        <p:spPr bwMode="auto">
          <a:xfrm flipH="1">
            <a:off x="6807200" y="4699000"/>
            <a:ext cx="9683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799" name="Line 111"/>
          <p:cNvSpPr>
            <a:spLocks noChangeShapeType="1"/>
          </p:cNvSpPr>
          <p:nvPr/>
        </p:nvSpPr>
        <p:spPr bwMode="auto">
          <a:xfrm flipH="1">
            <a:off x="6807200" y="4362450"/>
            <a:ext cx="9683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800" name="Line 112"/>
          <p:cNvSpPr>
            <a:spLocks noChangeShapeType="1"/>
          </p:cNvSpPr>
          <p:nvPr/>
        </p:nvSpPr>
        <p:spPr bwMode="auto">
          <a:xfrm flipH="1">
            <a:off x="6807200" y="5705475"/>
            <a:ext cx="9683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801" name="Line 113"/>
          <p:cNvSpPr>
            <a:spLocks noChangeShapeType="1"/>
          </p:cNvSpPr>
          <p:nvPr/>
        </p:nvSpPr>
        <p:spPr bwMode="auto">
          <a:xfrm flipH="1">
            <a:off x="6807200" y="5367338"/>
            <a:ext cx="9683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802" name="Line 114"/>
          <p:cNvSpPr>
            <a:spLocks noChangeShapeType="1"/>
          </p:cNvSpPr>
          <p:nvPr/>
        </p:nvSpPr>
        <p:spPr bwMode="auto">
          <a:xfrm flipH="1">
            <a:off x="6807200" y="5029200"/>
            <a:ext cx="9683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803" name="Line 115"/>
          <p:cNvSpPr>
            <a:spLocks noChangeShapeType="1"/>
          </p:cNvSpPr>
          <p:nvPr/>
        </p:nvSpPr>
        <p:spPr bwMode="auto">
          <a:xfrm flipH="1">
            <a:off x="6808788" y="4024313"/>
            <a:ext cx="9525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804" name="Text Box 116"/>
          <p:cNvSpPr txBox="1">
            <a:spLocks noChangeArrowheads="1"/>
          </p:cNvSpPr>
          <p:nvPr/>
        </p:nvSpPr>
        <p:spPr bwMode="auto">
          <a:xfrm>
            <a:off x="5685049" y="4105275"/>
            <a:ext cx="790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%</a:t>
            </a:r>
          </a:p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Patients</a:t>
            </a:r>
          </a:p>
        </p:txBody>
      </p:sp>
      <p:sp>
        <p:nvSpPr>
          <p:cNvPr id="157805" name="Rectangle 117"/>
          <p:cNvSpPr>
            <a:spLocks noChangeArrowheads="1"/>
          </p:cNvSpPr>
          <p:nvPr/>
        </p:nvSpPr>
        <p:spPr bwMode="invGray">
          <a:xfrm>
            <a:off x="6997700" y="3960813"/>
            <a:ext cx="2020888" cy="633412"/>
          </a:xfrm>
          <a:prstGeom prst="rect">
            <a:avLst/>
          </a:prstGeom>
          <a:solidFill>
            <a:srgbClr val="C2001C"/>
          </a:solidFill>
          <a:ln w="63500">
            <a:noFill/>
            <a:miter lim="800000"/>
            <a:headEnd/>
            <a:tailEnd/>
          </a:ln>
        </p:spPr>
        <p:txBody>
          <a:bodyPr wrap="none" tIns="73152" bIns="73152" anchor="ctr"/>
          <a:lstStyle/>
          <a:p>
            <a:pPr algn="ctr" eaLnBrk="0" hangingPunct="0"/>
            <a:r>
              <a:rPr lang="en-US" sz="1200" b="1">
                <a:solidFill>
                  <a:prstClr val="white"/>
                </a:solidFill>
              </a:rPr>
              <a:t>4% Risk </a:t>
            </a:r>
            <a:r>
              <a:rPr lang="tr-TR" sz="1200" b="1">
                <a:solidFill>
                  <a:prstClr val="white"/>
                </a:solidFill>
              </a:rPr>
              <a:t>azalması</a:t>
            </a:r>
            <a:endParaRPr lang="en-US" sz="1200" b="1">
              <a:solidFill>
                <a:prstClr val="white"/>
              </a:solidFill>
            </a:endParaRPr>
          </a:p>
          <a:p>
            <a:pPr algn="ctr" eaLnBrk="0" hangingPunct="0"/>
            <a:r>
              <a:rPr lang="en-US" sz="1200" b="1">
                <a:solidFill>
                  <a:prstClr val="white"/>
                </a:solidFill>
              </a:rPr>
              <a:t>HR 0.96 (0.88–1.06)</a:t>
            </a:r>
          </a:p>
          <a:p>
            <a:pPr algn="ctr" eaLnBrk="0" hangingPunct="0"/>
            <a:r>
              <a:rPr lang="en-US" sz="1200" b="1" i="1">
                <a:solidFill>
                  <a:prstClr val="white"/>
                </a:solidFill>
              </a:rPr>
              <a:t>P</a:t>
            </a:r>
            <a:r>
              <a:rPr lang="en-US" sz="1200" b="1">
                <a:solidFill>
                  <a:prstClr val="white"/>
                </a:solidFill>
              </a:rPr>
              <a:t>=0.43</a:t>
            </a:r>
          </a:p>
        </p:txBody>
      </p:sp>
      <p:sp>
        <p:nvSpPr>
          <p:cNvPr id="157806" name="Freeform 118"/>
          <p:cNvSpPr>
            <a:spLocks/>
          </p:cNvSpPr>
          <p:nvPr/>
        </p:nvSpPr>
        <p:spPr bwMode="auto">
          <a:xfrm>
            <a:off x="7029450" y="4083050"/>
            <a:ext cx="2946400" cy="1765300"/>
          </a:xfrm>
          <a:custGeom>
            <a:avLst/>
            <a:gdLst>
              <a:gd name="T0" fmla="*/ 0 w 1460"/>
              <a:gd name="T1" fmla="*/ 996 h 996"/>
              <a:gd name="T2" fmla="*/ 122 w 1460"/>
              <a:gd name="T3" fmla="*/ 882 h 996"/>
              <a:gd name="T4" fmla="*/ 184 w 1460"/>
              <a:gd name="T5" fmla="*/ 834 h 996"/>
              <a:gd name="T6" fmla="*/ 300 w 1460"/>
              <a:gd name="T7" fmla="*/ 756 h 996"/>
              <a:gd name="T8" fmla="*/ 368 w 1460"/>
              <a:gd name="T9" fmla="*/ 706 h 996"/>
              <a:gd name="T10" fmla="*/ 438 w 1460"/>
              <a:gd name="T11" fmla="*/ 648 h 996"/>
              <a:gd name="T12" fmla="*/ 496 w 1460"/>
              <a:gd name="T13" fmla="*/ 604 h 996"/>
              <a:gd name="T14" fmla="*/ 564 w 1460"/>
              <a:gd name="T15" fmla="*/ 568 h 996"/>
              <a:gd name="T16" fmla="*/ 630 w 1460"/>
              <a:gd name="T17" fmla="*/ 532 h 996"/>
              <a:gd name="T18" fmla="*/ 706 w 1460"/>
              <a:gd name="T19" fmla="*/ 466 h 996"/>
              <a:gd name="T20" fmla="*/ 776 w 1460"/>
              <a:gd name="T21" fmla="*/ 414 h 996"/>
              <a:gd name="T22" fmla="*/ 848 w 1460"/>
              <a:gd name="T23" fmla="*/ 376 h 996"/>
              <a:gd name="T24" fmla="*/ 904 w 1460"/>
              <a:gd name="T25" fmla="*/ 346 h 996"/>
              <a:gd name="T26" fmla="*/ 958 w 1460"/>
              <a:gd name="T27" fmla="*/ 326 h 996"/>
              <a:gd name="T28" fmla="*/ 1004 w 1460"/>
              <a:gd name="T29" fmla="*/ 292 h 996"/>
              <a:gd name="T30" fmla="*/ 1068 w 1460"/>
              <a:gd name="T31" fmla="*/ 242 h 996"/>
              <a:gd name="T32" fmla="*/ 1148 w 1460"/>
              <a:gd name="T33" fmla="*/ 186 h 996"/>
              <a:gd name="T34" fmla="*/ 1218 w 1460"/>
              <a:gd name="T35" fmla="*/ 138 h 996"/>
              <a:gd name="T36" fmla="*/ 1282 w 1460"/>
              <a:gd name="T37" fmla="*/ 94 h 996"/>
              <a:gd name="T38" fmla="*/ 1330 w 1460"/>
              <a:gd name="T39" fmla="*/ 60 h 996"/>
              <a:gd name="T40" fmla="*/ 1390 w 1460"/>
              <a:gd name="T41" fmla="*/ 22 h 996"/>
              <a:gd name="T42" fmla="*/ 1460 w 1460"/>
              <a:gd name="T43" fmla="*/ 0 h 9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0"/>
              <a:gd name="T67" fmla="*/ 0 h 996"/>
              <a:gd name="T68" fmla="*/ 1460 w 1460"/>
              <a:gd name="T69" fmla="*/ 996 h 99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0" h="996">
                <a:moveTo>
                  <a:pt x="0" y="996"/>
                </a:moveTo>
                <a:cubicBezTo>
                  <a:pt x="46" y="952"/>
                  <a:pt x="92" y="909"/>
                  <a:pt x="122" y="882"/>
                </a:cubicBezTo>
                <a:cubicBezTo>
                  <a:pt x="152" y="855"/>
                  <a:pt x="154" y="855"/>
                  <a:pt x="184" y="834"/>
                </a:cubicBezTo>
                <a:cubicBezTo>
                  <a:pt x="214" y="813"/>
                  <a:pt x="269" y="777"/>
                  <a:pt x="300" y="756"/>
                </a:cubicBezTo>
                <a:cubicBezTo>
                  <a:pt x="331" y="735"/>
                  <a:pt x="345" y="724"/>
                  <a:pt x="368" y="706"/>
                </a:cubicBezTo>
                <a:cubicBezTo>
                  <a:pt x="391" y="688"/>
                  <a:pt x="417" y="665"/>
                  <a:pt x="438" y="648"/>
                </a:cubicBezTo>
                <a:cubicBezTo>
                  <a:pt x="459" y="631"/>
                  <a:pt x="475" y="617"/>
                  <a:pt x="496" y="604"/>
                </a:cubicBezTo>
                <a:cubicBezTo>
                  <a:pt x="517" y="591"/>
                  <a:pt x="542" y="580"/>
                  <a:pt x="564" y="568"/>
                </a:cubicBezTo>
                <a:cubicBezTo>
                  <a:pt x="586" y="556"/>
                  <a:pt x="606" y="549"/>
                  <a:pt x="630" y="532"/>
                </a:cubicBezTo>
                <a:cubicBezTo>
                  <a:pt x="654" y="515"/>
                  <a:pt x="682" y="486"/>
                  <a:pt x="706" y="466"/>
                </a:cubicBezTo>
                <a:cubicBezTo>
                  <a:pt x="730" y="446"/>
                  <a:pt x="752" y="429"/>
                  <a:pt x="776" y="414"/>
                </a:cubicBezTo>
                <a:cubicBezTo>
                  <a:pt x="800" y="399"/>
                  <a:pt x="827" y="387"/>
                  <a:pt x="848" y="376"/>
                </a:cubicBezTo>
                <a:cubicBezTo>
                  <a:pt x="869" y="365"/>
                  <a:pt x="886" y="354"/>
                  <a:pt x="904" y="346"/>
                </a:cubicBezTo>
                <a:cubicBezTo>
                  <a:pt x="922" y="338"/>
                  <a:pt x="941" y="335"/>
                  <a:pt x="958" y="326"/>
                </a:cubicBezTo>
                <a:cubicBezTo>
                  <a:pt x="975" y="317"/>
                  <a:pt x="986" y="306"/>
                  <a:pt x="1004" y="292"/>
                </a:cubicBezTo>
                <a:cubicBezTo>
                  <a:pt x="1022" y="278"/>
                  <a:pt x="1044" y="260"/>
                  <a:pt x="1068" y="242"/>
                </a:cubicBezTo>
                <a:cubicBezTo>
                  <a:pt x="1092" y="224"/>
                  <a:pt x="1123" y="203"/>
                  <a:pt x="1148" y="186"/>
                </a:cubicBezTo>
                <a:cubicBezTo>
                  <a:pt x="1173" y="169"/>
                  <a:pt x="1196" y="153"/>
                  <a:pt x="1218" y="138"/>
                </a:cubicBezTo>
                <a:cubicBezTo>
                  <a:pt x="1240" y="123"/>
                  <a:pt x="1263" y="107"/>
                  <a:pt x="1282" y="94"/>
                </a:cubicBezTo>
                <a:cubicBezTo>
                  <a:pt x="1301" y="81"/>
                  <a:pt x="1312" y="72"/>
                  <a:pt x="1330" y="60"/>
                </a:cubicBezTo>
                <a:cubicBezTo>
                  <a:pt x="1348" y="48"/>
                  <a:pt x="1368" y="32"/>
                  <a:pt x="1390" y="22"/>
                </a:cubicBezTo>
                <a:cubicBezTo>
                  <a:pt x="1412" y="12"/>
                  <a:pt x="1436" y="6"/>
                  <a:pt x="146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25399" name="Text Box 119"/>
          <p:cNvSpPr txBox="1">
            <a:spLocks noChangeArrowheads="1"/>
          </p:cNvSpPr>
          <p:nvPr/>
        </p:nvSpPr>
        <p:spPr bwMode="auto">
          <a:xfrm>
            <a:off x="7346951" y="5619750"/>
            <a:ext cx="3357563" cy="2585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200" b="1">
                <a:solidFill>
                  <a:srgbClr val="C0504D"/>
                </a:solidFill>
              </a:rPr>
              <a:t>PEP: CV death, MI, revascularization</a:t>
            </a:r>
          </a:p>
        </p:txBody>
      </p:sp>
      <p:sp>
        <p:nvSpPr>
          <p:cNvPr id="157808" name="Text Box 121"/>
          <p:cNvSpPr txBox="1">
            <a:spLocks noChangeArrowheads="1"/>
          </p:cNvSpPr>
          <p:nvPr/>
        </p:nvSpPr>
        <p:spPr bwMode="auto">
          <a:xfrm>
            <a:off x="3581751" y="788988"/>
            <a:ext cx="715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C0504D"/>
                </a:solidFill>
              </a:rPr>
              <a:t>QUIET</a:t>
            </a:r>
          </a:p>
        </p:txBody>
      </p:sp>
      <p:sp>
        <p:nvSpPr>
          <p:cNvPr id="157809" name="Text Box 123"/>
          <p:cNvSpPr txBox="1">
            <a:spLocks noChangeAspect="1" noChangeArrowheads="1"/>
          </p:cNvSpPr>
          <p:nvPr/>
        </p:nvSpPr>
        <p:spPr bwMode="auto">
          <a:xfrm>
            <a:off x="1859855" y="1400176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40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810" name="Text Box 124"/>
          <p:cNvSpPr txBox="1">
            <a:spLocks noChangeAspect="1" noChangeArrowheads="1"/>
          </p:cNvSpPr>
          <p:nvPr/>
        </p:nvSpPr>
        <p:spPr bwMode="auto">
          <a:xfrm>
            <a:off x="1862138" y="2105025"/>
            <a:ext cx="379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20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811" name="Text Box 125"/>
          <p:cNvSpPr txBox="1">
            <a:spLocks noChangeAspect="1" noChangeArrowheads="1"/>
          </p:cNvSpPr>
          <p:nvPr/>
        </p:nvSpPr>
        <p:spPr bwMode="auto">
          <a:xfrm>
            <a:off x="1859855" y="1762126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30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812" name="Text Box 126"/>
          <p:cNvSpPr txBox="1">
            <a:spLocks noChangeAspect="1" noChangeArrowheads="1"/>
          </p:cNvSpPr>
          <p:nvPr/>
        </p:nvSpPr>
        <p:spPr bwMode="auto">
          <a:xfrm>
            <a:off x="1935164" y="27860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813" name="Text Box 127"/>
          <p:cNvSpPr txBox="1">
            <a:spLocks noChangeAspect="1" noChangeArrowheads="1"/>
          </p:cNvSpPr>
          <p:nvPr/>
        </p:nvSpPr>
        <p:spPr bwMode="auto">
          <a:xfrm>
            <a:off x="1859855" y="1042989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50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814" name="Text Box 128"/>
          <p:cNvSpPr txBox="1">
            <a:spLocks noChangeAspect="1" noChangeArrowheads="1"/>
          </p:cNvSpPr>
          <p:nvPr/>
        </p:nvSpPr>
        <p:spPr bwMode="auto">
          <a:xfrm>
            <a:off x="2171701" y="31797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815" name="Line 129"/>
          <p:cNvSpPr>
            <a:spLocks noChangeAspect="1" noChangeShapeType="1"/>
          </p:cNvSpPr>
          <p:nvPr/>
        </p:nvSpPr>
        <p:spPr bwMode="auto">
          <a:xfrm flipH="1">
            <a:off x="2185989" y="1195388"/>
            <a:ext cx="1111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816" name="Line 130"/>
          <p:cNvSpPr>
            <a:spLocks noChangeAspect="1" noChangeShapeType="1"/>
          </p:cNvSpPr>
          <p:nvPr/>
        </p:nvSpPr>
        <p:spPr bwMode="auto">
          <a:xfrm flipH="1">
            <a:off x="2185989" y="1897063"/>
            <a:ext cx="1111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817" name="Line 131"/>
          <p:cNvSpPr>
            <a:spLocks noChangeAspect="1" noChangeShapeType="1"/>
          </p:cNvSpPr>
          <p:nvPr/>
        </p:nvSpPr>
        <p:spPr bwMode="auto">
          <a:xfrm flipH="1">
            <a:off x="2185989" y="1539875"/>
            <a:ext cx="1111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818" name="Text Box 132"/>
          <p:cNvSpPr txBox="1">
            <a:spLocks noChangeAspect="1" noChangeArrowheads="1"/>
          </p:cNvSpPr>
          <p:nvPr/>
        </p:nvSpPr>
        <p:spPr bwMode="auto">
          <a:xfrm>
            <a:off x="4864181" y="2105026"/>
            <a:ext cx="7713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Placebo</a:t>
            </a:r>
          </a:p>
        </p:txBody>
      </p:sp>
      <p:sp>
        <p:nvSpPr>
          <p:cNvPr id="157819" name="Text Box 133"/>
          <p:cNvSpPr txBox="1">
            <a:spLocks noChangeAspect="1" noChangeArrowheads="1"/>
          </p:cNvSpPr>
          <p:nvPr/>
        </p:nvSpPr>
        <p:spPr bwMode="auto">
          <a:xfrm>
            <a:off x="4620557" y="1300163"/>
            <a:ext cx="9236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prstClr val="black"/>
                </a:solidFill>
              </a:rPr>
              <a:t>Quinapril </a:t>
            </a:r>
            <a:br>
              <a:rPr lang="en-US" sz="1400" b="1">
                <a:solidFill>
                  <a:prstClr val="black"/>
                </a:solidFill>
              </a:rPr>
            </a:br>
            <a:r>
              <a:rPr lang="en-US" sz="1400" b="1">
                <a:solidFill>
                  <a:prstClr val="black"/>
                </a:solidFill>
              </a:rPr>
              <a:t>20 mg</a:t>
            </a:r>
          </a:p>
        </p:txBody>
      </p:sp>
      <p:sp>
        <p:nvSpPr>
          <p:cNvPr id="157820" name="Text Box 134"/>
          <p:cNvSpPr txBox="1">
            <a:spLocks noChangeAspect="1" noChangeArrowheads="1"/>
          </p:cNvSpPr>
          <p:nvPr/>
        </p:nvSpPr>
        <p:spPr bwMode="auto">
          <a:xfrm>
            <a:off x="5480197" y="2830513"/>
            <a:ext cx="691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Time</a:t>
            </a:r>
            <a:br>
              <a:rPr lang="en-US" sz="1400" b="1">
                <a:solidFill>
                  <a:srgbClr val="C0504D"/>
                </a:solidFill>
              </a:rPr>
            </a:br>
            <a:r>
              <a:rPr lang="en-US" sz="1400" b="1">
                <a:solidFill>
                  <a:srgbClr val="C0504D"/>
                </a:solidFill>
              </a:rPr>
              <a:t>(years)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821" name="Text Box 135"/>
          <p:cNvSpPr txBox="1">
            <a:spLocks noChangeArrowheads="1"/>
          </p:cNvSpPr>
          <p:nvPr/>
        </p:nvSpPr>
        <p:spPr bwMode="auto">
          <a:xfrm>
            <a:off x="3140076" y="3149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1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822" name="Rectangle 136"/>
          <p:cNvSpPr>
            <a:spLocks noChangeArrowheads="1"/>
          </p:cNvSpPr>
          <p:nvPr/>
        </p:nvSpPr>
        <p:spPr bwMode="invGray">
          <a:xfrm>
            <a:off x="2517776" y="1117600"/>
            <a:ext cx="1731963" cy="647700"/>
          </a:xfrm>
          <a:prstGeom prst="rect">
            <a:avLst/>
          </a:prstGeom>
          <a:solidFill>
            <a:srgbClr val="C2001C"/>
          </a:solidFill>
          <a:ln w="63500">
            <a:noFill/>
            <a:miter lim="800000"/>
            <a:headEnd/>
            <a:tailEnd/>
          </a:ln>
        </p:spPr>
        <p:txBody>
          <a:bodyPr wrap="none" tIns="73152" bIns="73152" anchor="ctr"/>
          <a:lstStyle/>
          <a:p>
            <a:pPr algn="ctr" eaLnBrk="0" hangingPunct="0"/>
            <a:r>
              <a:rPr lang="en-US" sz="1200" b="1">
                <a:solidFill>
                  <a:prstClr val="white"/>
                </a:solidFill>
              </a:rPr>
              <a:t>4% Risk </a:t>
            </a:r>
            <a:r>
              <a:rPr lang="tr-TR" sz="1200" b="1">
                <a:solidFill>
                  <a:prstClr val="white"/>
                </a:solidFill>
              </a:rPr>
              <a:t>artışı</a:t>
            </a:r>
            <a:endParaRPr lang="en-US" sz="1200" b="1">
              <a:solidFill>
                <a:prstClr val="white"/>
              </a:solidFill>
            </a:endParaRPr>
          </a:p>
          <a:p>
            <a:pPr algn="ctr" eaLnBrk="0" hangingPunct="0"/>
            <a:r>
              <a:rPr lang="en-US" sz="1200" b="1">
                <a:solidFill>
                  <a:prstClr val="white"/>
                </a:solidFill>
              </a:rPr>
              <a:t>RR 1.04 (0.89–1.22)</a:t>
            </a:r>
          </a:p>
          <a:p>
            <a:pPr algn="ctr" eaLnBrk="0" hangingPunct="0"/>
            <a:r>
              <a:rPr lang="en-US" sz="1200" b="1" i="1">
                <a:solidFill>
                  <a:prstClr val="white"/>
                </a:solidFill>
              </a:rPr>
              <a:t>P</a:t>
            </a:r>
            <a:r>
              <a:rPr lang="en-US" sz="1200" b="1">
                <a:solidFill>
                  <a:prstClr val="white"/>
                </a:solidFill>
              </a:rPr>
              <a:t>=0.6</a:t>
            </a:r>
          </a:p>
        </p:txBody>
      </p:sp>
      <p:sp>
        <p:nvSpPr>
          <p:cNvPr id="157823" name="Line 137"/>
          <p:cNvSpPr>
            <a:spLocks noChangeAspect="1" noChangeShapeType="1"/>
          </p:cNvSpPr>
          <p:nvPr/>
        </p:nvSpPr>
        <p:spPr bwMode="auto">
          <a:xfrm flipH="1">
            <a:off x="2185989" y="2227263"/>
            <a:ext cx="1111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824" name="Line 138"/>
          <p:cNvSpPr>
            <a:spLocks noChangeAspect="1" noChangeShapeType="1"/>
          </p:cNvSpPr>
          <p:nvPr/>
        </p:nvSpPr>
        <p:spPr bwMode="auto">
          <a:xfrm flipH="1">
            <a:off x="2185989" y="2571750"/>
            <a:ext cx="1111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825" name="Line 139"/>
          <p:cNvSpPr>
            <a:spLocks noChangeAspect="1" noChangeShapeType="1"/>
          </p:cNvSpPr>
          <p:nvPr/>
        </p:nvSpPr>
        <p:spPr bwMode="auto">
          <a:xfrm>
            <a:off x="3276600" y="3063876"/>
            <a:ext cx="0" cy="1365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826" name="Line 140"/>
          <p:cNvSpPr>
            <a:spLocks noChangeAspect="1" noChangeShapeType="1"/>
          </p:cNvSpPr>
          <p:nvPr/>
        </p:nvSpPr>
        <p:spPr bwMode="auto">
          <a:xfrm>
            <a:off x="4394200" y="3067050"/>
            <a:ext cx="0" cy="1222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827" name="Line 141"/>
          <p:cNvSpPr>
            <a:spLocks noChangeAspect="1" noChangeShapeType="1"/>
          </p:cNvSpPr>
          <p:nvPr/>
        </p:nvSpPr>
        <p:spPr bwMode="auto">
          <a:xfrm>
            <a:off x="5473700" y="3067050"/>
            <a:ext cx="0" cy="1222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828" name="Text Box 142"/>
          <p:cNvSpPr txBox="1">
            <a:spLocks noChangeAspect="1" noChangeArrowheads="1"/>
          </p:cNvSpPr>
          <p:nvPr/>
        </p:nvSpPr>
        <p:spPr bwMode="auto">
          <a:xfrm>
            <a:off x="1846263" y="245268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C0504D"/>
                </a:solidFill>
              </a:rPr>
              <a:t>10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829" name="Text Box 143"/>
          <p:cNvSpPr txBox="1">
            <a:spLocks noChangeArrowheads="1"/>
          </p:cNvSpPr>
          <p:nvPr/>
        </p:nvSpPr>
        <p:spPr bwMode="auto">
          <a:xfrm>
            <a:off x="4249739" y="31781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2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830" name="Text Box 144"/>
          <p:cNvSpPr txBox="1">
            <a:spLocks noChangeArrowheads="1"/>
          </p:cNvSpPr>
          <p:nvPr/>
        </p:nvSpPr>
        <p:spPr bwMode="auto">
          <a:xfrm>
            <a:off x="5307014" y="31797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3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831" name="Line 145"/>
          <p:cNvSpPr>
            <a:spLocks noChangeAspect="1" noChangeShapeType="1"/>
          </p:cNvSpPr>
          <p:nvPr/>
        </p:nvSpPr>
        <p:spPr bwMode="auto">
          <a:xfrm>
            <a:off x="2293938" y="1138238"/>
            <a:ext cx="11112" cy="198596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57832" name="Freeform 146"/>
          <p:cNvSpPr>
            <a:spLocks/>
          </p:cNvSpPr>
          <p:nvPr/>
        </p:nvSpPr>
        <p:spPr bwMode="auto">
          <a:xfrm>
            <a:off x="2293939" y="2318028"/>
            <a:ext cx="3265487" cy="369332"/>
          </a:xfrm>
          <a:custGeom>
            <a:avLst/>
            <a:gdLst>
              <a:gd name="T0" fmla="*/ 0 w 1942"/>
              <a:gd name="T1" fmla="*/ 638 h 638"/>
              <a:gd name="T2" fmla="*/ 76 w 1942"/>
              <a:gd name="T3" fmla="*/ 638 h 638"/>
              <a:gd name="T4" fmla="*/ 76 w 1942"/>
              <a:gd name="T5" fmla="*/ 554 h 638"/>
              <a:gd name="T6" fmla="*/ 124 w 1942"/>
              <a:gd name="T7" fmla="*/ 554 h 638"/>
              <a:gd name="T8" fmla="*/ 124 w 1942"/>
              <a:gd name="T9" fmla="*/ 474 h 638"/>
              <a:gd name="T10" fmla="*/ 140 w 1942"/>
              <a:gd name="T11" fmla="*/ 474 h 638"/>
              <a:gd name="T12" fmla="*/ 140 w 1942"/>
              <a:gd name="T13" fmla="*/ 438 h 638"/>
              <a:gd name="T14" fmla="*/ 190 w 1942"/>
              <a:gd name="T15" fmla="*/ 438 h 638"/>
              <a:gd name="T16" fmla="*/ 190 w 1942"/>
              <a:gd name="T17" fmla="*/ 382 h 638"/>
              <a:gd name="T18" fmla="*/ 240 w 1942"/>
              <a:gd name="T19" fmla="*/ 382 h 638"/>
              <a:gd name="T20" fmla="*/ 240 w 1942"/>
              <a:gd name="T21" fmla="*/ 326 h 638"/>
              <a:gd name="T22" fmla="*/ 288 w 1942"/>
              <a:gd name="T23" fmla="*/ 326 h 638"/>
              <a:gd name="T24" fmla="*/ 288 w 1942"/>
              <a:gd name="T25" fmla="*/ 292 h 638"/>
              <a:gd name="T26" fmla="*/ 350 w 1942"/>
              <a:gd name="T27" fmla="*/ 292 h 638"/>
              <a:gd name="T28" fmla="*/ 350 w 1942"/>
              <a:gd name="T29" fmla="*/ 244 h 638"/>
              <a:gd name="T30" fmla="*/ 416 w 1942"/>
              <a:gd name="T31" fmla="*/ 244 h 638"/>
              <a:gd name="T32" fmla="*/ 422 w 1942"/>
              <a:gd name="T33" fmla="*/ 222 h 638"/>
              <a:gd name="T34" fmla="*/ 448 w 1942"/>
              <a:gd name="T35" fmla="*/ 212 h 638"/>
              <a:gd name="T36" fmla="*/ 498 w 1942"/>
              <a:gd name="T37" fmla="*/ 206 h 638"/>
              <a:gd name="T38" fmla="*/ 546 w 1942"/>
              <a:gd name="T39" fmla="*/ 196 h 638"/>
              <a:gd name="T40" fmla="*/ 588 w 1942"/>
              <a:gd name="T41" fmla="*/ 188 h 638"/>
              <a:gd name="T42" fmla="*/ 630 w 1942"/>
              <a:gd name="T43" fmla="*/ 178 h 638"/>
              <a:gd name="T44" fmla="*/ 664 w 1942"/>
              <a:gd name="T45" fmla="*/ 176 h 638"/>
              <a:gd name="T46" fmla="*/ 716 w 1942"/>
              <a:gd name="T47" fmla="*/ 168 h 638"/>
              <a:gd name="T48" fmla="*/ 762 w 1942"/>
              <a:gd name="T49" fmla="*/ 158 h 638"/>
              <a:gd name="T50" fmla="*/ 820 w 1942"/>
              <a:gd name="T51" fmla="*/ 152 h 638"/>
              <a:gd name="T52" fmla="*/ 872 w 1942"/>
              <a:gd name="T53" fmla="*/ 148 h 638"/>
              <a:gd name="T54" fmla="*/ 938 w 1942"/>
              <a:gd name="T55" fmla="*/ 140 h 638"/>
              <a:gd name="T56" fmla="*/ 998 w 1942"/>
              <a:gd name="T57" fmla="*/ 128 h 638"/>
              <a:gd name="T58" fmla="*/ 1044 w 1942"/>
              <a:gd name="T59" fmla="*/ 128 h 638"/>
              <a:gd name="T60" fmla="*/ 1112 w 1942"/>
              <a:gd name="T61" fmla="*/ 126 h 638"/>
              <a:gd name="T62" fmla="*/ 1148 w 1942"/>
              <a:gd name="T63" fmla="*/ 110 h 638"/>
              <a:gd name="T64" fmla="*/ 1180 w 1942"/>
              <a:gd name="T65" fmla="*/ 102 h 638"/>
              <a:gd name="T66" fmla="*/ 1208 w 1942"/>
              <a:gd name="T67" fmla="*/ 92 h 638"/>
              <a:gd name="T68" fmla="*/ 1252 w 1942"/>
              <a:gd name="T69" fmla="*/ 90 h 638"/>
              <a:gd name="T70" fmla="*/ 1296 w 1942"/>
              <a:gd name="T71" fmla="*/ 80 h 638"/>
              <a:gd name="T72" fmla="*/ 1334 w 1942"/>
              <a:gd name="T73" fmla="*/ 78 h 638"/>
              <a:gd name="T74" fmla="*/ 1376 w 1942"/>
              <a:gd name="T75" fmla="*/ 64 h 638"/>
              <a:gd name="T76" fmla="*/ 1422 w 1942"/>
              <a:gd name="T77" fmla="*/ 64 h 638"/>
              <a:gd name="T78" fmla="*/ 1468 w 1942"/>
              <a:gd name="T79" fmla="*/ 62 h 638"/>
              <a:gd name="T80" fmla="*/ 1510 w 1942"/>
              <a:gd name="T81" fmla="*/ 50 h 638"/>
              <a:gd name="T82" fmla="*/ 1548 w 1942"/>
              <a:gd name="T83" fmla="*/ 46 h 638"/>
              <a:gd name="T84" fmla="*/ 1598 w 1942"/>
              <a:gd name="T85" fmla="*/ 42 h 638"/>
              <a:gd name="T86" fmla="*/ 1642 w 1942"/>
              <a:gd name="T87" fmla="*/ 40 h 638"/>
              <a:gd name="T88" fmla="*/ 1686 w 1942"/>
              <a:gd name="T89" fmla="*/ 38 h 638"/>
              <a:gd name="T90" fmla="*/ 1736 w 1942"/>
              <a:gd name="T91" fmla="*/ 34 h 638"/>
              <a:gd name="T92" fmla="*/ 1774 w 1942"/>
              <a:gd name="T93" fmla="*/ 30 h 638"/>
              <a:gd name="T94" fmla="*/ 1822 w 1942"/>
              <a:gd name="T95" fmla="*/ 26 h 638"/>
              <a:gd name="T96" fmla="*/ 1868 w 1942"/>
              <a:gd name="T97" fmla="*/ 24 h 638"/>
              <a:gd name="T98" fmla="*/ 1902 w 1942"/>
              <a:gd name="T99" fmla="*/ 12 h 638"/>
              <a:gd name="T100" fmla="*/ 1942 w 1942"/>
              <a:gd name="T101" fmla="*/ 0 h 63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942"/>
              <a:gd name="T154" fmla="*/ 0 h 638"/>
              <a:gd name="T155" fmla="*/ 1942 w 1942"/>
              <a:gd name="T156" fmla="*/ 638 h 63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942" h="638">
                <a:moveTo>
                  <a:pt x="0" y="638"/>
                </a:moveTo>
                <a:lnTo>
                  <a:pt x="76" y="638"/>
                </a:lnTo>
                <a:lnTo>
                  <a:pt x="76" y="554"/>
                </a:lnTo>
                <a:lnTo>
                  <a:pt x="124" y="554"/>
                </a:lnTo>
                <a:lnTo>
                  <a:pt x="124" y="474"/>
                </a:lnTo>
                <a:lnTo>
                  <a:pt x="140" y="474"/>
                </a:lnTo>
                <a:lnTo>
                  <a:pt x="140" y="438"/>
                </a:lnTo>
                <a:lnTo>
                  <a:pt x="190" y="438"/>
                </a:lnTo>
                <a:lnTo>
                  <a:pt x="190" y="382"/>
                </a:lnTo>
                <a:lnTo>
                  <a:pt x="240" y="382"/>
                </a:lnTo>
                <a:lnTo>
                  <a:pt x="240" y="326"/>
                </a:lnTo>
                <a:lnTo>
                  <a:pt x="288" y="326"/>
                </a:lnTo>
                <a:lnTo>
                  <a:pt x="288" y="292"/>
                </a:lnTo>
                <a:lnTo>
                  <a:pt x="350" y="292"/>
                </a:lnTo>
                <a:lnTo>
                  <a:pt x="350" y="244"/>
                </a:lnTo>
                <a:lnTo>
                  <a:pt x="416" y="244"/>
                </a:lnTo>
                <a:lnTo>
                  <a:pt x="422" y="222"/>
                </a:lnTo>
                <a:lnTo>
                  <a:pt x="448" y="212"/>
                </a:lnTo>
                <a:lnTo>
                  <a:pt x="498" y="206"/>
                </a:lnTo>
                <a:lnTo>
                  <a:pt x="546" y="196"/>
                </a:lnTo>
                <a:lnTo>
                  <a:pt x="588" y="188"/>
                </a:lnTo>
                <a:lnTo>
                  <a:pt x="630" y="178"/>
                </a:lnTo>
                <a:lnTo>
                  <a:pt x="664" y="176"/>
                </a:lnTo>
                <a:lnTo>
                  <a:pt x="716" y="168"/>
                </a:lnTo>
                <a:lnTo>
                  <a:pt x="762" y="158"/>
                </a:lnTo>
                <a:cubicBezTo>
                  <a:pt x="818" y="151"/>
                  <a:pt x="799" y="152"/>
                  <a:pt x="820" y="152"/>
                </a:cubicBezTo>
                <a:lnTo>
                  <a:pt x="872" y="148"/>
                </a:lnTo>
                <a:lnTo>
                  <a:pt x="938" y="140"/>
                </a:lnTo>
                <a:lnTo>
                  <a:pt x="998" y="128"/>
                </a:lnTo>
                <a:lnTo>
                  <a:pt x="1044" y="128"/>
                </a:lnTo>
                <a:lnTo>
                  <a:pt x="1112" y="126"/>
                </a:lnTo>
                <a:lnTo>
                  <a:pt x="1148" y="110"/>
                </a:lnTo>
                <a:lnTo>
                  <a:pt x="1180" y="102"/>
                </a:lnTo>
                <a:lnTo>
                  <a:pt x="1208" y="92"/>
                </a:lnTo>
                <a:lnTo>
                  <a:pt x="1252" y="90"/>
                </a:lnTo>
                <a:lnTo>
                  <a:pt x="1296" y="80"/>
                </a:lnTo>
                <a:lnTo>
                  <a:pt x="1334" y="78"/>
                </a:lnTo>
                <a:lnTo>
                  <a:pt x="1376" y="64"/>
                </a:lnTo>
                <a:lnTo>
                  <a:pt x="1422" y="64"/>
                </a:lnTo>
                <a:lnTo>
                  <a:pt x="1468" y="62"/>
                </a:lnTo>
                <a:lnTo>
                  <a:pt x="1510" y="50"/>
                </a:lnTo>
                <a:lnTo>
                  <a:pt x="1548" y="46"/>
                </a:lnTo>
                <a:lnTo>
                  <a:pt x="1598" y="42"/>
                </a:lnTo>
                <a:lnTo>
                  <a:pt x="1642" y="40"/>
                </a:lnTo>
                <a:lnTo>
                  <a:pt x="1686" y="38"/>
                </a:lnTo>
                <a:lnTo>
                  <a:pt x="1736" y="34"/>
                </a:lnTo>
                <a:lnTo>
                  <a:pt x="1774" y="30"/>
                </a:lnTo>
                <a:lnTo>
                  <a:pt x="1822" y="26"/>
                </a:lnTo>
                <a:lnTo>
                  <a:pt x="1868" y="24"/>
                </a:lnTo>
                <a:lnTo>
                  <a:pt x="1902" y="12"/>
                </a:lnTo>
                <a:lnTo>
                  <a:pt x="1942" y="0"/>
                </a:lnTo>
              </a:path>
            </a:pathLst>
          </a:custGeom>
          <a:noFill/>
          <a:ln w="28575">
            <a:solidFill>
              <a:srgbClr val="0099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57833" name="Freeform 147"/>
          <p:cNvSpPr>
            <a:spLocks/>
          </p:cNvSpPr>
          <p:nvPr/>
        </p:nvSpPr>
        <p:spPr bwMode="auto">
          <a:xfrm>
            <a:off x="2293938" y="1933576"/>
            <a:ext cx="3306762" cy="1135063"/>
          </a:xfrm>
          <a:custGeom>
            <a:avLst/>
            <a:gdLst>
              <a:gd name="T0" fmla="*/ 0 w 1966"/>
              <a:gd name="T1" fmla="*/ 640 h 640"/>
              <a:gd name="T2" fmla="*/ 84 w 1966"/>
              <a:gd name="T3" fmla="*/ 640 h 640"/>
              <a:gd name="T4" fmla="*/ 84 w 1966"/>
              <a:gd name="T5" fmla="*/ 522 h 640"/>
              <a:gd name="T6" fmla="*/ 140 w 1966"/>
              <a:gd name="T7" fmla="*/ 522 h 640"/>
              <a:gd name="T8" fmla="*/ 140 w 1966"/>
              <a:gd name="T9" fmla="*/ 434 h 640"/>
              <a:gd name="T10" fmla="*/ 194 w 1966"/>
              <a:gd name="T11" fmla="*/ 434 h 640"/>
              <a:gd name="T12" fmla="*/ 194 w 1966"/>
              <a:gd name="T13" fmla="*/ 378 h 640"/>
              <a:gd name="T14" fmla="*/ 252 w 1966"/>
              <a:gd name="T15" fmla="*/ 378 h 640"/>
              <a:gd name="T16" fmla="*/ 252 w 1966"/>
              <a:gd name="T17" fmla="*/ 324 h 640"/>
              <a:gd name="T18" fmla="*/ 306 w 1966"/>
              <a:gd name="T19" fmla="*/ 324 h 640"/>
              <a:gd name="T20" fmla="*/ 310 w 1966"/>
              <a:gd name="T21" fmla="*/ 288 h 640"/>
              <a:gd name="T22" fmla="*/ 358 w 1966"/>
              <a:gd name="T23" fmla="*/ 286 h 640"/>
              <a:gd name="T24" fmla="*/ 360 w 1966"/>
              <a:gd name="T25" fmla="*/ 264 h 640"/>
              <a:gd name="T26" fmla="*/ 360 w 1966"/>
              <a:gd name="T27" fmla="*/ 246 h 640"/>
              <a:gd name="T28" fmla="*/ 472 w 1966"/>
              <a:gd name="T29" fmla="*/ 246 h 640"/>
              <a:gd name="T30" fmla="*/ 472 w 1966"/>
              <a:gd name="T31" fmla="*/ 228 h 640"/>
              <a:gd name="T32" fmla="*/ 530 w 1966"/>
              <a:gd name="T33" fmla="*/ 228 h 640"/>
              <a:gd name="T34" fmla="*/ 530 w 1966"/>
              <a:gd name="T35" fmla="*/ 208 h 640"/>
              <a:gd name="T36" fmla="*/ 584 w 1966"/>
              <a:gd name="T37" fmla="*/ 208 h 640"/>
              <a:gd name="T38" fmla="*/ 582 w 1966"/>
              <a:gd name="T39" fmla="*/ 196 h 640"/>
              <a:gd name="T40" fmla="*/ 634 w 1966"/>
              <a:gd name="T41" fmla="*/ 196 h 640"/>
              <a:gd name="T42" fmla="*/ 634 w 1966"/>
              <a:gd name="T43" fmla="*/ 180 h 640"/>
              <a:gd name="T44" fmla="*/ 692 w 1966"/>
              <a:gd name="T45" fmla="*/ 180 h 640"/>
              <a:gd name="T46" fmla="*/ 742 w 1966"/>
              <a:gd name="T47" fmla="*/ 173 h 640"/>
              <a:gd name="T48" fmla="*/ 746 w 1966"/>
              <a:gd name="T49" fmla="*/ 160 h 640"/>
              <a:gd name="T50" fmla="*/ 790 w 1966"/>
              <a:gd name="T51" fmla="*/ 158 h 640"/>
              <a:gd name="T52" fmla="*/ 864 w 1966"/>
              <a:gd name="T53" fmla="*/ 152 h 640"/>
              <a:gd name="T54" fmla="*/ 922 w 1966"/>
              <a:gd name="T55" fmla="*/ 148 h 640"/>
              <a:gd name="T56" fmla="*/ 960 w 1966"/>
              <a:gd name="T57" fmla="*/ 148 h 640"/>
              <a:gd name="T58" fmla="*/ 1018 w 1966"/>
              <a:gd name="T59" fmla="*/ 142 h 640"/>
              <a:gd name="T60" fmla="*/ 1032 w 1966"/>
              <a:gd name="T61" fmla="*/ 126 h 640"/>
              <a:gd name="T62" fmla="*/ 1120 w 1966"/>
              <a:gd name="T63" fmla="*/ 126 h 640"/>
              <a:gd name="T64" fmla="*/ 1128 w 1966"/>
              <a:gd name="T65" fmla="*/ 116 h 640"/>
              <a:gd name="T66" fmla="*/ 1180 w 1966"/>
              <a:gd name="T67" fmla="*/ 114 h 640"/>
              <a:gd name="T68" fmla="*/ 1240 w 1966"/>
              <a:gd name="T69" fmla="*/ 106 h 640"/>
              <a:gd name="T70" fmla="*/ 1290 w 1966"/>
              <a:gd name="T71" fmla="*/ 104 h 640"/>
              <a:gd name="T72" fmla="*/ 1336 w 1966"/>
              <a:gd name="T73" fmla="*/ 100 h 640"/>
              <a:gd name="T74" fmla="*/ 1396 w 1966"/>
              <a:gd name="T75" fmla="*/ 84 h 640"/>
              <a:gd name="T76" fmla="*/ 1446 w 1966"/>
              <a:gd name="T77" fmla="*/ 80 h 640"/>
              <a:gd name="T78" fmla="*/ 1498 w 1966"/>
              <a:gd name="T79" fmla="*/ 76 h 640"/>
              <a:gd name="T80" fmla="*/ 1540 w 1966"/>
              <a:gd name="T81" fmla="*/ 66 h 640"/>
              <a:gd name="T82" fmla="*/ 1658 w 1966"/>
              <a:gd name="T83" fmla="*/ 66 h 640"/>
              <a:gd name="T84" fmla="*/ 1706 w 1966"/>
              <a:gd name="T85" fmla="*/ 62 h 640"/>
              <a:gd name="T86" fmla="*/ 1776 w 1966"/>
              <a:gd name="T87" fmla="*/ 56 h 640"/>
              <a:gd name="T88" fmla="*/ 1826 w 1966"/>
              <a:gd name="T89" fmla="*/ 56 h 640"/>
              <a:gd name="T90" fmla="*/ 1836 w 1966"/>
              <a:gd name="T91" fmla="*/ 50 h 640"/>
              <a:gd name="T92" fmla="*/ 1884 w 1966"/>
              <a:gd name="T93" fmla="*/ 50 h 640"/>
              <a:gd name="T94" fmla="*/ 1946 w 1966"/>
              <a:gd name="T95" fmla="*/ 44 h 640"/>
              <a:gd name="T96" fmla="*/ 1946 w 1966"/>
              <a:gd name="T97" fmla="*/ 0 h 640"/>
              <a:gd name="T98" fmla="*/ 1966 w 1966"/>
              <a:gd name="T99" fmla="*/ 0 h 6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66"/>
              <a:gd name="T151" fmla="*/ 0 h 640"/>
              <a:gd name="T152" fmla="*/ 1966 w 1966"/>
              <a:gd name="T153" fmla="*/ 640 h 64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66" h="640">
                <a:moveTo>
                  <a:pt x="0" y="640"/>
                </a:moveTo>
                <a:lnTo>
                  <a:pt x="84" y="640"/>
                </a:lnTo>
                <a:lnTo>
                  <a:pt x="84" y="522"/>
                </a:lnTo>
                <a:lnTo>
                  <a:pt x="140" y="522"/>
                </a:lnTo>
                <a:lnTo>
                  <a:pt x="140" y="434"/>
                </a:lnTo>
                <a:lnTo>
                  <a:pt x="194" y="434"/>
                </a:lnTo>
                <a:lnTo>
                  <a:pt x="194" y="378"/>
                </a:lnTo>
                <a:lnTo>
                  <a:pt x="252" y="378"/>
                </a:lnTo>
                <a:lnTo>
                  <a:pt x="252" y="324"/>
                </a:lnTo>
                <a:lnTo>
                  <a:pt x="306" y="324"/>
                </a:lnTo>
                <a:lnTo>
                  <a:pt x="310" y="288"/>
                </a:lnTo>
                <a:lnTo>
                  <a:pt x="358" y="286"/>
                </a:lnTo>
                <a:lnTo>
                  <a:pt x="360" y="264"/>
                </a:lnTo>
                <a:lnTo>
                  <a:pt x="360" y="246"/>
                </a:lnTo>
                <a:lnTo>
                  <a:pt x="472" y="246"/>
                </a:lnTo>
                <a:lnTo>
                  <a:pt x="472" y="228"/>
                </a:lnTo>
                <a:lnTo>
                  <a:pt x="530" y="228"/>
                </a:lnTo>
                <a:lnTo>
                  <a:pt x="530" y="208"/>
                </a:lnTo>
                <a:lnTo>
                  <a:pt x="584" y="208"/>
                </a:lnTo>
                <a:lnTo>
                  <a:pt x="582" y="196"/>
                </a:lnTo>
                <a:lnTo>
                  <a:pt x="634" y="196"/>
                </a:lnTo>
                <a:lnTo>
                  <a:pt x="634" y="180"/>
                </a:lnTo>
                <a:lnTo>
                  <a:pt x="692" y="180"/>
                </a:lnTo>
                <a:lnTo>
                  <a:pt x="742" y="173"/>
                </a:lnTo>
                <a:lnTo>
                  <a:pt x="746" y="160"/>
                </a:lnTo>
                <a:lnTo>
                  <a:pt x="790" y="158"/>
                </a:lnTo>
                <a:lnTo>
                  <a:pt x="864" y="152"/>
                </a:lnTo>
                <a:lnTo>
                  <a:pt x="922" y="148"/>
                </a:lnTo>
                <a:lnTo>
                  <a:pt x="960" y="148"/>
                </a:lnTo>
                <a:lnTo>
                  <a:pt x="1018" y="142"/>
                </a:lnTo>
                <a:lnTo>
                  <a:pt x="1032" y="126"/>
                </a:lnTo>
                <a:lnTo>
                  <a:pt x="1120" y="126"/>
                </a:lnTo>
                <a:lnTo>
                  <a:pt x="1128" y="116"/>
                </a:lnTo>
                <a:lnTo>
                  <a:pt x="1180" y="114"/>
                </a:lnTo>
                <a:lnTo>
                  <a:pt x="1240" y="106"/>
                </a:lnTo>
                <a:lnTo>
                  <a:pt x="1290" y="104"/>
                </a:lnTo>
                <a:lnTo>
                  <a:pt x="1336" y="100"/>
                </a:lnTo>
                <a:lnTo>
                  <a:pt x="1396" y="84"/>
                </a:lnTo>
                <a:lnTo>
                  <a:pt x="1446" y="80"/>
                </a:lnTo>
                <a:lnTo>
                  <a:pt x="1498" y="76"/>
                </a:lnTo>
                <a:lnTo>
                  <a:pt x="1540" y="66"/>
                </a:lnTo>
                <a:lnTo>
                  <a:pt x="1658" y="66"/>
                </a:lnTo>
                <a:lnTo>
                  <a:pt x="1706" y="62"/>
                </a:lnTo>
                <a:lnTo>
                  <a:pt x="1776" y="56"/>
                </a:lnTo>
                <a:lnTo>
                  <a:pt x="1826" y="56"/>
                </a:lnTo>
                <a:lnTo>
                  <a:pt x="1836" y="50"/>
                </a:lnTo>
                <a:lnTo>
                  <a:pt x="1884" y="50"/>
                </a:lnTo>
                <a:lnTo>
                  <a:pt x="1946" y="44"/>
                </a:lnTo>
                <a:lnTo>
                  <a:pt x="1946" y="0"/>
                </a:lnTo>
                <a:lnTo>
                  <a:pt x="1966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157834" name="Line 148"/>
          <p:cNvSpPr>
            <a:spLocks noChangeAspect="1" noChangeShapeType="1"/>
          </p:cNvSpPr>
          <p:nvPr/>
        </p:nvSpPr>
        <p:spPr bwMode="auto">
          <a:xfrm rot="5400000" flipV="1">
            <a:off x="3847307" y="1437482"/>
            <a:ext cx="9525" cy="32718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25429" name="Text Box 149"/>
          <p:cNvSpPr txBox="1">
            <a:spLocks noChangeArrowheads="1"/>
          </p:cNvSpPr>
          <p:nvPr/>
        </p:nvSpPr>
        <p:spPr bwMode="auto">
          <a:xfrm>
            <a:off x="2827338" y="2505076"/>
            <a:ext cx="3268662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200" b="1">
                <a:solidFill>
                  <a:srgbClr val="C0504D"/>
                </a:solidFill>
              </a:rPr>
              <a:t>PEP: CV death, MI, cardiac arrest, revascularization, hospitalization for UA</a:t>
            </a:r>
          </a:p>
        </p:txBody>
      </p:sp>
      <p:sp>
        <p:nvSpPr>
          <p:cNvPr id="157836" name="Text Box 151"/>
          <p:cNvSpPr txBox="1">
            <a:spLocks noChangeAspect="1" noChangeArrowheads="1"/>
          </p:cNvSpPr>
          <p:nvPr/>
        </p:nvSpPr>
        <p:spPr bwMode="auto">
          <a:xfrm>
            <a:off x="9879159" y="2814638"/>
            <a:ext cx="691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Time</a:t>
            </a:r>
            <a:br>
              <a:rPr lang="en-US" sz="1400" b="1">
                <a:solidFill>
                  <a:srgbClr val="C0504D"/>
                </a:solidFill>
              </a:rPr>
            </a:br>
            <a:r>
              <a:rPr lang="en-US" sz="1400" b="1">
                <a:solidFill>
                  <a:srgbClr val="C0504D"/>
                </a:solidFill>
              </a:rPr>
              <a:t>(years)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837" name="Text Box 152"/>
          <p:cNvSpPr txBox="1">
            <a:spLocks noChangeAspect="1" noChangeArrowheads="1"/>
          </p:cNvSpPr>
          <p:nvPr/>
        </p:nvSpPr>
        <p:spPr bwMode="auto">
          <a:xfrm>
            <a:off x="4965847" y="5734050"/>
            <a:ext cx="691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C0504D"/>
                </a:solidFill>
              </a:rPr>
              <a:t>Time</a:t>
            </a:r>
            <a:br>
              <a:rPr lang="en-US" sz="1400" b="1">
                <a:solidFill>
                  <a:srgbClr val="C0504D"/>
                </a:solidFill>
              </a:rPr>
            </a:br>
            <a:r>
              <a:rPr lang="en-US" sz="1400" b="1">
                <a:solidFill>
                  <a:srgbClr val="C0504D"/>
                </a:solidFill>
              </a:rPr>
              <a:t>(years)</a:t>
            </a:r>
            <a:endParaRPr lang="en-US" sz="1400" b="1">
              <a:solidFill>
                <a:srgbClr val="C0504D"/>
              </a:solidFill>
              <a:latin typeface="Times" charset="0"/>
            </a:endParaRPr>
          </a:p>
        </p:txBody>
      </p:sp>
      <p:sp>
        <p:nvSpPr>
          <p:cNvPr id="157838" name="Rectangle 153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 dirty="0">
                <a:solidFill>
                  <a:prstClr val="white"/>
                </a:solidFill>
              </a:rPr>
              <a:t>Koroner arter hastalarında </a:t>
            </a:r>
            <a:r>
              <a:rPr lang="tr-TR" sz="2400" b="1" dirty="0" err="1">
                <a:solidFill>
                  <a:prstClr val="white"/>
                </a:solidFill>
              </a:rPr>
              <a:t>AÇFi</a:t>
            </a:r>
            <a:r>
              <a:rPr lang="tr-TR" sz="2400" b="1" dirty="0">
                <a:solidFill>
                  <a:prstClr val="white"/>
                </a:solidFill>
              </a:rPr>
              <a:t>. ile </a:t>
            </a:r>
            <a:r>
              <a:rPr lang="en-US" sz="2400" b="1" dirty="0">
                <a:solidFill>
                  <a:prstClr val="white"/>
                </a:solidFill>
              </a:rPr>
              <a:t>Se</a:t>
            </a:r>
            <a:r>
              <a:rPr lang="tr-TR" sz="2400" b="1" dirty="0">
                <a:solidFill>
                  <a:prstClr val="white"/>
                </a:solidFill>
              </a:rPr>
              <a:t>k</a:t>
            </a:r>
            <a:r>
              <a:rPr lang="en-US" sz="2400" b="1" dirty="0" err="1">
                <a:solidFill>
                  <a:prstClr val="white"/>
                </a:solidFill>
              </a:rPr>
              <a:t>ond</a:t>
            </a:r>
            <a:r>
              <a:rPr lang="tr-TR" sz="2400" b="1" dirty="0">
                <a:solidFill>
                  <a:prstClr val="white"/>
                </a:solidFill>
              </a:rPr>
              <a:t>er koruma 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157839" name="Line 154"/>
          <p:cNvSpPr>
            <a:spLocks noChangeAspect="1" noChangeShapeType="1"/>
          </p:cNvSpPr>
          <p:nvPr/>
        </p:nvSpPr>
        <p:spPr bwMode="auto">
          <a:xfrm>
            <a:off x="2298700" y="3048001"/>
            <a:ext cx="0" cy="1365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9049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4" y="1331913"/>
            <a:ext cx="5894387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355725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b="1" dirty="0">
                <a:solidFill>
                  <a:srgbClr val="FF0000"/>
                </a:solidFill>
              </a:rPr>
              <a:t>MI gelişme riskini en fazla azaltan ACE </a:t>
            </a:r>
            <a:r>
              <a:rPr lang="tr-TR" sz="3600" b="1" dirty="0" err="1">
                <a:solidFill>
                  <a:srgbClr val="FF0000"/>
                </a:solidFill>
              </a:rPr>
              <a:t>inh</a:t>
            </a:r>
            <a:r>
              <a:rPr lang="tr-TR" sz="3600" b="1" dirty="0">
                <a:solidFill>
                  <a:srgbClr val="FF0000"/>
                </a:solidFill>
              </a:rPr>
              <a:t>. </a:t>
            </a:r>
            <a:r>
              <a:rPr lang="tr-TR" sz="3600" b="1" dirty="0" err="1">
                <a:solidFill>
                  <a:srgbClr val="70AD47">
                    <a:lumMod val="50000"/>
                  </a:srgbClr>
                </a:solidFill>
              </a:rPr>
              <a:t>Perindopril</a:t>
            </a:r>
            <a:endParaRPr lang="tr-TR" sz="3600" b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227638" y="5497514"/>
            <a:ext cx="54403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err="1">
                <a:solidFill>
                  <a:srgbClr val="70AD47">
                    <a:lumMod val="50000"/>
                  </a:srgbClr>
                </a:solidFill>
              </a:rPr>
              <a:t>Ramipril’den</a:t>
            </a:r>
            <a:r>
              <a:rPr lang="tr-TR" sz="2800" b="1" dirty="0">
                <a:solidFill>
                  <a:srgbClr val="70AD47">
                    <a:lumMod val="50000"/>
                  </a:srgbClr>
                </a:solidFill>
              </a:rPr>
              <a:t> %44 daha fazla azaltır</a:t>
            </a:r>
          </a:p>
        </p:txBody>
      </p:sp>
      <p:pic>
        <p:nvPicPr>
          <p:cNvPr id="98309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440488"/>
            <a:ext cx="2216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455738"/>
            <a:ext cx="2805112" cy="408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1" name="Metin kutusu 6"/>
          <p:cNvSpPr txBox="1">
            <a:spLocks noChangeArrowheads="1"/>
          </p:cNvSpPr>
          <p:nvPr/>
        </p:nvSpPr>
        <p:spPr bwMode="auto">
          <a:xfrm>
            <a:off x="2011363" y="5662614"/>
            <a:ext cx="2805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1">
                <a:solidFill>
                  <a:srgbClr val="FF0000"/>
                </a:solidFill>
              </a:rPr>
              <a:t>MI Gelişme Riski</a:t>
            </a:r>
          </a:p>
        </p:txBody>
      </p:sp>
      <p:sp>
        <p:nvSpPr>
          <p:cNvPr id="98312" name="Metin kutusu 7"/>
          <p:cNvSpPr txBox="1">
            <a:spLocks noChangeArrowheads="1"/>
          </p:cNvSpPr>
          <p:nvPr/>
        </p:nvSpPr>
        <p:spPr bwMode="auto">
          <a:xfrm>
            <a:off x="6156326" y="6440489"/>
            <a:ext cx="412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200">
                <a:solidFill>
                  <a:prstClr val="black"/>
                </a:solidFill>
              </a:rPr>
              <a:t>Toddei et al. Current Medical Research Opinion 2015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983164" y="1455739"/>
            <a:ext cx="5614987" cy="526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DBECEC-C340-6F4B-8C6C-5456EEE3F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525" y="2025746"/>
            <a:ext cx="11440949" cy="140325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768E0-4975-7D44-98C3-7A9B43F29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13" y="183822"/>
            <a:ext cx="11698595" cy="1771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1FBCB1-F583-6B42-AD76-0C8F9E41484E}"/>
              </a:ext>
            </a:extLst>
          </p:cNvPr>
          <p:cNvSpPr txBox="1"/>
          <p:nvPr/>
        </p:nvSpPr>
        <p:spPr>
          <a:xfrm>
            <a:off x="433113" y="3268989"/>
            <a:ext cx="989855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TR" sz="2400" b="1" dirty="0">
                <a:solidFill>
                  <a:schemeClr val="bg1"/>
                </a:solidFill>
              </a:rPr>
              <a:t>Kardiyovaskuler olay için yüksek riskli KKS hastalarında ACEinh tercih edilir</a:t>
            </a:r>
          </a:p>
        </p:txBody>
      </p:sp>
    </p:spTree>
    <p:extLst>
      <p:ext uri="{BB962C8B-B14F-4D97-AF65-F5344CB8AC3E}">
        <p14:creationId xmlns:p14="http://schemas.microsoft.com/office/powerpoint/2010/main" val="2050630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5ACF-33B9-A84A-ACC0-3BA302B8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741"/>
            <a:ext cx="12192000" cy="935182"/>
          </a:xfrm>
        </p:spPr>
        <p:txBody>
          <a:bodyPr>
            <a:normAutofit/>
          </a:bodyPr>
          <a:lstStyle/>
          <a:p>
            <a:pPr algn="ctr"/>
            <a:r>
              <a:rPr lang="en-TR" sz="4000" b="1" dirty="0">
                <a:solidFill>
                  <a:srgbClr val="FF0000"/>
                </a:solidFill>
                <a:latin typeface="+mn-lt"/>
              </a:rPr>
              <a:t>Hipertansiyonu olan Diyabet Hastasında İlaç Seçimi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FCD750-B21D-554B-B89D-D7A7026FD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/>
          <a:stretch/>
        </p:blipFill>
        <p:spPr>
          <a:xfrm>
            <a:off x="0" y="2272334"/>
            <a:ext cx="11830700" cy="180363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2CDF4A-2EE5-1A49-A98C-CBBCAA3599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48"/>
          <a:stretch/>
        </p:blipFill>
        <p:spPr>
          <a:xfrm>
            <a:off x="8013080" y="6304791"/>
            <a:ext cx="4076700" cy="3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30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19A5EA41-A899-2E49-9D9C-A275B2099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6" y="14288"/>
            <a:ext cx="55864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5">
            <a:extLst>
              <a:ext uri="{FF2B5EF4-FFF2-40B4-BE49-F238E27FC236}">
                <a16:creationId xmlns:a16="http://schemas.microsoft.com/office/drawing/2014/main" id="{E5D4075A-A47D-E247-BB17-532DEAA6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51601"/>
            <a:ext cx="3467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3">
            <a:extLst>
              <a:ext uri="{FF2B5EF4-FFF2-40B4-BE49-F238E27FC236}">
                <a16:creationId xmlns:a16="http://schemas.microsoft.com/office/drawing/2014/main" id="{11096628-EA89-CB4A-A8D7-4A3D93817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20814"/>
            <a:ext cx="4084638" cy="407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Başlık 1">
            <a:extLst>
              <a:ext uri="{FF2B5EF4-FFF2-40B4-BE49-F238E27FC236}">
                <a16:creationId xmlns:a16="http://schemas.microsoft.com/office/drawing/2014/main" id="{A17B8075-67BC-B64A-9297-792B6D25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4" y="5624513"/>
            <a:ext cx="4589354" cy="754062"/>
          </a:xfrm>
        </p:spPr>
        <p:txBody>
          <a:bodyPr>
            <a:normAutofit/>
          </a:bodyPr>
          <a:lstStyle/>
          <a:p>
            <a:pPr algn="ctr"/>
            <a:r>
              <a:rPr lang="tr-TR" alt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Diyabet Hastalarında </a:t>
            </a:r>
            <a:br>
              <a:rPr lang="tr-TR" alt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AÇFi</a:t>
            </a:r>
            <a:r>
              <a:rPr lang="tr-TR" alt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Ölümü %13 Azaltır</a:t>
            </a:r>
          </a:p>
        </p:txBody>
      </p:sp>
      <p:pic>
        <p:nvPicPr>
          <p:cNvPr id="86022" name="Picture 2">
            <a:extLst>
              <a:ext uri="{FF2B5EF4-FFF2-40B4-BE49-F238E27FC236}">
                <a16:creationId xmlns:a16="http://schemas.microsoft.com/office/drawing/2014/main" id="{F90B6301-DC23-6840-86D0-21CE0504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420814"/>
            <a:ext cx="4424362" cy="407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3" name="Başlık 1">
            <a:extLst>
              <a:ext uri="{FF2B5EF4-FFF2-40B4-BE49-F238E27FC236}">
                <a16:creationId xmlns:a16="http://schemas.microsoft.com/office/drawing/2014/main" id="{19490A6B-347F-1946-A0B4-A66FDC3FE873}"/>
              </a:ext>
            </a:extLst>
          </p:cNvPr>
          <p:cNvSpPr txBox="1">
            <a:spLocks/>
          </p:cNvSpPr>
          <p:nvPr/>
        </p:nvSpPr>
        <p:spPr bwMode="auto">
          <a:xfrm>
            <a:off x="6237289" y="5495926"/>
            <a:ext cx="42449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Diyabet Hastalarında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 Ölümü Azaltmaz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560857-E715-D94C-A568-E465F1C36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67"/>
          <a:stretch/>
        </p:blipFill>
        <p:spPr>
          <a:xfrm>
            <a:off x="932829" y="1174889"/>
            <a:ext cx="9511651" cy="525605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72A58AF-CC4B-504D-9CA6-1B1C79B58C37}"/>
              </a:ext>
            </a:extLst>
          </p:cNvPr>
          <p:cNvSpPr txBox="1">
            <a:spLocks/>
          </p:cNvSpPr>
          <p:nvPr/>
        </p:nvSpPr>
        <p:spPr>
          <a:xfrm>
            <a:off x="0" y="142101"/>
            <a:ext cx="11952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Hipertansiyon ve Kronik Böbrek Hastalığında </a:t>
            </a:r>
            <a:br>
              <a:rPr lang="en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Önerilen Tedavi Yaklaşımı</a:t>
            </a:r>
            <a:br>
              <a:rPr lang="en-TR" sz="3200" dirty="0"/>
            </a:br>
            <a:endParaRPr lang="en-TR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9EB2D-C14E-6449-8C60-C1E7E432A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48"/>
          <a:stretch/>
        </p:blipFill>
        <p:spPr>
          <a:xfrm>
            <a:off x="7182471" y="6187964"/>
            <a:ext cx="4076700" cy="3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92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FCFD2C-DDA0-A94F-B2B5-72572B814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786" y="0"/>
            <a:ext cx="4645281" cy="13471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2C85A-8220-B94D-8AE4-4F1EB0873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0" y="6200775"/>
            <a:ext cx="4165600" cy="58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1560F9-EB7A-D347-9E45-3CBA631CB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786" y="1460433"/>
            <a:ext cx="5917324" cy="4829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5BDA0A-07C1-A445-90D0-3053AD0465BE}"/>
              </a:ext>
            </a:extLst>
          </p:cNvPr>
          <p:cNvSpPr txBox="1"/>
          <p:nvPr/>
        </p:nvSpPr>
        <p:spPr>
          <a:xfrm>
            <a:off x="382168" y="4425398"/>
            <a:ext cx="337002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/>
              <a:t>İlk tercih AÇFi. </a:t>
            </a:r>
          </a:p>
          <a:p>
            <a:pPr algn="ctr"/>
            <a:r>
              <a:rPr lang="en-TR" sz="2400" b="1" dirty="0"/>
              <a:t>(ARB; AÇFi tolere edilmez ise)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2C3555-DA72-A340-A405-4D454C5F11D9}"/>
              </a:ext>
            </a:extLst>
          </p:cNvPr>
          <p:cNvCxnSpPr>
            <a:cxnSpLocks/>
          </p:cNvCxnSpPr>
          <p:nvPr/>
        </p:nvCxnSpPr>
        <p:spPr>
          <a:xfrm flipH="1">
            <a:off x="2088200" y="3171088"/>
            <a:ext cx="2672985" cy="12227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064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İçerik Yer Tutucusu 2"/>
          <p:cNvSpPr>
            <a:spLocks noGrp="1"/>
          </p:cNvSpPr>
          <p:nvPr>
            <p:ph idx="1"/>
          </p:nvPr>
        </p:nvSpPr>
        <p:spPr>
          <a:xfrm>
            <a:off x="1260088" y="1553203"/>
            <a:ext cx="9489688" cy="5631365"/>
          </a:xfrm>
        </p:spPr>
        <p:txBody>
          <a:bodyPr/>
          <a:lstStyle/>
          <a:p>
            <a:pPr marL="0" indent="0" algn="ctr">
              <a:buNone/>
            </a:pPr>
            <a:r>
              <a:rPr lang="tr-TR" altLang="tr-TR" sz="3600" b="1" dirty="0"/>
              <a:t>RAAS </a:t>
            </a:r>
            <a:r>
              <a:rPr lang="tr-TR" altLang="tr-TR" sz="3600" b="1" dirty="0" err="1"/>
              <a:t>Blokeri</a:t>
            </a:r>
            <a:r>
              <a:rPr lang="tr-TR" altLang="tr-TR" sz="3600" b="1" dirty="0"/>
              <a:t> </a:t>
            </a:r>
          </a:p>
          <a:p>
            <a:pPr marL="0" indent="0" algn="ctr">
              <a:buNone/>
            </a:pPr>
            <a:r>
              <a:rPr lang="tr-TR" altLang="tr-TR" sz="3600" b="1" dirty="0"/>
              <a:t>(</a:t>
            </a:r>
            <a:r>
              <a:rPr lang="tr-TR" altLang="tr-TR" sz="3600" b="1" dirty="0" err="1"/>
              <a:t>AÇFi</a:t>
            </a:r>
            <a:r>
              <a:rPr lang="tr-TR" altLang="tr-TR" sz="3600" b="1" dirty="0"/>
              <a:t> veya ARB)</a:t>
            </a:r>
          </a:p>
          <a:p>
            <a:pPr marL="0" indent="0">
              <a:buNone/>
            </a:pPr>
            <a:endParaRPr lang="tr-TR" altLang="tr-TR" sz="3600" b="1" dirty="0"/>
          </a:p>
          <a:p>
            <a:pPr marL="0" indent="0">
              <a:buNone/>
            </a:pPr>
            <a:endParaRPr lang="tr-TR" altLang="tr-TR" sz="3600" b="1" dirty="0"/>
          </a:p>
          <a:p>
            <a:pPr marL="0" indent="0">
              <a:buNone/>
            </a:pPr>
            <a:r>
              <a:rPr lang="tr-TR" altLang="tr-TR" sz="3600" b="1" dirty="0"/>
              <a:t>		</a:t>
            </a:r>
          </a:p>
          <a:p>
            <a:pPr marL="0" indent="0">
              <a:buNone/>
            </a:pPr>
            <a:r>
              <a:rPr lang="tr-TR" altLang="tr-TR" sz="3600" b="1" dirty="0"/>
              <a:t>		   </a:t>
            </a:r>
            <a:r>
              <a:rPr lang="tr-TR" altLang="tr-TR" sz="4000" b="1" dirty="0"/>
              <a:t>KKB</a:t>
            </a:r>
            <a:r>
              <a:rPr lang="tr-TR" altLang="tr-TR" sz="3600" b="1" dirty="0"/>
              <a:t>				</a:t>
            </a:r>
          </a:p>
        </p:txBody>
      </p:sp>
      <p:cxnSp>
        <p:nvCxnSpPr>
          <p:cNvPr id="9" name="Düz Ok Bağlayıcısı 8"/>
          <p:cNvCxnSpPr/>
          <p:nvPr/>
        </p:nvCxnSpPr>
        <p:spPr>
          <a:xfrm flipH="1">
            <a:off x="4053681" y="3403144"/>
            <a:ext cx="1182688" cy="106362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5773118" y="3403144"/>
            <a:ext cx="1819275" cy="92392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3" name="Metin kutusu 11"/>
          <p:cNvSpPr txBox="1">
            <a:spLocks noChangeArrowheads="1"/>
          </p:cNvSpPr>
          <p:nvPr/>
        </p:nvSpPr>
        <p:spPr bwMode="auto">
          <a:xfrm>
            <a:off x="4720406" y="3698945"/>
            <a:ext cx="382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600" b="1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99334" name="Metin kutusu 12"/>
          <p:cNvSpPr txBox="1">
            <a:spLocks noChangeArrowheads="1"/>
          </p:cNvSpPr>
          <p:nvPr/>
        </p:nvSpPr>
        <p:spPr bwMode="auto">
          <a:xfrm>
            <a:off x="6930711" y="3541940"/>
            <a:ext cx="382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600" b="1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99335" name="Dikdörtgen 13"/>
          <p:cNvSpPr>
            <a:spLocks noChangeArrowheads="1"/>
          </p:cNvSpPr>
          <p:nvPr/>
        </p:nvSpPr>
        <p:spPr bwMode="auto">
          <a:xfrm>
            <a:off x="7495806" y="4237080"/>
            <a:ext cx="1721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600" b="1" dirty="0" err="1">
                <a:solidFill>
                  <a:prstClr val="black"/>
                </a:solidFill>
              </a:rPr>
              <a:t>Diüretik</a:t>
            </a:r>
            <a:endParaRPr lang="tr-TR" altLang="tr-TR" sz="3600" b="1" dirty="0">
              <a:solidFill>
                <a:prstClr val="black"/>
              </a:solidFill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4005862" y="2683903"/>
            <a:ext cx="2676894" cy="61195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000">
              <a:solidFill>
                <a:prstClr val="white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7473757" y="4272519"/>
            <a:ext cx="1955006" cy="61753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00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973E4-AAAF-2443-AC0B-F61EA10C4351}"/>
              </a:ext>
            </a:extLst>
          </p:cNvPr>
          <p:cNvSpPr txBox="1"/>
          <p:nvPr/>
        </p:nvSpPr>
        <p:spPr>
          <a:xfrm>
            <a:off x="4096930" y="2752270"/>
            <a:ext cx="2494758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</a:t>
            </a:r>
            <a:r>
              <a:rPr lang="en-TR" sz="2400" b="1" dirty="0">
                <a:solidFill>
                  <a:schemeClr val="bg1"/>
                </a:solidFill>
              </a:rPr>
              <a:t>erindopril </a:t>
            </a:r>
            <a:r>
              <a:rPr lang="en-TR" sz="2000" b="1" dirty="0">
                <a:solidFill>
                  <a:schemeClr val="bg1"/>
                </a:solidFill>
              </a:rPr>
              <a:t>10 mg</a:t>
            </a:r>
            <a:endParaRPr lang="en-TR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B9970-5773-DF4E-822D-4D370EE3EE90}"/>
              </a:ext>
            </a:extLst>
          </p:cNvPr>
          <p:cNvSpPr txBox="1"/>
          <p:nvPr/>
        </p:nvSpPr>
        <p:spPr>
          <a:xfrm>
            <a:off x="2662813" y="120580"/>
            <a:ext cx="632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Kombinasyon Tedavisi</a:t>
            </a:r>
          </a:p>
        </p:txBody>
      </p:sp>
    </p:spTree>
    <p:extLst>
      <p:ext uri="{BB962C8B-B14F-4D97-AF65-F5344CB8AC3E}">
        <p14:creationId xmlns:p14="http://schemas.microsoft.com/office/powerpoint/2010/main" val="24530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 flipH="1">
            <a:off x="9007573" y="1308956"/>
            <a:ext cx="29716" cy="17086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CustomShape 2"/>
          <p:cNvSpPr/>
          <p:nvPr/>
        </p:nvSpPr>
        <p:spPr>
          <a:xfrm flipH="1">
            <a:off x="2854369" y="1483351"/>
            <a:ext cx="8164" cy="187296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ustomShape 3"/>
          <p:cNvSpPr/>
          <p:nvPr/>
        </p:nvSpPr>
        <p:spPr>
          <a:xfrm flipH="1">
            <a:off x="1631109" y="836386"/>
            <a:ext cx="2464808" cy="6388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Yüksek normal KB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130- 139/85- 89 mm Hg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4"/>
          <p:cNvSpPr/>
          <p:nvPr/>
        </p:nvSpPr>
        <p:spPr>
          <a:xfrm flipH="1">
            <a:off x="4510964" y="620513"/>
            <a:ext cx="2798870" cy="9131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Evre 1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Hipertansiyon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KB 140- 159/90- 99 mm Hg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5"/>
          <p:cNvSpPr/>
          <p:nvPr/>
        </p:nvSpPr>
        <p:spPr>
          <a:xfrm flipH="1">
            <a:off x="7606669" y="620513"/>
            <a:ext cx="2982392" cy="11874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tr-TR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Evre 2 ve Evre 3 </a:t>
            </a:r>
            <a:endParaRPr lang="tr-TR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Hipertansiyon</a:t>
            </a:r>
            <a:endParaRPr lang="tr-TR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KB</a:t>
            </a:r>
            <a:endParaRPr lang="tr-TR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≥160 / ≥100 </a:t>
            </a:r>
            <a:r>
              <a:rPr lang="tr-TR" sz="16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mmhg</a:t>
            </a:r>
            <a:r>
              <a:rPr lang="tr-TR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  <a:endParaRPr lang="tr-TR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6"/>
          <p:cNvSpPr/>
          <p:nvPr/>
        </p:nvSpPr>
        <p:spPr>
          <a:xfrm>
            <a:off x="8118702" y="1988907"/>
            <a:ext cx="2246999" cy="364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Yaşam tarzı değişikliği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7"/>
          <p:cNvSpPr/>
          <p:nvPr/>
        </p:nvSpPr>
        <p:spPr>
          <a:xfrm>
            <a:off x="1713074" y="3356973"/>
            <a:ext cx="2515097" cy="11874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KVH özellikle KAH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olan çok yüksek riskli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hastalarda ilaç tedavisini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düşünün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8"/>
          <p:cNvSpPr/>
          <p:nvPr/>
        </p:nvSpPr>
        <p:spPr>
          <a:xfrm>
            <a:off x="4655627" y="3037899"/>
            <a:ext cx="2591837" cy="14617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tr-T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KVH, böbrek hastalığı</a:t>
            </a:r>
            <a:endParaRPr lang="tr-T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tr-T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veya HOH olan yüksek veya çok yüksek riskli hastalarda hemen ilaç tedavisi</a:t>
            </a:r>
            <a:endParaRPr lang="tr-T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9"/>
          <p:cNvSpPr/>
          <p:nvPr/>
        </p:nvSpPr>
        <p:spPr>
          <a:xfrm>
            <a:off x="4655626" y="4831833"/>
            <a:ext cx="2661066" cy="1461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Düşük-orta riskli hastalarda 3-6 aylık yaşam tarzı değişikliği sonrası KB kontrol edilemezse ilaç tedavisi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10"/>
          <p:cNvSpPr/>
          <p:nvPr/>
        </p:nvSpPr>
        <p:spPr>
          <a:xfrm>
            <a:off x="8183686" y="2997076"/>
            <a:ext cx="2040945" cy="63880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Tüm hastalarda hemen ilaç tedavisi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11"/>
          <p:cNvSpPr/>
          <p:nvPr/>
        </p:nvSpPr>
        <p:spPr>
          <a:xfrm>
            <a:off x="8156582" y="4821709"/>
            <a:ext cx="2253203" cy="9131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 ayda kan basıncı kontrolünü hedefleyin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12"/>
          <p:cNvSpPr/>
          <p:nvPr/>
        </p:nvSpPr>
        <p:spPr>
          <a:xfrm>
            <a:off x="1854144" y="1844883"/>
            <a:ext cx="2246999" cy="364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Yaşam tarzı değişikliği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13"/>
          <p:cNvSpPr/>
          <p:nvPr/>
        </p:nvSpPr>
        <p:spPr>
          <a:xfrm>
            <a:off x="5807699" y="1556834"/>
            <a:ext cx="5225" cy="146114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CustomShape 14"/>
          <p:cNvSpPr/>
          <p:nvPr/>
        </p:nvSpPr>
        <p:spPr>
          <a:xfrm>
            <a:off x="4950502" y="1916731"/>
            <a:ext cx="2246999" cy="364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tr-TR" sz="16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Yaşam tarzı değişikliği</a:t>
            </a:r>
            <a:endParaRPr lang="tr-T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15"/>
          <p:cNvSpPr/>
          <p:nvPr/>
        </p:nvSpPr>
        <p:spPr>
          <a:xfrm>
            <a:off x="5813904" y="4584934"/>
            <a:ext cx="5225" cy="25571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16"/>
          <p:cNvSpPr/>
          <p:nvPr/>
        </p:nvSpPr>
        <p:spPr>
          <a:xfrm>
            <a:off x="8975573" y="3645022"/>
            <a:ext cx="31675" cy="110745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CustomShape 17"/>
          <p:cNvSpPr/>
          <p:nvPr/>
        </p:nvSpPr>
        <p:spPr>
          <a:xfrm>
            <a:off x="4007095" y="1"/>
            <a:ext cx="4103442" cy="455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tr-TR" sz="2200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ESC 2018 Tedavi Önerileri </a:t>
            </a:r>
            <a:endParaRPr lang="tr-TR" sz="2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9180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95526" y="1198960"/>
            <a:ext cx="7419975" cy="17907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Diuretik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95525" y="3582160"/>
            <a:ext cx="8110330" cy="1655762"/>
          </a:xfrm>
        </p:spPr>
        <p:txBody>
          <a:bodyPr>
            <a:noAutofit/>
          </a:bodyPr>
          <a:lstStyle/>
          <a:p>
            <a:pPr algn="l"/>
            <a:r>
              <a:rPr lang="tr-TR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Tiazid</a:t>
            </a:r>
            <a:r>
              <a:rPr lang="tr-TR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tr-TR" sz="3200" b="1" dirty="0" err="1">
                <a:latin typeface="Calibri" pitchFamily="34" charset="0"/>
                <a:cs typeface="Calibri" pitchFamily="34" charset="0"/>
              </a:rPr>
              <a:t>Hidroklorotiazid</a:t>
            </a:r>
            <a:endParaRPr lang="tr-TR" sz="3200" b="1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tr-TR" sz="3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Tiazid</a:t>
            </a:r>
            <a:r>
              <a:rPr lang="tr-TR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benzeri: </a:t>
            </a:r>
            <a:r>
              <a:rPr lang="tr-TR" sz="3200" b="1" dirty="0" err="1">
                <a:latin typeface="Calibri" pitchFamily="34" charset="0"/>
                <a:cs typeface="Calibri" pitchFamily="34" charset="0"/>
              </a:rPr>
              <a:t>İndapamid</a:t>
            </a:r>
            <a:r>
              <a:rPr lang="tr-TR" sz="3200" b="1" dirty="0">
                <a:latin typeface="Calibri" pitchFamily="34" charset="0"/>
                <a:cs typeface="Calibri" pitchFamily="34" charset="0"/>
              </a:rPr>
              <a:t> ve </a:t>
            </a:r>
            <a:r>
              <a:rPr lang="tr-TR" sz="3200" b="1" dirty="0" err="1">
                <a:latin typeface="Calibri" pitchFamily="34" charset="0"/>
                <a:cs typeface="Calibri" pitchFamily="34" charset="0"/>
              </a:rPr>
              <a:t>Klortalidon</a:t>
            </a:r>
            <a:br>
              <a:rPr lang="it-IT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br>
              <a:rPr lang="it-IT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endParaRPr lang="tr-TR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12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olo 1"/>
          <p:cNvSpPr>
            <a:spLocks noGrp="1"/>
          </p:cNvSpPr>
          <p:nvPr>
            <p:ph type="title"/>
          </p:nvPr>
        </p:nvSpPr>
        <p:spPr>
          <a:xfrm>
            <a:off x="2383975" y="549394"/>
            <a:ext cx="7314005" cy="639129"/>
          </a:xfrm>
        </p:spPr>
        <p:txBody>
          <a:bodyPr>
            <a:normAutofit/>
          </a:bodyPr>
          <a:lstStyle/>
          <a:p>
            <a:r>
              <a:rPr lang="tr-TR" sz="301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Diüretiklerin farmakolojik profili</a:t>
            </a:r>
            <a:endParaRPr lang="it-IT" sz="301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305173" y="1803667"/>
            <a:ext cx="3589280" cy="444630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it-IT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HCTZ </a:t>
            </a:r>
            <a:endParaRPr lang="tr-TR" b="1" dirty="0">
              <a:solidFill>
                <a:srgbClr val="00196A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it-IT" sz="1600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(Kaplan NM, 2000)</a:t>
            </a:r>
          </a:p>
          <a:p>
            <a:pPr marL="0" indent="0">
              <a:buNone/>
              <a:defRPr/>
            </a:pPr>
            <a:endParaRPr lang="it-IT" sz="1778" b="1" dirty="0">
              <a:solidFill>
                <a:srgbClr val="00196A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Courier New"/>
              <a:buChar char="o"/>
              <a:defRPr/>
            </a:pPr>
            <a:r>
              <a:rPr lang="it-IT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Diureti</a:t>
            </a:r>
            <a:r>
              <a:rPr lang="tr-TR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 etkisi</a:t>
            </a:r>
            <a:endParaRPr lang="it-IT" sz="1778" b="1" dirty="0">
              <a:solidFill>
                <a:srgbClr val="00196A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Courier New"/>
              <a:buChar char="o"/>
              <a:defRPr/>
            </a:pPr>
            <a:r>
              <a:rPr lang="tr-TR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ESV da azalma </a:t>
            </a:r>
            <a:r>
              <a:rPr lang="it-IT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tr-TR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kısa dönem</a:t>
            </a:r>
            <a:r>
              <a:rPr lang="it-IT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>
              <a:buFont typeface="Courier New"/>
              <a:buChar char="o"/>
              <a:defRPr/>
            </a:pPr>
            <a:r>
              <a:rPr lang="tr-TR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PVD de azalma </a:t>
            </a:r>
            <a:r>
              <a:rPr lang="it-IT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tr-TR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uzun dönem</a:t>
            </a:r>
            <a:r>
              <a:rPr lang="it-IT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2113" y="1803667"/>
            <a:ext cx="3579404" cy="360903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it-IT" sz="2844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Indapamid</a:t>
            </a:r>
          </a:p>
          <a:p>
            <a:pPr marL="0" indent="0">
              <a:buNone/>
              <a:defRPr/>
            </a:pPr>
            <a:r>
              <a:rPr lang="it-IT" sz="1600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it-IT" sz="1600" b="1" dirty="0" err="1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Bataillard</a:t>
            </a:r>
            <a:r>
              <a:rPr lang="it-IT" sz="1600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 et al, 1999)</a:t>
            </a:r>
          </a:p>
          <a:p>
            <a:pPr marL="0" indent="0">
              <a:buNone/>
              <a:defRPr/>
            </a:pPr>
            <a:endParaRPr lang="it-IT" sz="2133" b="1" dirty="0">
              <a:solidFill>
                <a:srgbClr val="00196A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Courier New"/>
              <a:buChar char="o"/>
              <a:defRPr/>
            </a:pPr>
            <a:r>
              <a:rPr lang="it-IT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Diureti</a:t>
            </a:r>
            <a:r>
              <a:rPr lang="tr-TR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 etkisi</a:t>
            </a:r>
            <a:endParaRPr lang="it-IT" sz="1778" b="1" dirty="0">
              <a:solidFill>
                <a:srgbClr val="00196A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Courier New"/>
              <a:buChar char="o"/>
              <a:defRPr/>
            </a:pPr>
            <a:r>
              <a:rPr lang="tr-TR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ESV da azalma </a:t>
            </a:r>
            <a:r>
              <a:rPr lang="it-IT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tr-TR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kısa dönem</a:t>
            </a:r>
            <a:r>
              <a:rPr lang="it-IT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>
              <a:buFont typeface="Courier New"/>
              <a:buChar char="o"/>
              <a:defRPr/>
            </a:pPr>
            <a:r>
              <a:rPr lang="tr-TR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PVD de azalma </a:t>
            </a:r>
            <a:r>
              <a:rPr lang="it-IT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tr-TR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uzun dönem</a:t>
            </a:r>
            <a:r>
              <a:rPr lang="it-IT" sz="1778" b="1" dirty="0">
                <a:solidFill>
                  <a:srgbClr val="00196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>
              <a:buFont typeface="Courier New"/>
              <a:buChar char="o"/>
              <a:defRPr/>
            </a:pPr>
            <a:r>
              <a:rPr lang="tr-TR" sz="1778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SSS downregulasyonu </a:t>
            </a:r>
          </a:p>
          <a:p>
            <a:pPr>
              <a:buFont typeface="Courier New"/>
              <a:buChar char="o"/>
              <a:defRPr/>
            </a:pPr>
            <a:r>
              <a:rPr lang="it-IT" sz="1778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Ca++ </a:t>
            </a:r>
            <a:r>
              <a:rPr lang="tr-TR" sz="1778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kanal blokeri etkisi</a:t>
            </a:r>
            <a:endParaRPr lang="it-IT" sz="1778" b="1" dirty="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Courier New"/>
              <a:buChar char="o"/>
              <a:defRPr/>
            </a:pPr>
            <a:r>
              <a:rPr lang="it-IT" sz="1778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PG</a:t>
            </a:r>
            <a:r>
              <a:rPr lang="it-IT" sz="1778" b="1" baseline="-25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I2</a:t>
            </a:r>
            <a:r>
              <a:rPr lang="tr-TR" sz="1778" b="1" baseline="-25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</a:t>
            </a:r>
            <a:r>
              <a:rPr lang="tr-TR" sz="1778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artışı</a:t>
            </a:r>
            <a:endParaRPr lang="it-IT" sz="1778" b="1" baseline="-25000" dirty="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Courier New"/>
              <a:buChar char="o"/>
              <a:defRPr/>
            </a:pPr>
            <a:r>
              <a:rPr lang="it-IT" sz="1778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Antioxidan e</a:t>
            </a:r>
            <a:r>
              <a:rPr lang="tr-TR" sz="1778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tki</a:t>
            </a:r>
            <a:endParaRPr lang="it-IT" sz="1778" b="1" dirty="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3" name="Line 13"/>
          <p:cNvSpPr>
            <a:spLocks noChangeShapeType="1"/>
          </p:cNvSpPr>
          <p:nvPr/>
        </p:nvSpPr>
        <p:spPr bwMode="auto">
          <a:xfrm>
            <a:off x="2032665" y="1434016"/>
            <a:ext cx="8126672" cy="11287"/>
          </a:xfrm>
          <a:prstGeom prst="line">
            <a:avLst/>
          </a:prstGeom>
          <a:noFill/>
          <a:ln w="38100">
            <a:solidFill>
              <a:srgbClr val="0019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264" tIns="40631" rIns="81264" bIns="40631" anchor="ctr"/>
          <a:lstStyle/>
          <a:p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32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3077" y="1550505"/>
            <a:ext cx="8207237" cy="164099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tr-T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Hipertansif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İlaç Seçilirken;</a:t>
            </a:r>
            <a:b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metabolik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olarak olumsuz etkisi olmayan</a:t>
            </a:r>
            <a:b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ilaçlar seçilmeli</a:t>
            </a:r>
            <a:b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dislipidemi</a:t>
            </a:r>
            <a:r>
              <a:rPr lang="tr-T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hiperürisemi</a:t>
            </a:r>
            <a:r>
              <a:rPr lang="tr-T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-Gut ve insülin direnci/DM)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75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25421"/>
              </p:ext>
            </p:extLst>
          </p:nvPr>
        </p:nvGraphicFramePr>
        <p:xfrm>
          <a:off x="1899139" y="5059722"/>
          <a:ext cx="8780759" cy="146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87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41">
                <a:tc>
                  <a:txBody>
                    <a:bodyPr/>
                    <a:lstStyle/>
                    <a:p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HCTZ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Klortalidon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İndapamid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41">
                <a:tc>
                  <a:txBody>
                    <a:bodyPr/>
                    <a:lstStyle/>
                    <a:p>
                      <a:r>
                        <a:rPr lang="tr-T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Hipokalemi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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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 Çok nadir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941">
                <a:tc>
                  <a:txBody>
                    <a:bodyPr/>
                    <a:lstStyle/>
                    <a:p>
                      <a:r>
                        <a:rPr lang="tr-T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Hiponatremi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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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 Çok nadir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941">
                <a:tc>
                  <a:txBody>
                    <a:bodyPr/>
                    <a:lstStyle/>
                    <a:p>
                      <a:r>
                        <a:rPr lang="tr-T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Hiperurisemi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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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 Çok nadir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9C0B8B5-05C3-B74D-B6C5-32A38B429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01"/>
          <a:stretch/>
        </p:blipFill>
        <p:spPr>
          <a:xfrm>
            <a:off x="1899139" y="68014"/>
            <a:ext cx="8068826" cy="4944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AD67EA-5E58-8048-9039-4C11F5C05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02" t="86986" b="5349"/>
          <a:stretch/>
        </p:blipFill>
        <p:spPr>
          <a:xfrm>
            <a:off x="9264579" y="4139920"/>
            <a:ext cx="3347776" cy="36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97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5061F78-E97D-4CD1-981C-BEFD744950C5}"/>
              </a:ext>
            </a:extLst>
          </p:cNvPr>
          <p:cNvSpPr txBox="1">
            <a:spLocks/>
          </p:cNvSpPr>
          <p:nvPr/>
        </p:nvSpPr>
        <p:spPr>
          <a:xfrm>
            <a:off x="1675828" y="435599"/>
            <a:ext cx="8840344" cy="614560"/>
          </a:xfrm>
          <a:prstGeom prst="rect">
            <a:avLst/>
          </a:prstGeom>
        </p:spPr>
        <p:txBody>
          <a:bodyPr lIns="71948" tIns="35975" rIns="71948" bIns="35975" anchor="ctr"/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19460">
              <a:defRPr/>
            </a:pPr>
            <a:r>
              <a:rPr lang="az-Latn-AZ" sz="2518" u="sng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İNDAPAMİD</a:t>
            </a:r>
            <a:r>
              <a:rPr lang="en-US" sz="2518" u="sng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az-Latn-AZ" sz="2518" u="sng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BİR SIRA ÜSTÜNLÜKLƏRƏ MALİKDİR</a:t>
            </a:r>
            <a:endParaRPr lang="en-US" sz="2518" u="sng" dirty="0">
              <a:solidFill>
                <a:schemeClr val="tx2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pic>
        <p:nvPicPr>
          <p:cNvPr id="198659" name="Picture 14">
            <a:extLst>
              <a:ext uri="{FF2B5EF4-FFF2-40B4-BE49-F238E27FC236}">
                <a16:creationId xmlns:a16="http://schemas.microsoft.com/office/drawing/2014/main" id="{AE47964A-309B-4455-B29C-B2EACABA3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57" y="1495384"/>
            <a:ext cx="8640487" cy="43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6ACAF9-CA18-4408-8E26-60E967519F38}"/>
              </a:ext>
            </a:extLst>
          </p:cNvPr>
          <p:cNvSpPr txBox="1"/>
          <p:nvPr/>
        </p:nvSpPr>
        <p:spPr>
          <a:xfrm>
            <a:off x="1775758" y="5584126"/>
            <a:ext cx="9028543" cy="5281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19460">
              <a:defRPr/>
            </a:pP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Roush et al. </a:t>
            </a:r>
            <a:r>
              <a:rPr lang="en-GB" sz="472" b="1" i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Hypertension</a:t>
            </a: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2015;65:1041-1046. 2. Liang W et al. J </a:t>
            </a:r>
            <a:r>
              <a:rPr lang="en-GB" sz="472" b="1" i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Cell Mol Med</a:t>
            </a: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2017;21:2634-2642. 3. Williams B, </a:t>
            </a:r>
            <a:r>
              <a:rPr lang="en-GB" sz="472" b="1" dirty="0" err="1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Mancia</a:t>
            </a: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G et al. 2018 ESC/ESH Guidelines for the management of arterial hypertension. </a:t>
            </a:r>
            <a:r>
              <a:rPr lang="en-GB" sz="472" b="1" i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Eur Heart J.</a:t>
            </a:r>
            <a:br>
              <a:rPr lang="en-GB" sz="472" b="1" i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2018;00:1-98. 4. Olde </a:t>
            </a:r>
            <a:r>
              <a:rPr lang="en-GB" sz="472" b="1" dirty="0" err="1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Engberink</a:t>
            </a: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RH, et al. </a:t>
            </a:r>
            <a:r>
              <a:rPr lang="en-GB" sz="472" b="1" i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Hypertension</a:t>
            </a: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2015;65:1033-1040. 5. Roush GR et al. Am </a:t>
            </a:r>
            <a:r>
              <a:rPr lang="en-GB" sz="472" b="1" i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 </a:t>
            </a:r>
            <a:r>
              <a:rPr lang="en-GB" sz="472" b="1" i="1" dirty="0" err="1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Hypertens</a:t>
            </a: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2016;29:1130-1137. 6. </a:t>
            </a:r>
            <a:r>
              <a:rPr lang="en-GB" sz="472" b="1" dirty="0" err="1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Thomopoulos</a:t>
            </a: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 et al. </a:t>
            </a:r>
            <a:r>
              <a:rPr lang="en-GB" sz="472" b="1" i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 </a:t>
            </a:r>
            <a:r>
              <a:rPr lang="en-GB" sz="472" b="1" i="1" dirty="0" err="1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Hypertens</a:t>
            </a: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2015;33:195-211. 7. Chen P et al. Am </a:t>
            </a:r>
            <a:r>
              <a:rPr lang="en-GB" sz="472" b="1" i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</a:t>
            </a:r>
            <a:br>
              <a:rPr lang="en-GB" sz="472" b="1" i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472" b="1" i="1" dirty="0" err="1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Hypertens</a:t>
            </a: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2015;28:1453-1463. 8. Beckett NS et al; HYVET Study Group. N </a:t>
            </a:r>
            <a:r>
              <a:rPr lang="en-GB" sz="472" b="1" dirty="0" err="1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Engl</a:t>
            </a: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J Med. 2008;358:1887-1898. 9. Wang S et al. </a:t>
            </a:r>
            <a:r>
              <a:rPr lang="en-GB" sz="472" b="1" i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 Hum </a:t>
            </a:r>
            <a:r>
              <a:rPr lang="en-GB" sz="472" b="1" i="1" dirty="0" err="1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Hypertens</a:t>
            </a: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2017;31:848-854. 10. National Clinical Guideline </a:t>
            </a:r>
            <a:r>
              <a:rPr lang="en-GB" sz="472" b="1" dirty="0" err="1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Center</a:t>
            </a: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UK. Hypertension in</a:t>
            </a:r>
            <a:b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472" b="1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adults: diagnosis and management. http://guidance.nice.org.uk/CG127. Published August 2011.</a:t>
            </a:r>
            <a:r>
              <a:rPr lang="en-GB" sz="1416" b="1" dirty="0">
                <a:solidFill>
                  <a:prstClr val="black"/>
                </a:solidFill>
                <a:latin typeface="Arial Narrow"/>
                <a:cs typeface="Arial" panose="020B0604020202020204" pitchFamily="34" charset="0"/>
              </a:rPr>
              <a:t> </a:t>
            </a:r>
            <a:endParaRPr lang="ru-RU" sz="1416" b="1" dirty="0">
              <a:solidFill>
                <a:prstClr val="black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19" name="ZoneTexte 27">
            <a:extLst>
              <a:ext uri="{FF2B5EF4-FFF2-40B4-BE49-F238E27FC236}">
                <a16:creationId xmlns:a16="http://schemas.microsoft.com/office/drawing/2014/main" id="{98D6FE29-3AD4-4F3B-AA27-39F410FCE314}"/>
              </a:ext>
            </a:extLst>
          </p:cNvPr>
          <p:cNvSpPr txBox="1"/>
          <p:nvPr/>
        </p:nvSpPr>
        <p:spPr>
          <a:xfrm>
            <a:off x="5028432" y="1566968"/>
            <a:ext cx="2313345" cy="58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 defTabSz="959257">
              <a:defRPr/>
            </a:pPr>
            <a:r>
              <a:rPr lang="az-Latn-AZ" sz="1416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İNDAPAMİD</a:t>
            </a:r>
            <a:endParaRPr lang="ru-RU" sz="1416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59257">
              <a:defRPr/>
            </a:pPr>
            <a:r>
              <a:rPr lang="ru-RU" sz="1181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(1.5 </a:t>
            </a:r>
            <a:r>
              <a:rPr lang="en-GB" sz="1181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</a:t>
            </a:r>
            <a:r>
              <a:rPr lang="az-Latn-AZ" sz="1181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 YA</a:t>
            </a:r>
            <a:r>
              <a:rPr lang="ru-RU" sz="1181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2,5 </a:t>
            </a:r>
            <a:r>
              <a:rPr lang="en-GB" sz="1181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ru-RU" sz="1181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181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MQ</a:t>
            </a:r>
            <a:r>
              <a:rPr lang="ru-RU" sz="1181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*)</a:t>
            </a:r>
            <a:endParaRPr lang="fr-FR" sz="1181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59257">
              <a:defRPr/>
            </a:pPr>
            <a:endParaRPr lang="en-US" sz="1181" b="1" kern="0" dirty="0">
              <a:solidFill>
                <a:srgbClr val="1F72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27">
            <a:extLst>
              <a:ext uri="{FF2B5EF4-FFF2-40B4-BE49-F238E27FC236}">
                <a16:creationId xmlns:a16="http://schemas.microsoft.com/office/drawing/2014/main" id="{AF867338-68DB-4BD8-AE20-5ABDD5E0699F}"/>
              </a:ext>
            </a:extLst>
          </p:cNvPr>
          <p:cNvSpPr txBox="1"/>
          <p:nvPr/>
        </p:nvSpPr>
        <p:spPr>
          <a:xfrm>
            <a:off x="7475015" y="1638615"/>
            <a:ext cx="2381629" cy="435760"/>
          </a:xfrm>
          <a:prstGeom prst="rect">
            <a:avLst/>
          </a:prstGeom>
          <a:solidFill>
            <a:sysClr val="window" lastClr="FFFFFF"/>
          </a:solidFill>
        </p:spPr>
        <p:txBody>
          <a:bodyPr lIns="0" tIns="0" rIns="0" bIns="0">
            <a:spAutoFit/>
          </a:bodyPr>
          <a:lstStyle/>
          <a:p>
            <a:pPr algn="ctr" defTabSz="959257">
              <a:defRPr/>
            </a:pPr>
            <a:r>
              <a:rPr lang="az-Latn-AZ" sz="1416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HXT</a:t>
            </a:r>
            <a:endParaRPr lang="ru-RU" sz="1416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59257">
              <a:defRPr/>
            </a:pPr>
            <a:r>
              <a:rPr lang="ru-RU" sz="1416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(12,5-25 </a:t>
            </a:r>
            <a:r>
              <a:rPr lang="az-Latn-AZ" sz="1416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MQ</a:t>
            </a:r>
            <a:r>
              <a:rPr lang="ru-RU" sz="1416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16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7">
            <a:extLst>
              <a:ext uri="{FF2B5EF4-FFF2-40B4-BE49-F238E27FC236}">
                <a16:creationId xmlns:a16="http://schemas.microsoft.com/office/drawing/2014/main" id="{9798ED0B-D465-409B-8655-0A2C57452491}"/>
              </a:ext>
            </a:extLst>
          </p:cNvPr>
          <p:cNvSpPr txBox="1"/>
          <p:nvPr/>
        </p:nvSpPr>
        <p:spPr>
          <a:xfrm>
            <a:off x="2003927" y="5182747"/>
            <a:ext cx="2349986" cy="286297"/>
          </a:xfrm>
          <a:prstGeom prst="rect">
            <a:avLst/>
          </a:prstGeom>
          <a:solidFill>
            <a:srgbClr val="3D6AB1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 defTabSz="719460">
              <a:lnSpc>
                <a:spcPct val="150000"/>
              </a:lnSpc>
              <a:defRPr/>
            </a:pPr>
            <a:r>
              <a:rPr lang="az-Latn-AZ" sz="1416" b="1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Diuretik</a:t>
            </a:r>
            <a:r>
              <a:rPr lang="az-Latn-AZ" sz="1416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təsiri</a:t>
            </a:r>
            <a:endParaRPr lang="fr-FR" sz="1416" b="1" baseline="3000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7">
            <a:extLst>
              <a:ext uri="{FF2B5EF4-FFF2-40B4-BE49-F238E27FC236}">
                <a16:creationId xmlns:a16="http://schemas.microsoft.com/office/drawing/2014/main" id="{1F08F026-BB8D-4C6A-BB6D-86E18B86D783}"/>
              </a:ext>
            </a:extLst>
          </p:cNvPr>
          <p:cNvSpPr txBox="1"/>
          <p:nvPr/>
        </p:nvSpPr>
        <p:spPr>
          <a:xfrm>
            <a:off x="2003927" y="2636234"/>
            <a:ext cx="2349986" cy="286297"/>
          </a:xfrm>
          <a:prstGeom prst="rect">
            <a:avLst/>
          </a:prstGeom>
          <a:solidFill>
            <a:srgbClr val="3D6AB1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 defTabSz="719460">
              <a:lnSpc>
                <a:spcPct val="150000"/>
              </a:lnSpc>
              <a:defRPr/>
            </a:pPr>
            <a:r>
              <a:rPr lang="az-Latn-AZ" sz="1416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AH-nın 24 saatlıq nəzarəti</a:t>
            </a:r>
            <a:endParaRPr lang="fr-FR" sz="1416" b="1" baseline="3000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7">
            <a:extLst>
              <a:ext uri="{FF2B5EF4-FFF2-40B4-BE49-F238E27FC236}">
                <a16:creationId xmlns:a16="http://schemas.microsoft.com/office/drawing/2014/main" id="{8FE83C33-99DD-4876-937C-87DCD9B357DD}"/>
              </a:ext>
            </a:extLst>
          </p:cNvPr>
          <p:cNvSpPr txBox="1"/>
          <p:nvPr/>
        </p:nvSpPr>
        <p:spPr>
          <a:xfrm>
            <a:off x="2003927" y="2366427"/>
            <a:ext cx="2349986" cy="217880"/>
          </a:xfrm>
          <a:prstGeom prst="rect">
            <a:avLst/>
          </a:prstGeom>
          <a:solidFill>
            <a:srgbClr val="3D6AB1"/>
          </a:solidFill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>
                <a:solidFill>
                  <a:prstClr val="white"/>
                </a:solidFill>
                <a:latin typeface="Arial Narrow" panose="020B0606020202030204" pitchFamily="34" charset="0"/>
              </a:defRPr>
            </a:lvl1pPr>
          </a:lstStyle>
          <a:p>
            <a:pPr defTabSz="719460">
              <a:lnSpc>
                <a:spcPct val="100000"/>
              </a:lnSpc>
              <a:defRPr/>
            </a:pPr>
            <a:r>
              <a:rPr lang="az-Latn-AZ" sz="1416" b="1" dirty="0" err="1">
                <a:cs typeface="Arial" panose="020B0604020202020204" pitchFamily="34" charset="0"/>
              </a:rPr>
              <a:t>Antihipertenziv</a:t>
            </a:r>
            <a:r>
              <a:rPr lang="az-Latn-AZ" sz="1416" b="1" dirty="0">
                <a:cs typeface="Arial" panose="020B0604020202020204" pitchFamily="34" charset="0"/>
              </a:rPr>
              <a:t> effekti</a:t>
            </a:r>
            <a:endParaRPr lang="fr-FR" sz="1416" b="1" baseline="30000" dirty="0">
              <a:cs typeface="Arial" panose="020B0604020202020204" pitchFamily="34" charset="0"/>
            </a:endParaRPr>
          </a:p>
        </p:txBody>
      </p:sp>
      <p:sp>
        <p:nvSpPr>
          <p:cNvPr id="24" name="ZoneTexte 27">
            <a:extLst>
              <a:ext uri="{FF2B5EF4-FFF2-40B4-BE49-F238E27FC236}">
                <a16:creationId xmlns:a16="http://schemas.microsoft.com/office/drawing/2014/main" id="{DBB1DC95-7D08-47BF-BA2D-14D23C6A5FC3}"/>
              </a:ext>
            </a:extLst>
          </p:cNvPr>
          <p:cNvSpPr txBox="1"/>
          <p:nvPr/>
        </p:nvSpPr>
        <p:spPr>
          <a:xfrm>
            <a:off x="2003927" y="3264119"/>
            <a:ext cx="2349986" cy="217880"/>
          </a:xfrm>
          <a:prstGeom prst="rect">
            <a:avLst/>
          </a:prstGeom>
          <a:solidFill>
            <a:srgbClr val="3D6AB1"/>
          </a:solidFill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>
                <a:solidFill>
                  <a:prstClr val="white"/>
                </a:solidFill>
                <a:latin typeface="Arial Narrow" panose="020B0606020202030204" pitchFamily="34" charset="0"/>
              </a:defRPr>
            </a:lvl1pPr>
          </a:lstStyle>
          <a:p>
            <a:pPr defTabSz="719460">
              <a:lnSpc>
                <a:spcPct val="100000"/>
              </a:lnSpc>
              <a:defRPr/>
            </a:pPr>
            <a:r>
              <a:rPr lang="az-Latn-AZ" sz="1416" b="1" dirty="0" err="1">
                <a:cs typeface="Arial" panose="020B0604020202020204" pitchFamily="34" charset="0"/>
              </a:rPr>
              <a:t>Metabolik</a:t>
            </a:r>
            <a:r>
              <a:rPr lang="az-Latn-AZ" sz="1416" b="1" dirty="0">
                <a:cs typeface="Arial" panose="020B0604020202020204" pitchFamily="34" charset="0"/>
              </a:rPr>
              <a:t> neytrallıq</a:t>
            </a:r>
            <a:endParaRPr lang="fr-FR" sz="1416" b="1" baseline="30000" dirty="0">
              <a:cs typeface="Arial" panose="020B0604020202020204" pitchFamily="34" charset="0"/>
            </a:endParaRPr>
          </a:p>
        </p:txBody>
      </p:sp>
      <p:sp>
        <p:nvSpPr>
          <p:cNvPr id="25" name="ZoneTexte 27">
            <a:extLst>
              <a:ext uri="{FF2B5EF4-FFF2-40B4-BE49-F238E27FC236}">
                <a16:creationId xmlns:a16="http://schemas.microsoft.com/office/drawing/2014/main" id="{91C933B4-FB76-494E-B892-6EDF544301C0}"/>
              </a:ext>
            </a:extLst>
          </p:cNvPr>
          <p:cNvSpPr txBox="1"/>
          <p:nvPr/>
        </p:nvSpPr>
        <p:spPr>
          <a:xfrm>
            <a:off x="2003927" y="3503947"/>
            <a:ext cx="2349986" cy="217880"/>
          </a:xfrm>
          <a:prstGeom prst="rect">
            <a:avLst/>
          </a:prstGeom>
          <a:solidFill>
            <a:srgbClr val="3D6AB1"/>
          </a:solidFill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>
                <a:solidFill>
                  <a:prstClr val="white"/>
                </a:solidFill>
                <a:latin typeface="Arial Narrow" panose="020B0606020202030204" pitchFamily="34" charset="0"/>
              </a:defRPr>
            </a:lvl1pPr>
          </a:lstStyle>
          <a:p>
            <a:pPr defTabSz="719460">
              <a:lnSpc>
                <a:spcPct val="100000"/>
              </a:lnSpc>
              <a:defRPr/>
            </a:pPr>
            <a:r>
              <a:rPr lang="az-Latn-AZ" sz="1416" b="1" dirty="0" err="1">
                <a:cs typeface="Arial" panose="020B0604020202020204" pitchFamily="34" charset="0"/>
              </a:rPr>
              <a:t>Nefroproteksiya</a:t>
            </a:r>
            <a:endParaRPr lang="fr-FR" sz="1416" b="1" baseline="30000" dirty="0">
              <a:cs typeface="Arial" panose="020B0604020202020204" pitchFamily="34" charset="0"/>
            </a:endParaRPr>
          </a:p>
        </p:txBody>
      </p:sp>
      <p:sp>
        <p:nvSpPr>
          <p:cNvPr id="26" name="ZoneTexte 27">
            <a:extLst>
              <a:ext uri="{FF2B5EF4-FFF2-40B4-BE49-F238E27FC236}">
                <a16:creationId xmlns:a16="http://schemas.microsoft.com/office/drawing/2014/main" id="{80B21A89-6DC7-43E7-9FF1-4E3E40889ACC}"/>
              </a:ext>
            </a:extLst>
          </p:cNvPr>
          <p:cNvSpPr txBox="1"/>
          <p:nvPr/>
        </p:nvSpPr>
        <p:spPr>
          <a:xfrm>
            <a:off x="2003927" y="4270066"/>
            <a:ext cx="2349986" cy="435760"/>
          </a:xfrm>
          <a:prstGeom prst="rect">
            <a:avLst/>
          </a:prstGeom>
          <a:solidFill>
            <a:srgbClr val="3D6AB1"/>
          </a:solidFill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>
                <a:solidFill>
                  <a:prstClr val="white"/>
                </a:solidFill>
                <a:latin typeface="Arial Narrow" panose="020B0606020202030204" pitchFamily="34" charset="0"/>
              </a:defRPr>
            </a:lvl1pPr>
          </a:lstStyle>
          <a:p>
            <a:pPr defTabSz="719460">
              <a:lnSpc>
                <a:spcPct val="100000"/>
              </a:lnSpc>
              <a:defRPr/>
            </a:pPr>
            <a:r>
              <a:rPr lang="fr-FR" sz="1416" b="1" dirty="0" err="1">
                <a:cs typeface="Arial" panose="020B0604020202020204" pitchFamily="34" charset="0"/>
              </a:rPr>
              <a:t>Ürək</a:t>
            </a:r>
            <a:r>
              <a:rPr lang="fr-FR" sz="1416" b="1" dirty="0">
                <a:cs typeface="Arial" panose="020B0604020202020204" pitchFamily="34" charset="0"/>
              </a:rPr>
              <a:t> </a:t>
            </a:r>
            <a:r>
              <a:rPr lang="fr-FR" sz="1416" b="1" dirty="0" err="1">
                <a:cs typeface="Arial" panose="020B0604020202020204" pitchFamily="34" charset="0"/>
              </a:rPr>
              <a:t>çatıçmazlığının</a:t>
            </a:r>
            <a:r>
              <a:rPr lang="fr-FR" sz="1416" b="1" dirty="0">
                <a:cs typeface="Arial" panose="020B0604020202020204" pitchFamily="34" charset="0"/>
              </a:rPr>
              <a:t> </a:t>
            </a:r>
            <a:r>
              <a:rPr lang="fr-FR" sz="1416" b="1" dirty="0" err="1">
                <a:cs typeface="Arial" panose="020B0604020202020204" pitchFamily="34" charset="0"/>
              </a:rPr>
              <a:t>profilaktikası</a:t>
            </a:r>
            <a:endParaRPr lang="fr-FR" sz="1416" b="1" dirty="0">
              <a:cs typeface="Arial" panose="020B0604020202020204" pitchFamily="34" charset="0"/>
            </a:endParaRPr>
          </a:p>
        </p:txBody>
      </p:sp>
      <p:sp>
        <p:nvSpPr>
          <p:cNvPr id="27" name="ZoneTexte 27">
            <a:extLst>
              <a:ext uri="{FF2B5EF4-FFF2-40B4-BE49-F238E27FC236}">
                <a16:creationId xmlns:a16="http://schemas.microsoft.com/office/drawing/2014/main" id="{5AFBE02A-01B4-4D17-9449-79B3558B5BD6}"/>
              </a:ext>
            </a:extLst>
          </p:cNvPr>
          <p:cNvSpPr txBox="1"/>
          <p:nvPr/>
        </p:nvSpPr>
        <p:spPr>
          <a:xfrm>
            <a:off x="2003927" y="4753054"/>
            <a:ext cx="2349986" cy="217880"/>
          </a:xfrm>
          <a:prstGeom prst="rect">
            <a:avLst/>
          </a:prstGeom>
          <a:solidFill>
            <a:srgbClr val="3D6AB1"/>
          </a:solidFill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>
                <a:solidFill>
                  <a:prstClr val="white"/>
                </a:solidFill>
                <a:latin typeface="Arial Narrow" panose="020B0606020202030204" pitchFamily="34" charset="0"/>
              </a:defRPr>
            </a:lvl1pPr>
          </a:lstStyle>
          <a:p>
            <a:pPr defTabSz="719460">
              <a:lnSpc>
                <a:spcPct val="100000"/>
              </a:lnSpc>
              <a:defRPr/>
            </a:pPr>
            <a:r>
              <a:rPr lang="az-Latn-AZ" sz="1416" b="1" dirty="0">
                <a:cs typeface="Arial" panose="020B0604020202020204" pitchFamily="34" charset="0"/>
              </a:rPr>
              <a:t>Ümumi ölümün azalması</a:t>
            </a:r>
            <a:endParaRPr lang="fr-FR" sz="1416" b="1" baseline="30000" dirty="0"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D0CC258-3134-4B58-889A-0BF7DE7486F2}"/>
              </a:ext>
            </a:extLst>
          </p:cNvPr>
          <p:cNvSpPr txBox="1"/>
          <p:nvPr/>
        </p:nvSpPr>
        <p:spPr>
          <a:xfrm>
            <a:off x="2003927" y="4511560"/>
            <a:ext cx="2349986" cy="217880"/>
          </a:xfrm>
          <a:prstGeom prst="rect">
            <a:avLst/>
          </a:prstGeom>
          <a:solidFill>
            <a:srgbClr val="3D6AB1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 defTabSz="719460">
              <a:defRPr/>
            </a:pPr>
            <a:r>
              <a:rPr lang="az-Latn-AZ" sz="1416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İnsultun profilaktikası</a:t>
            </a:r>
            <a:r>
              <a:rPr lang="ru-RU" sz="1416" b="1" baseline="300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</a:t>
            </a:r>
            <a:endParaRPr lang="fr-FR" sz="1416" b="1" baseline="3000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7">
            <a:extLst>
              <a:ext uri="{FF2B5EF4-FFF2-40B4-BE49-F238E27FC236}">
                <a16:creationId xmlns:a16="http://schemas.microsoft.com/office/drawing/2014/main" id="{7B8E0E80-6333-4C85-A4D4-F40BA21C644A}"/>
              </a:ext>
            </a:extLst>
          </p:cNvPr>
          <p:cNvSpPr txBox="1"/>
          <p:nvPr/>
        </p:nvSpPr>
        <p:spPr>
          <a:xfrm>
            <a:off x="1997266" y="3753769"/>
            <a:ext cx="2799664" cy="217880"/>
          </a:xfrm>
          <a:prstGeom prst="rect">
            <a:avLst/>
          </a:prstGeom>
          <a:solidFill>
            <a:srgbClr val="3D6AB1"/>
          </a:solidFill>
          <a:ln>
            <a:noFill/>
          </a:ln>
        </p:spPr>
        <p:txBody>
          <a:bodyPr lIns="0" tIns="0" rIns="0" bIns="0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>
                <a:solidFill>
                  <a:prstClr val="white"/>
                </a:solidFill>
                <a:latin typeface="Arial Narrow" panose="020B0606020202030204" pitchFamily="34" charset="0"/>
              </a:defRPr>
            </a:lvl1pPr>
          </a:lstStyle>
          <a:p>
            <a:pPr defTabSz="719460">
              <a:lnSpc>
                <a:spcPct val="100000"/>
              </a:lnSpc>
              <a:defRPr/>
            </a:pPr>
            <a:r>
              <a:rPr lang="az-Latn-AZ" sz="1416" b="1" dirty="0">
                <a:cs typeface="Arial" panose="020B0604020202020204" pitchFamily="34" charset="0"/>
              </a:rPr>
              <a:t>Mi</a:t>
            </a:r>
            <a:r>
              <a:rPr lang="fr-FR" sz="1416" b="1" dirty="0" err="1">
                <a:cs typeface="Arial" panose="020B0604020202020204" pitchFamily="34" charset="0"/>
              </a:rPr>
              <a:t>kroalbuminuriyanın</a:t>
            </a:r>
            <a:r>
              <a:rPr lang="fr-FR" sz="1416" b="1" dirty="0">
                <a:cs typeface="Arial" panose="020B0604020202020204" pitchFamily="34" charset="0"/>
              </a:rPr>
              <a:t> </a:t>
            </a:r>
            <a:r>
              <a:rPr lang="fr-FR" sz="1416" b="1" dirty="0" err="1">
                <a:cs typeface="Arial" panose="020B0604020202020204" pitchFamily="34" charset="0"/>
              </a:rPr>
              <a:t>yaxşılaşdırılması</a:t>
            </a:r>
            <a:endParaRPr lang="fr-FR" sz="1416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olo 1"/>
          <p:cNvSpPr>
            <a:spLocks noGrp="1"/>
          </p:cNvSpPr>
          <p:nvPr>
            <p:ph type="title"/>
          </p:nvPr>
        </p:nvSpPr>
        <p:spPr>
          <a:xfrm>
            <a:off x="273269" y="406895"/>
            <a:ext cx="11592910" cy="101583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Hipertansif hastalarda tiazid ve tiazid benzeri diüretiklerin majör KV sonlanım noktalarına etkileri: </a:t>
            </a:r>
            <a:r>
              <a:rPr lang="tr-TR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metaanalizi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sonuçları</a:t>
            </a:r>
            <a:endParaRPr lang="it-IT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45604" y="2234329"/>
          <a:ext cx="8126671" cy="312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0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9409">
                <a:tc>
                  <a:txBody>
                    <a:bodyPr/>
                    <a:lstStyle/>
                    <a:p>
                      <a:endParaRPr lang="it-IT" sz="18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72237" marR="72237" marT="37031" marB="3703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Tiazid Diüretikler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72237" marR="72237" marT="37031" marB="3703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Tiazid Benzeri Diüretikler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72237" marR="72237" marT="37031" marB="3703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72237" marR="72237" marT="37031" marB="3703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Olay</a:t>
                      </a:r>
                      <a:endParaRPr lang="it-IT" sz="1800" b="1" dirty="0">
                        <a:solidFill>
                          <a:srgbClr val="00196A"/>
                        </a:solidFill>
                        <a:latin typeface="Calibri"/>
                        <a:cs typeface="Calibri"/>
                      </a:endParaRP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RR (95% CI)</a:t>
                      </a: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RR (95% CI)</a:t>
                      </a: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lang="it-IT" sz="18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 for </a:t>
                      </a:r>
                      <a:r>
                        <a:rPr lang="it-IT" sz="1800" b="1" dirty="0" err="1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interaction</a:t>
                      </a:r>
                      <a:endParaRPr lang="it-IT" sz="1800" b="1" dirty="0">
                        <a:solidFill>
                          <a:srgbClr val="00196A"/>
                        </a:solidFill>
                        <a:latin typeface="Calibri"/>
                        <a:cs typeface="Calibri"/>
                      </a:endParaRPr>
                    </a:p>
                  </a:txBody>
                  <a:tcPr marL="72237" marR="72237" marT="37031" marB="370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343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Kardiak olay</a:t>
                      </a:r>
                      <a:endParaRPr lang="it-IT" sz="1800" b="1" dirty="0">
                        <a:solidFill>
                          <a:srgbClr val="00196A"/>
                        </a:solidFill>
                        <a:latin typeface="Calibri"/>
                        <a:cs typeface="Calibri"/>
                      </a:endParaRP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0.92 (0.79-1.07)</a:t>
                      </a: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0.78</a:t>
                      </a:r>
                      <a:r>
                        <a:rPr lang="it-IT" sz="1600" b="1" baseline="0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 (0.68-0.90)*</a:t>
                      </a:r>
                      <a:endParaRPr lang="it-IT" sz="1600" b="1" dirty="0">
                        <a:solidFill>
                          <a:srgbClr val="00196A"/>
                        </a:solidFill>
                        <a:latin typeface="Calibri"/>
                        <a:cs typeface="Calibri"/>
                      </a:endParaRP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&lt;0.001</a:t>
                      </a:r>
                    </a:p>
                  </a:txBody>
                  <a:tcPr marL="72237" marR="72237" marT="37031" marB="370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KAH</a:t>
                      </a:r>
                      <a:endParaRPr lang="it-IT" sz="1800" b="1" dirty="0">
                        <a:solidFill>
                          <a:srgbClr val="00196A"/>
                        </a:solidFill>
                        <a:latin typeface="Calibri"/>
                        <a:cs typeface="Calibri"/>
                      </a:endParaRP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0.96 (0.78-1.19)</a:t>
                      </a: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0.98 (0.91-1.05)</a:t>
                      </a: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0.919</a:t>
                      </a:r>
                    </a:p>
                  </a:txBody>
                  <a:tcPr marL="72237" marR="72237" marT="37031" marB="370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İnme</a:t>
                      </a:r>
                      <a:endParaRPr lang="it-IT" sz="1800" b="1" dirty="0">
                        <a:solidFill>
                          <a:srgbClr val="00196A"/>
                        </a:solidFill>
                        <a:latin typeface="Calibri"/>
                        <a:cs typeface="Calibri"/>
                      </a:endParaRP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1.03 (0.67-1.56)</a:t>
                      </a: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0.82 (0.70-0.96)*</a:t>
                      </a: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&lt;0.001</a:t>
                      </a:r>
                    </a:p>
                  </a:txBody>
                  <a:tcPr marL="72237" marR="72237" marT="37031" marB="370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Kalp yetmezliği</a:t>
                      </a:r>
                      <a:endParaRPr lang="it-IT" sz="1800" b="1" dirty="0">
                        <a:solidFill>
                          <a:srgbClr val="00196A"/>
                        </a:solidFill>
                        <a:latin typeface="Calibri"/>
                        <a:cs typeface="Calibri"/>
                      </a:endParaRP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0.71 (0.44-1.15)</a:t>
                      </a: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0.57 (0.41-0.76)*</a:t>
                      </a:r>
                    </a:p>
                  </a:txBody>
                  <a:tcPr marL="72237" marR="72237" marT="37031" marB="370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196A"/>
                          </a:solidFill>
                          <a:latin typeface="Calibri"/>
                          <a:cs typeface="Calibri"/>
                        </a:rPr>
                        <a:t>&lt;0.001</a:t>
                      </a:r>
                    </a:p>
                  </a:txBody>
                  <a:tcPr marL="72237" marR="72237" marT="37031" marB="370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7320" name="CasellaDiTesto 4"/>
          <p:cNvSpPr txBox="1">
            <a:spLocks noChangeArrowheads="1"/>
          </p:cNvSpPr>
          <p:nvPr/>
        </p:nvSpPr>
        <p:spPr bwMode="auto">
          <a:xfrm>
            <a:off x="1587629" y="6170207"/>
            <a:ext cx="2260555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988" b="1" dirty="0">
                <a:solidFill>
                  <a:srgbClr val="00196A"/>
                </a:solidFill>
                <a:cs typeface="Arial" panose="020B0604020202020204" pitchFamily="34" charset="0"/>
              </a:rPr>
              <a:t>Chen P et al, Am J Hypertens 2015</a:t>
            </a:r>
          </a:p>
        </p:txBody>
      </p:sp>
      <p:sp>
        <p:nvSpPr>
          <p:cNvPr id="97321" name="Line 13"/>
          <p:cNvSpPr>
            <a:spLocks noChangeShapeType="1"/>
          </p:cNvSpPr>
          <p:nvPr/>
        </p:nvSpPr>
        <p:spPr bwMode="auto">
          <a:xfrm>
            <a:off x="2032665" y="1689386"/>
            <a:ext cx="8126672" cy="11287"/>
          </a:xfrm>
          <a:prstGeom prst="line">
            <a:avLst/>
          </a:prstGeom>
          <a:noFill/>
          <a:ln w="38100">
            <a:solidFill>
              <a:srgbClr val="0019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264" tIns="40631" rIns="81264" bIns="40631" anchor="ctr"/>
          <a:lstStyle/>
          <a:p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74B984-036C-A149-B2A8-5628848845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20" t="21710" r="56915"/>
          <a:stretch/>
        </p:blipFill>
        <p:spPr>
          <a:xfrm>
            <a:off x="8986269" y="1790969"/>
            <a:ext cx="2980843" cy="48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66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>
            <a:extLst>
              <a:ext uri="{FF2B5EF4-FFF2-40B4-BE49-F238E27FC236}">
                <a16:creationId xmlns:a16="http://schemas.microsoft.com/office/drawing/2014/main" id="{2D225EBA-265C-4EAB-9AF5-6ABFD3C16329}"/>
              </a:ext>
            </a:extLst>
          </p:cNvPr>
          <p:cNvGrpSpPr>
            <a:grpSpLocks/>
          </p:cNvGrpSpPr>
          <p:nvPr/>
        </p:nvGrpSpPr>
        <p:grpSpPr bwMode="auto">
          <a:xfrm>
            <a:off x="2338685" y="2024280"/>
            <a:ext cx="5180045" cy="3925396"/>
            <a:chOff x="930255" y="1599114"/>
            <a:chExt cx="6581996" cy="4803644"/>
          </a:xfrm>
        </p:grpSpPr>
        <p:sp>
          <p:nvSpPr>
            <p:cNvPr id="3" name="Text Box 18">
              <a:extLst>
                <a:ext uri="{FF2B5EF4-FFF2-40B4-BE49-F238E27FC236}">
                  <a16:creationId xmlns:a16="http://schemas.microsoft.com/office/drawing/2014/main" id="{DBCC65B0-26D9-4339-80B4-84709A813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229" y="1940267"/>
              <a:ext cx="336487" cy="350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defTabSz="719478" eaLnBrk="1" hangingPunct="1">
                <a:defRPr/>
              </a:pPr>
              <a:r>
                <a:rPr lang="en-US" altLang="en-US" sz="1259" b="1" kern="0">
                  <a:solidFill>
                    <a:schemeClr val="accent5">
                      <a:lumMod val="75000"/>
                    </a:schemeClr>
                  </a:solidFill>
                  <a:ea typeface="Arial Unicode MS" pitchFamily="34" charset="-128"/>
                </a:rPr>
                <a:t>0</a:t>
              </a:r>
              <a:endParaRPr lang="ru-RU" altLang="en-US" sz="1259" b="1" kern="0">
                <a:solidFill>
                  <a:schemeClr val="accent5">
                    <a:lumMod val="75000"/>
                  </a:schemeClr>
                </a:solidFill>
                <a:ea typeface="Arial Unicode MS" pitchFamily="34" charset="-128"/>
              </a:endParaRPr>
            </a:p>
          </p:txBody>
        </p:sp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3A9B5A17-4490-4D4F-BF8D-DDA04269A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869" y="2551141"/>
              <a:ext cx="507582" cy="350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defTabSz="719478" eaLnBrk="1" hangingPunct="1">
                <a:defRPr/>
              </a:pPr>
              <a:r>
                <a:rPr lang="en-US" altLang="en-US" sz="1259" b="1" kern="0">
                  <a:solidFill>
                    <a:schemeClr val="accent5">
                      <a:lumMod val="75000"/>
                    </a:schemeClr>
                  </a:solidFill>
                  <a:ea typeface="Arial Unicode MS" pitchFamily="34" charset="-128"/>
                </a:rPr>
                <a:t>-10</a:t>
              </a:r>
              <a:endParaRPr lang="ru-RU" altLang="en-US" sz="1259" b="1" kern="0">
                <a:solidFill>
                  <a:schemeClr val="accent5">
                    <a:lumMod val="75000"/>
                  </a:schemeClr>
                </a:solidFill>
                <a:ea typeface="Arial Unicode MS" pitchFamily="34" charset="-128"/>
              </a:endParaRPr>
            </a:p>
          </p:txBody>
        </p:sp>
        <p:grpSp>
          <p:nvGrpSpPr>
            <p:cNvPr id="5" name="Group 46">
              <a:extLst>
                <a:ext uri="{FF2B5EF4-FFF2-40B4-BE49-F238E27FC236}">
                  <a16:creationId xmlns:a16="http://schemas.microsoft.com/office/drawing/2014/main" id="{BF09D2EC-33D6-401C-9E3C-5EF7861B0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9581" y="2131058"/>
              <a:ext cx="6102670" cy="4177597"/>
              <a:chOff x="1409581" y="2131058"/>
              <a:chExt cx="6102670" cy="4177597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77ECF1F-D27E-492A-B7AB-356D4D040811}"/>
                  </a:ext>
                </a:extLst>
              </p:cNvPr>
              <p:cNvCxnSpPr/>
              <p:nvPr/>
            </p:nvCxnSpPr>
            <p:spPr>
              <a:xfrm>
                <a:off x="1409581" y="2131058"/>
                <a:ext cx="607568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3E12F99-990C-466E-8900-27188321D067}"/>
                  </a:ext>
                </a:extLst>
              </p:cNvPr>
              <p:cNvCxnSpPr/>
              <p:nvPr/>
            </p:nvCxnSpPr>
            <p:spPr>
              <a:xfrm>
                <a:off x="1422278" y="2843374"/>
                <a:ext cx="607568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B5BFA39-DBFD-4827-819D-5128F4F43CD0}"/>
                  </a:ext>
                </a:extLst>
              </p:cNvPr>
              <p:cNvCxnSpPr/>
              <p:nvPr/>
            </p:nvCxnSpPr>
            <p:spPr>
              <a:xfrm>
                <a:off x="1422278" y="3519004"/>
                <a:ext cx="607568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A525C6-8B01-4CE6-B2E4-C1953BE050D1}"/>
                  </a:ext>
                </a:extLst>
              </p:cNvPr>
              <p:cNvCxnSpPr/>
              <p:nvPr/>
            </p:nvCxnSpPr>
            <p:spPr>
              <a:xfrm>
                <a:off x="1422278" y="4248135"/>
                <a:ext cx="607568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A2A95C-61B1-4316-A8A2-4C39C0351498}"/>
                  </a:ext>
                </a:extLst>
              </p:cNvPr>
              <p:cNvCxnSpPr/>
              <p:nvPr/>
            </p:nvCxnSpPr>
            <p:spPr>
              <a:xfrm>
                <a:off x="1422278" y="4913065"/>
                <a:ext cx="607568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6220322-A704-475C-9A75-41541A46E3DA}"/>
                  </a:ext>
                </a:extLst>
              </p:cNvPr>
              <p:cNvCxnSpPr/>
              <p:nvPr/>
            </p:nvCxnSpPr>
            <p:spPr>
              <a:xfrm>
                <a:off x="1422278" y="5634552"/>
                <a:ext cx="607568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D04D979-5768-4529-93E1-E42BA72F1917}"/>
                  </a:ext>
                </a:extLst>
              </p:cNvPr>
              <p:cNvCxnSpPr/>
              <p:nvPr/>
            </p:nvCxnSpPr>
            <p:spPr>
              <a:xfrm>
                <a:off x="1409581" y="2131058"/>
                <a:ext cx="20634" cy="417759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C49437-6FE3-4A7E-98BA-B776003AFCA8}"/>
                  </a:ext>
                </a:extLst>
              </p:cNvPr>
              <p:cNvCxnSpPr/>
              <p:nvPr/>
            </p:nvCxnSpPr>
            <p:spPr>
              <a:xfrm>
                <a:off x="7499554" y="2131058"/>
                <a:ext cx="0" cy="417759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DA35545-80E1-469A-8C41-4F38C1B8A660}"/>
                  </a:ext>
                </a:extLst>
              </p:cNvPr>
              <p:cNvCxnSpPr/>
              <p:nvPr/>
            </p:nvCxnSpPr>
            <p:spPr>
              <a:xfrm>
                <a:off x="1430215" y="6308655"/>
                <a:ext cx="608203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8E0F52DE-1BA8-49A1-AC64-93AE3DFFD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808" y="2147693"/>
              <a:ext cx="855095" cy="11172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defTabSz="719478" eaLnBrk="1" hangingPunct="1">
                <a:defRPr/>
              </a:pPr>
              <a:endParaRPr lang="ru-RU" altLang="en-US" sz="1888" ker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" name="Rectangle 17">
              <a:extLst>
                <a:ext uri="{FF2B5EF4-FFF2-40B4-BE49-F238E27FC236}">
                  <a16:creationId xmlns:a16="http://schemas.microsoft.com/office/drawing/2014/main" id="{383EC079-6CB5-4530-A854-BC86C0954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135" y="2131765"/>
              <a:ext cx="855095" cy="20073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defTabSz="719478" eaLnBrk="1" hangingPunct="1">
                <a:defRPr/>
              </a:pPr>
              <a:endParaRPr lang="ru-RU" altLang="en-US" sz="1888" ker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BB99424E-C39D-400B-87AD-932B60C74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2180" y="2141780"/>
              <a:ext cx="855095" cy="31324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defTabSz="719478" eaLnBrk="1" hangingPunct="1">
                <a:defRPr/>
              </a:pPr>
              <a:endParaRPr lang="ru-RU" altLang="en-US" sz="1888" ker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32139A7A-7EC0-4C41-9C84-8C8710688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955" y="3256411"/>
              <a:ext cx="507582" cy="350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defTabSz="719478" eaLnBrk="1" hangingPunct="1">
                <a:defRPr/>
              </a:pPr>
              <a:r>
                <a:rPr lang="en-US" altLang="en-US" sz="1259" b="1" kern="0">
                  <a:solidFill>
                    <a:schemeClr val="accent5">
                      <a:lumMod val="75000"/>
                    </a:schemeClr>
                  </a:solidFill>
                  <a:ea typeface="Arial Unicode MS" pitchFamily="34" charset="-128"/>
                </a:rPr>
                <a:t>-20</a:t>
              </a:r>
              <a:endParaRPr lang="ru-RU" altLang="en-US" sz="1259" b="1" kern="0">
                <a:solidFill>
                  <a:schemeClr val="accent5">
                    <a:lumMod val="75000"/>
                  </a:schemeClr>
                </a:solidFill>
                <a:ea typeface="Arial Unicode MS" pitchFamily="34" charset="-128"/>
              </a:endParaRPr>
            </a:p>
          </p:txBody>
        </p:sp>
        <p:sp>
          <p:nvSpPr>
            <p:cNvPr id="10" name="Text Box 18">
              <a:extLst>
                <a:ext uri="{FF2B5EF4-FFF2-40B4-BE49-F238E27FC236}">
                  <a16:creationId xmlns:a16="http://schemas.microsoft.com/office/drawing/2014/main" id="{84E7C81C-8939-407D-AF87-38D74630F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955" y="3969788"/>
              <a:ext cx="507582" cy="350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defTabSz="719478" eaLnBrk="1" hangingPunct="1">
                <a:defRPr/>
              </a:pPr>
              <a:r>
                <a:rPr lang="en-US" altLang="en-US" sz="1259" b="1" kern="0">
                  <a:solidFill>
                    <a:schemeClr val="accent5">
                      <a:lumMod val="75000"/>
                    </a:schemeClr>
                  </a:solidFill>
                  <a:ea typeface="Arial Unicode MS" pitchFamily="34" charset="-128"/>
                </a:rPr>
                <a:t>-30</a:t>
              </a:r>
              <a:endParaRPr lang="ru-RU" altLang="en-US" sz="1259" b="1" kern="0">
                <a:solidFill>
                  <a:schemeClr val="accent5">
                    <a:lumMod val="75000"/>
                  </a:schemeClr>
                </a:solidFill>
                <a:ea typeface="Arial Unicode MS" pitchFamily="34" charset="-128"/>
              </a:endParaRPr>
            </a:p>
          </p:txBody>
        </p:sp>
        <p:sp>
          <p:nvSpPr>
            <p:cNvPr id="11" name="Text Box 18">
              <a:extLst>
                <a:ext uri="{FF2B5EF4-FFF2-40B4-BE49-F238E27FC236}">
                  <a16:creationId xmlns:a16="http://schemas.microsoft.com/office/drawing/2014/main" id="{CC14F349-4B18-4FAB-AC4F-45F8BEA8A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255" y="4605091"/>
              <a:ext cx="507582" cy="350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defTabSz="719478" eaLnBrk="1" hangingPunct="1">
                <a:defRPr/>
              </a:pPr>
              <a:r>
                <a:rPr lang="en-US" altLang="en-US" sz="1259" b="1" kern="0">
                  <a:solidFill>
                    <a:schemeClr val="accent5">
                      <a:lumMod val="75000"/>
                    </a:schemeClr>
                  </a:solidFill>
                  <a:ea typeface="Arial Unicode MS" pitchFamily="34" charset="-128"/>
                </a:rPr>
                <a:t>-40</a:t>
              </a:r>
              <a:endParaRPr lang="ru-RU" altLang="en-US" sz="1259" b="1" kern="0">
                <a:solidFill>
                  <a:schemeClr val="accent5">
                    <a:lumMod val="75000"/>
                  </a:schemeClr>
                </a:solidFill>
                <a:ea typeface="Arial Unicode MS" pitchFamily="34" charset="-128"/>
              </a:endParaRPr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EA199B9D-B1D3-45DE-AFFE-2E2F43137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545" y="5359984"/>
              <a:ext cx="507582" cy="350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defTabSz="719478" eaLnBrk="1" hangingPunct="1">
                <a:defRPr/>
              </a:pPr>
              <a:r>
                <a:rPr lang="en-US" altLang="en-US" sz="1259" b="1" kern="0">
                  <a:solidFill>
                    <a:schemeClr val="accent5">
                      <a:lumMod val="75000"/>
                    </a:schemeClr>
                  </a:solidFill>
                  <a:ea typeface="Arial Unicode MS" pitchFamily="34" charset="-128"/>
                </a:rPr>
                <a:t>-50</a:t>
              </a:r>
              <a:endParaRPr lang="ru-RU" altLang="en-US" sz="1259" b="1" kern="0">
                <a:solidFill>
                  <a:schemeClr val="accent5">
                    <a:lumMod val="75000"/>
                  </a:schemeClr>
                </a:solidFill>
                <a:ea typeface="Arial Unicode MS" pitchFamily="34" charset="-128"/>
              </a:endParaRPr>
            </a:p>
          </p:txBody>
        </p:sp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FC61C8B7-304E-4DC6-AEBC-67F1757BB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955" y="6052643"/>
              <a:ext cx="507582" cy="350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defTabSz="719478" eaLnBrk="1" hangingPunct="1">
                <a:defRPr/>
              </a:pPr>
              <a:r>
                <a:rPr lang="en-US" altLang="en-US" sz="1259" b="1" kern="0">
                  <a:solidFill>
                    <a:schemeClr val="accent5">
                      <a:lumMod val="75000"/>
                    </a:schemeClr>
                  </a:solidFill>
                  <a:ea typeface="Arial Unicode MS" pitchFamily="34" charset="-128"/>
                </a:rPr>
                <a:t>-60</a:t>
              </a:r>
              <a:endParaRPr lang="ru-RU" altLang="en-US" sz="1259" b="1" kern="0">
                <a:solidFill>
                  <a:schemeClr val="accent5">
                    <a:lumMod val="75000"/>
                  </a:schemeClr>
                </a:solidFill>
                <a:ea typeface="Arial Unicode MS" pitchFamily="34" charset="-128"/>
              </a:endParaRPr>
            </a:p>
          </p:txBody>
        </p:sp>
        <p:sp>
          <p:nvSpPr>
            <p:cNvPr id="14" name="Text Box 18">
              <a:extLst>
                <a:ext uri="{FF2B5EF4-FFF2-40B4-BE49-F238E27FC236}">
                  <a16:creationId xmlns:a16="http://schemas.microsoft.com/office/drawing/2014/main" id="{8411017D-7629-49D4-9027-23D460B62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9564" y="2783760"/>
              <a:ext cx="878289" cy="4685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719478">
                <a:defRPr/>
              </a:pPr>
              <a:r>
                <a:rPr lang="en-US" sz="1888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-19.5</a:t>
              </a:r>
              <a:endParaRPr lang="ru-RU" sz="1888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D70D94DC-8A10-476E-867C-9D5D81A9A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8502" y="3668806"/>
              <a:ext cx="878289" cy="4685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719478">
                <a:defRPr/>
              </a:pPr>
              <a:r>
                <a:rPr lang="en-US" sz="1888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-29.9</a:t>
              </a:r>
              <a:endParaRPr lang="ru-RU" sz="1888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820603D1-50D6-43DF-9BA2-E8CC3E3CF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1881" y="4769378"/>
              <a:ext cx="878289" cy="4685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719478">
                <a:defRPr/>
              </a:pPr>
              <a:r>
                <a:rPr lang="en-US" sz="1888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-45.1</a:t>
              </a:r>
              <a:endParaRPr lang="ru-RU" sz="1888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7" name="Text Box 5">
              <a:extLst>
                <a:ext uri="{FF2B5EF4-FFF2-40B4-BE49-F238E27FC236}">
                  <a16:creationId xmlns:a16="http://schemas.microsoft.com/office/drawing/2014/main" id="{302BC7B2-C6EC-48CD-9CB7-CDE87DEE6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502" y="1599114"/>
              <a:ext cx="2049036" cy="5577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19478">
                <a:defRPr/>
              </a:pPr>
              <a:endParaRPr lang="en-US" sz="1181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endParaRPr>
            </a:p>
            <a:p>
              <a:pPr algn="ctr" defTabSz="719478">
                <a:defRPr/>
              </a:pPr>
              <a:r>
                <a:rPr lang="en-US" sz="1181" b="1" kern="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charset="0"/>
                </a:rPr>
                <a:t>140-159 mm Hg</a:t>
              </a:r>
              <a:endParaRPr lang="ru-RU" sz="1181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endParaRP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7AC2E3F8-BD54-4CAB-9D9F-C5D98C6AC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4892" y="1599114"/>
              <a:ext cx="2050623" cy="5577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19478">
                <a:defRPr/>
              </a:pPr>
              <a:endParaRPr lang="en-US" sz="1181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endParaRPr>
            </a:p>
            <a:p>
              <a:pPr algn="ctr" defTabSz="719478">
                <a:defRPr/>
              </a:pPr>
              <a:r>
                <a:rPr lang="en-US" sz="1181" b="1" ker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charset="0"/>
                </a:rPr>
                <a:t>160-179 mm Hg</a:t>
              </a:r>
              <a:endParaRPr lang="ru-RU" sz="1181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endParaRPr>
            </a:p>
          </p:txBody>
        </p:sp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A1E3F450-502A-4621-8D3A-92F2D8ACC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6815" y="1599114"/>
              <a:ext cx="1428454" cy="5577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19478">
                <a:defRPr/>
              </a:pPr>
              <a:endParaRPr lang="en-US" sz="1181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endParaRPr>
            </a:p>
            <a:p>
              <a:pPr algn="ctr" defTabSz="719478">
                <a:defRPr/>
              </a:pPr>
              <a:r>
                <a:rPr lang="en-US" sz="1181" b="1" kern="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charset="0"/>
                </a:rPr>
                <a:t>&gt;180 mm Hg</a:t>
              </a:r>
              <a:endParaRPr lang="ru-RU" sz="1181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E27476A-BE39-4C82-B393-EA32657B32BC}"/>
              </a:ext>
            </a:extLst>
          </p:cNvPr>
          <p:cNvSpPr txBox="1"/>
          <p:nvPr/>
        </p:nvSpPr>
        <p:spPr>
          <a:xfrm>
            <a:off x="2659090" y="1873918"/>
            <a:ext cx="4797756" cy="528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16" b="1" kern="0" dirty="0"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rPr>
              <a:t>RAAS </a:t>
            </a:r>
            <a:r>
              <a:rPr lang="en-GB" sz="1416" b="1" kern="0" dirty="0" err="1"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rPr>
              <a:t>inh</a:t>
            </a:r>
            <a:r>
              <a:rPr lang="en-GB" sz="1416" b="1" kern="0" dirty="0"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rPr>
              <a:t> + HXTZ </a:t>
            </a:r>
            <a:r>
              <a:rPr lang="en-GB" sz="1416" b="1" kern="0" dirty="0" err="1"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rPr>
              <a:t>kombinasiyası</a:t>
            </a:r>
            <a:r>
              <a:rPr lang="en-GB" sz="1416" b="1" kern="0" dirty="0"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rPr>
              <a:t> </a:t>
            </a:r>
            <a:r>
              <a:rPr lang="en-GB" sz="1416" b="1" kern="0" dirty="0" err="1"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rPr>
              <a:t>terapiyasından</a:t>
            </a:r>
            <a:r>
              <a:rPr lang="en-GB" sz="1416" b="1" kern="0" dirty="0"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rPr>
              <a:t> </a:t>
            </a:r>
            <a:r>
              <a:rPr lang="en-GB" sz="1416" b="1" kern="0" dirty="0" err="1"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rPr>
              <a:t>keçirmə</a:t>
            </a:r>
            <a:r>
              <a:rPr lang="en-GB" sz="1416" b="1" kern="0" dirty="0">
                <a:latin typeface="Times New Roman" panose="02020603050405020304" pitchFamily="18" charset="0"/>
                <a:ea typeface="Arial Unicode MS" pitchFamily="34" charset="-128"/>
                <a:cs typeface="Times New Roman" charset="0"/>
              </a:rPr>
              <a:t> </a:t>
            </a:r>
            <a:br>
              <a:rPr lang="en-GB" sz="1416" dirty="0"/>
            </a:br>
            <a:endParaRPr lang="ru-RU" sz="1416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3CB5B1F-04BD-499D-964C-987752EE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792" y="1759375"/>
            <a:ext cx="1311562" cy="1364025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D668E63C-CEBA-46DD-9C61-5938D0D7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758" y="5661778"/>
            <a:ext cx="1746251" cy="29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7871512-7C44-4CC1-97E6-61E3751A01F3}"/>
              </a:ext>
            </a:extLst>
          </p:cNvPr>
          <p:cNvSpPr txBox="1"/>
          <p:nvPr/>
        </p:nvSpPr>
        <p:spPr>
          <a:xfrm>
            <a:off x="689319" y="206741"/>
            <a:ext cx="110994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Perindopril+İndapamid</a:t>
            </a:r>
            <a:r>
              <a:rPr lang="en-GB" sz="3200" b="1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en-GB" sz="3200" b="1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kombinasyonu</a:t>
            </a:r>
            <a:r>
              <a:rPr lang="en-GB" sz="3200" b="1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en-GB" sz="3200" b="1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ile</a:t>
            </a:r>
            <a:r>
              <a:rPr lang="en-GB" sz="3200" b="1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en-GB" sz="3200" b="1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sutkanın</a:t>
            </a:r>
            <a:r>
              <a:rPr lang="en-GB" sz="3200" b="1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en-GB" sz="3200" b="1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istənilən</a:t>
            </a:r>
            <a:r>
              <a:rPr lang="en-GB" sz="3200" b="1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en-GB" sz="3200" b="1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vaxtında</a:t>
            </a:r>
            <a:r>
              <a:rPr lang="az-Latn-AZ" sz="3200" b="1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en-GB" sz="3200" b="1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g</a:t>
            </a:r>
            <a:r>
              <a:rPr lang="az-Latn-AZ" sz="3200" b="1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üclü</a:t>
            </a:r>
            <a:r>
              <a:rPr lang="en-GB" sz="3200" b="1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AH </a:t>
            </a:r>
            <a:r>
              <a:rPr lang="en-GB" sz="3200" b="1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effektivlik</a:t>
            </a:r>
            <a:r>
              <a:rPr lang="en-GB" sz="3200" b="1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en-GB" sz="3200" b="1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deməkdir</a:t>
            </a:r>
            <a:r>
              <a:rPr lang="en-GB" sz="3200" b="1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br>
              <a:rPr lang="en-GB" sz="3200" b="1" dirty="0"/>
            </a:br>
            <a:endParaRPr lang="ru-RU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78D308-1EC5-4DA2-9BE1-9AC0B1ED85F6}"/>
              </a:ext>
            </a:extLst>
          </p:cNvPr>
          <p:cNvSpPr txBox="1"/>
          <p:nvPr/>
        </p:nvSpPr>
        <p:spPr>
          <a:xfrm>
            <a:off x="1325566" y="5926121"/>
            <a:ext cx="4797756" cy="213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787" dirty="0" err="1">
                <a:latin typeface="Tahoma" panose="020B0604030504040204" pitchFamily="34" charset="0"/>
              </a:rPr>
              <a:t>Farsang</a:t>
            </a:r>
            <a:r>
              <a:rPr lang="en-US" altLang="en-US" sz="787" dirty="0">
                <a:latin typeface="Tahoma" panose="020B0604030504040204" pitchFamily="34" charset="0"/>
              </a:rPr>
              <a:t> </a:t>
            </a:r>
            <a:r>
              <a:rPr lang="en-US" altLang="en-US" sz="787" dirty="0" err="1">
                <a:latin typeface="Tahoma" panose="020B0604030504040204" pitchFamily="34" charset="0"/>
              </a:rPr>
              <a:t>C,et</a:t>
            </a:r>
            <a:r>
              <a:rPr lang="en-US" altLang="en-US" sz="787" dirty="0">
                <a:latin typeface="Tahoma" panose="020B0604030504040204" pitchFamily="34" charset="0"/>
              </a:rPr>
              <a:t> al; PICASSO   investigators. </a:t>
            </a:r>
            <a:r>
              <a:rPr lang="en-US" altLang="en-US" sz="787" i="1" dirty="0">
                <a:latin typeface="Tahoma" panose="020B0604030504040204" pitchFamily="34" charset="0"/>
              </a:rPr>
              <a:t>Blood </a:t>
            </a:r>
            <a:r>
              <a:rPr lang="en-US" altLang="en-US" sz="787" i="1" dirty="0" err="1">
                <a:latin typeface="Tahoma" panose="020B0604030504040204" pitchFamily="34" charset="0"/>
              </a:rPr>
              <a:t>Press</a:t>
            </a:r>
            <a:r>
              <a:rPr lang="en-US" altLang="en-US" sz="787" dirty="0" err="1">
                <a:latin typeface="Tahoma" panose="020B0604030504040204" pitchFamily="34" charset="0"/>
              </a:rPr>
              <a:t>.Suppl</a:t>
            </a:r>
            <a:r>
              <a:rPr lang="en-US" altLang="en-US" sz="787" dirty="0">
                <a:latin typeface="Tahoma" panose="020B0604030504040204" pitchFamily="34" charset="0"/>
              </a:rPr>
              <a:t> 2012.</a:t>
            </a:r>
          </a:p>
        </p:txBody>
      </p:sp>
    </p:spTree>
    <p:extLst>
      <p:ext uri="{BB962C8B-B14F-4D97-AF65-F5344CB8AC3E}">
        <p14:creationId xmlns:p14="http://schemas.microsoft.com/office/powerpoint/2010/main" val="959726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5976E0-C9F8-4336-9B49-9F04C3541CD8}"/>
              </a:ext>
            </a:extLst>
          </p:cNvPr>
          <p:cNvSpPr txBox="1"/>
          <p:nvPr/>
        </p:nvSpPr>
        <p:spPr>
          <a:xfrm>
            <a:off x="782599" y="99801"/>
            <a:ext cx="6832288" cy="1836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it-IT" sz="2833" b="1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Diabetik</a:t>
            </a:r>
            <a:r>
              <a:rPr lang="fr-FR" altLang="it-IT" sz="2833" b="1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fr-FR" altLang="it-IT" sz="2833" b="1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xəstələrdə</a:t>
            </a:r>
            <a:r>
              <a:rPr lang="fr-FR" altLang="it-IT" sz="2833" b="1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az-Latn-AZ" altLang="it-IT" sz="2833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hipertenziyanın</a:t>
            </a:r>
            <a:r>
              <a:rPr lang="fr-FR" altLang="it-IT" sz="2833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fr-FR" altLang="it-IT" sz="2833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ən</a:t>
            </a:r>
            <a:r>
              <a:rPr lang="fr-FR" altLang="it-IT" sz="2833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fr-FR" altLang="it-IT" sz="2833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uyğun</a:t>
            </a:r>
            <a:r>
              <a:rPr lang="fr-FR" altLang="it-IT" sz="2833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fr-FR" altLang="it-IT" sz="2833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müalicəsi</a:t>
            </a:r>
            <a:r>
              <a:rPr lang="fr-FR" altLang="it-IT" sz="2833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fr-FR" altLang="it-IT" sz="2833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üçün</a:t>
            </a:r>
            <a:r>
              <a:rPr lang="fr-FR" altLang="it-IT" sz="2833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fr-FR" altLang="it-IT" sz="2833" b="1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Perindopril</a:t>
            </a:r>
            <a:r>
              <a:rPr lang="fr-FR" altLang="it-IT" sz="2833" b="1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/</a:t>
            </a:r>
            <a:r>
              <a:rPr lang="fr-FR" altLang="it-IT" sz="2833" b="1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İndapamid</a:t>
            </a:r>
            <a:r>
              <a:rPr lang="fr-FR" altLang="it-IT" sz="2833" b="1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fr-FR" altLang="it-IT" sz="2833" b="1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kombinasiyasının</a:t>
            </a:r>
            <a:r>
              <a:rPr lang="fr-FR" altLang="it-IT" sz="2833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fr-FR" altLang="it-IT" sz="2833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istifadəsini</a:t>
            </a:r>
            <a:r>
              <a:rPr lang="fr-FR" altLang="it-IT" sz="2833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fr-FR" altLang="it-IT" sz="2833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dəstəkləyən</a:t>
            </a:r>
            <a:r>
              <a:rPr lang="fr-FR" altLang="it-IT" sz="2833" dirty="0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 </a:t>
            </a:r>
            <a:r>
              <a:rPr lang="fr-FR" altLang="it-IT" sz="2833" dirty="0" err="1">
                <a:solidFill>
                  <a:srgbClr val="000066"/>
                </a:solidFill>
                <a:latin typeface="Calibri"/>
                <a:ea typeface="ＭＳ Ｐゴシック" panose="020B0600070205080204" pitchFamily="34" charset="-128"/>
              </a:rPr>
              <a:t>sübutlar</a:t>
            </a:r>
            <a:endParaRPr lang="ru-RU" sz="1416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3A6363A-5ED6-47F4-BCF1-80C40C307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866" y="1614415"/>
            <a:ext cx="2319863" cy="64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FA7333-DF92-4470-93C7-470E9D475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79" y="2257475"/>
            <a:ext cx="8539657" cy="3687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568A57-0F33-4F9A-9D61-ED04AC5BE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892" y="99801"/>
            <a:ext cx="767061" cy="1111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1CAE9C9-240C-499A-AFCF-B961C5BC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609" y="20292"/>
            <a:ext cx="1825120" cy="149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8CDFC3-FCA9-4272-995E-BBD18F6354EB}"/>
              </a:ext>
            </a:extLst>
          </p:cNvPr>
          <p:cNvSpPr txBox="1"/>
          <p:nvPr/>
        </p:nvSpPr>
        <p:spPr>
          <a:xfrm>
            <a:off x="9003532" y="2583797"/>
            <a:ext cx="3470391" cy="1763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Noliprel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ilə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5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ildən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çox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müalicə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alan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1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milyon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diabet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xəstəsində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aşağıdakıların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qarşısını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almaq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olardı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:</a:t>
            </a:r>
            <a:br>
              <a:rPr lang="en-GB" sz="1338" i="1" dirty="0">
                <a:solidFill>
                  <a:srgbClr val="231F20"/>
                </a:solidFill>
                <a:latin typeface="NotoSerif-Italic"/>
              </a:rPr>
            </a:br>
            <a:r>
              <a:rPr lang="en-GB" sz="1338" b="1" i="1" dirty="0">
                <a:solidFill>
                  <a:schemeClr val="accent5">
                    <a:lumMod val="75000"/>
                  </a:schemeClr>
                </a:solidFill>
                <a:latin typeface="NotoSerif-BoldItalic"/>
              </a:rPr>
              <a:t>15 000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ölüm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hadisəsi</a:t>
            </a:r>
            <a:br>
              <a:rPr lang="en-GB" sz="1338" i="1" dirty="0">
                <a:solidFill>
                  <a:srgbClr val="231F20"/>
                </a:solidFill>
                <a:latin typeface="NotoSerif-Italic"/>
              </a:rPr>
            </a:br>
            <a:r>
              <a:rPr lang="en-GB" sz="1338" b="1" i="1" dirty="0">
                <a:solidFill>
                  <a:schemeClr val="accent5">
                    <a:lumMod val="75000"/>
                  </a:schemeClr>
                </a:solidFill>
                <a:latin typeface="NotoSerif-BoldItalic"/>
              </a:rPr>
              <a:t>15 300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ürək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-damar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hadisələri</a:t>
            </a:r>
            <a:br>
              <a:rPr lang="en-GB" sz="1338" i="1" dirty="0">
                <a:solidFill>
                  <a:srgbClr val="231F20"/>
                </a:solidFill>
                <a:latin typeface="NotoSerif-Italic"/>
              </a:rPr>
            </a:br>
            <a:r>
              <a:rPr lang="en-GB" sz="1338" b="1" i="1" dirty="0">
                <a:solidFill>
                  <a:schemeClr val="accent5">
                    <a:lumMod val="75000"/>
                  </a:schemeClr>
                </a:solidFill>
                <a:latin typeface="NotoSerif-BoldItalic"/>
              </a:rPr>
              <a:t>50 000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böyrək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çatışmazlığı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hadisələri</a:t>
            </a:r>
            <a:br>
              <a:rPr lang="en-GB" sz="1338" i="1" dirty="0">
                <a:solidFill>
                  <a:srgbClr val="231F20"/>
                </a:solidFill>
                <a:latin typeface="NotoSerif-Italic"/>
              </a:rPr>
            </a:br>
            <a:r>
              <a:rPr lang="en-GB" sz="1338" b="1" i="1" dirty="0">
                <a:solidFill>
                  <a:schemeClr val="accent5">
                    <a:lumMod val="75000"/>
                  </a:schemeClr>
                </a:solidFill>
                <a:latin typeface="NotoSerif-BoldItalic"/>
              </a:rPr>
              <a:t>12 650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həyatı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qurtarmaq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 </a:t>
            </a:r>
            <a:r>
              <a:rPr lang="en-GB" sz="1338" i="1" dirty="0" err="1">
                <a:solidFill>
                  <a:srgbClr val="231F20"/>
                </a:solidFill>
                <a:latin typeface="NotoSerif-Italic"/>
              </a:rPr>
              <a:t>olardı</a:t>
            </a:r>
            <a:r>
              <a:rPr lang="en-GB" sz="1338" i="1" dirty="0">
                <a:solidFill>
                  <a:srgbClr val="231F20"/>
                </a:solidFill>
                <a:latin typeface="NotoSerif-Italic"/>
              </a:rPr>
              <a:t>.</a:t>
            </a:r>
            <a:r>
              <a:rPr lang="en-GB" sz="1416" dirty="0"/>
              <a:t> </a:t>
            </a:r>
            <a:br>
              <a:rPr lang="en-GB" sz="1416" dirty="0"/>
            </a:br>
            <a:endParaRPr lang="ru-RU" sz="141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9368AD-4EB0-4EDA-BEE1-2144A4EEC5C8}"/>
              </a:ext>
            </a:extLst>
          </p:cNvPr>
          <p:cNvSpPr txBox="1"/>
          <p:nvPr/>
        </p:nvSpPr>
        <p:spPr>
          <a:xfrm>
            <a:off x="8331193" y="6544743"/>
            <a:ext cx="4315663" cy="213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87" dirty="0"/>
              <a:t>Patel A et al. ADVANCE Collaborative Group. Lancet. 2007;370:829-840.</a:t>
            </a:r>
            <a:endParaRPr lang="ru-RU" sz="787" dirty="0"/>
          </a:p>
        </p:txBody>
      </p:sp>
    </p:spTree>
    <p:extLst>
      <p:ext uri="{BB962C8B-B14F-4D97-AF65-F5344CB8AC3E}">
        <p14:creationId xmlns:p14="http://schemas.microsoft.com/office/powerpoint/2010/main" val="1472468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912014" y="1506367"/>
          <a:ext cx="8367975" cy="4450137"/>
        </p:xfrm>
        <a:graphic>
          <a:graphicData uri="http://schemas.openxmlformats.org/drawingml/2006/table">
            <a:tbl>
              <a:tblPr/>
              <a:tblGrid>
                <a:gridCol w="1193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7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Çalışma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ilaç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Sonlanım noktası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Ana bulgular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HYVET</a:t>
                      </a: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Indapamid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± </a:t>
                      </a: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Perindopril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vs. Pla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</a:t>
                      </a: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ebo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Primer</a:t>
                      </a: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Fatal 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veya</a:t>
                      </a: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non fatal 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inme</a:t>
                      </a:r>
                      <a:endParaRPr kumimoji="0" 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Se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konder</a:t>
                      </a: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Herhangi nedenli ölüm</a:t>
                      </a:r>
                      <a:endParaRPr kumimoji="0" lang="en-GB" altLang="zh-CN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KV nedenli ölüm</a:t>
                      </a:r>
                      <a:r>
                        <a:rPr kumimoji="0" lang="en-GB" altLang="zh-CN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Kardiak nedenli ölümler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İnme nedenli ölüm </a:t>
                      </a:r>
                      <a:endParaRPr kumimoji="0" 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atal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or non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fatal 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inmede %30 azalma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İnmeden ölümde 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% 39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azalma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KY de %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64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azalma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Herhangi nedenli ölümde % 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21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azalma 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KV nedenli ölümde %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23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azalma 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8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ADVANCE</a:t>
                      </a: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Indapami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+ </a:t>
                      </a: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Perindopril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vs. Pla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</a:t>
                      </a: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ebo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Makrovasküler </a:t>
                      </a: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K</a:t>
                      </a: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 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ölüm</a:t>
                      </a: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</a:t>
                      </a:r>
                      <a:r>
                        <a:rPr kumimoji="0" lang="fr-FR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nonfatal</a:t>
                      </a: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MI, </a:t>
                      </a:r>
                      <a:r>
                        <a:rPr kumimoji="0" lang="fr-FR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nonfatal</a:t>
                      </a: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inme</a:t>
                      </a: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 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ve </a:t>
                      </a: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mi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k</a:t>
                      </a:r>
                      <a:r>
                        <a:rPr kumimoji="0" lang="fr-FR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rovas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küle</a:t>
                      </a: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 (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yeni veya</a:t>
                      </a: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kötüleşen nefropati veya</a:t>
                      </a: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fr-FR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retinopat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</a:t>
                      </a: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 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olayların bileşkesi</a:t>
                      </a:r>
                      <a:endParaRPr kumimoji="0" 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Primer sonlanım noktasında %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azalma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KV ölümde %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18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azalma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Tüm nedenli ölümde %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14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azalma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Total renal olaylarda %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21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azalma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PROGRESS</a:t>
                      </a: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Indapamid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+ </a:t>
                      </a: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Perindopril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vs. Pla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</a:t>
                      </a: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ebo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Fatal or non fatal 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inme</a:t>
                      </a:r>
                      <a:endParaRPr kumimoji="0" 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İnmede %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43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azalma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Major KV olaylarda %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40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azalma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PATS</a:t>
                      </a: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Indapamid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vs. Pla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</a:t>
                      </a: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ebo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Fatal or non fatal </a:t>
                      </a:r>
                      <a:r>
                        <a:rPr kumimoji="0" lang="tr-T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inme</a:t>
                      </a:r>
                      <a:endParaRPr kumimoji="0" 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İnmede %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29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6A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azalma 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96A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81273" marR="81273" marT="40612" marB="406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95423" y="247382"/>
            <a:ext cx="9075548" cy="10187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tr-TR" sz="301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Perindopril</a:t>
            </a:r>
            <a:r>
              <a:rPr lang="tr-TR" sz="301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tr-TR" sz="301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İndapamid</a:t>
            </a:r>
            <a:r>
              <a:rPr lang="tr-TR" sz="301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tr-TR" sz="301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 büyük çaplı klinik çalışma kanıtlarının özeti</a:t>
            </a:r>
            <a:endParaRPr lang="en-US" sz="301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3" name="Line 10"/>
          <p:cNvSpPr>
            <a:spLocks noChangeShapeType="1"/>
          </p:cNvSpPr>
          <p:nvPr/>
        </p:nvSpPr>
        <p:spPr bwMode="auto">
          <a:xfrm>
            <a:off x="2032665" y="1273120"/>
            <a:ext cx="812667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53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Unvan 1">
            <a:extLst>
              <a:ext uri="{FF2B5EF4-FFF2-40B4-BE49-F238E27FC236}">
                <a16:creationId xmlns:a16="http://schemas.microsoft.com/office/drawing/2014/main" id="{B524A8E1-155E-0E4F-AD4F-51ED9600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139266" name="İçerik Yer Tutucusu 2">
            <a:extLst>
              <a:ext uri="{FF2B5EF4-FFF2-40B4-BE49-F238E27FC236}">
                <a16:creationId xmlns:a16="http://schemas.microsoft.com/office/drawing/2014/main" id="{4C851DF1-64EB-C64C-9317-0C2007B24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en-US"/>
          </a:p>
        </p:txBody>
      </p:sp>
      <p:pic>
        <p:nvPicPr>
          <p:cNvPr id="139267" name="Resim 4">
            <a:extLst>
              <a:ext uri="{FF2B5EF4-FFF2-40B4-BE49-F238E27FC236}">
                <a16:creationId xmlns:a16="http://schemas.microsoft.com/office/drawing/2014/main" id="{402BB541-1048-A641-B30B-B5FF0D68E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58738"/>
            <a:ext cx="7013575" cy="65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Resim 5">
            <a:extLst>
              <a:ext uri="{FF2B5EF4-FFF2-40B4-BE49-F238E27FC236}">
                <a16:creationId xmlns:a16="http://schemas.microsoft.com/office/drawing/2014/main" id="{CE4658D7-30A8-314F-B6C7-0A3232B42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50" y="230188"/>
            <a:ext cx="27892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60CB6B-424E-A64F-BD3E-C952DC857680}"/>
              </a:ext>
            </a:extLst>
          </p:cNvPr>
          <p:cNvCxnSpPr/>
          <p:nvPr/>
        </p:nvCxnSpPr>
        <p:spPr>
          <a:xfrm flipV="1">
            <a:off x="3768725" y="3602038"/>
            <a:ext cx="1204913" cy="142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CF8A47-8DA7-F74E-B06C-CADDE5FBA4AD}"/>
              </a:ext>
            </a:extLst>
          </p:cNvPr>
          <p:cNvCxnSpPr/>
          <p:nvPr/>
        </p:nvCxnSpPr>
        <p:spPr>
          <a:xfrm flipV="1">
            <a:off x="7162800" y="3602038"/>
            <a:ext cx="1204913" cy="142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4B4332-5026-7849-AF7A-EB6A8F31CBBC}"/>
              </a:ext>
            </a:extLst>
          </p:cNvPr>
          <p:cNvCxnSpPr/>
          <p:nvPr/>
        </p:nvCxnSpPr>
        <p:spPr>
          <a:xfrm flipV="1">
            <a:off x="5791200" y="4460875"/>
            <a:ext cx="1204913" cy="14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272" name="TextBox 4">
            <a:extLst>
              <a:ext uri="{FF2B5EF4-FFF2-40B4-BE49-F238E27FC236}">
                <a16:creationId xmlns:a16="http://schemas.microsoft.com/office/drawing/2014/main" id="{BA058A0B-98B4-5A42-A07A-F1AFA6CC2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180975"/>
            <a:ext cx="1662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98705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9431" y="1237942"/>
            <a:ext cx="9597629" cy="4761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59656" y="3335015"/>
            <a:ext cx="1698665" cy="780810"/>
          </a:xfrm>
          <a:custGeom>
            <a:avLst/>
            <a:gdLst/>
            <a:ahLst/>
            <a:cxnLst/>
            <a:rect l="l" t="t" r="r" b="b"/>
            <a:pathLst>
              <a:path w="1873250" h="861060">
                <a:moveTo>
                  <a:pt x="1873211" y="860767"/>
                </a:moveTo>
                <a:lnTo>
                  <a:pt x="0" y="860767"/>
                </a:lnTo>
                <a:lnTo>
                  <a:pt x="0" y="0"/>
                </a:lnTo>
                <a:lnTo>
                  <a:pt x="1873211" y="0"/>
                </a:lnTo>
                <a:lnTo>
                  <a:pt x="1873211" y="860767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1700" y="3335015"/>
            <a:ext cx="2212295" cy="780810"/>
          </a:xfrm>
          <a:custGeom>
            <a:avLst/>
            <a:gdLst/>
            <a:ahLst/>
            <a:cxnLst/>
            <a:rect l="l" t="t" r="r" b="b"/>
            <a:pathLst>
              <a:path w="2439670" h="861060">
                <a:moveTo>
                  <a:pt x="2439289" y="860767"/>
                </a:moveTo>
                <a:lnTo>
                  <a:pt x="0" y="860767"/>
                </a:lnTo>
                <a:lnTo>
                  <a:pt x="0" y="0"/>
                </a:lnTo>
                <a:lnTo>
                  <a:pt x="2439289" y="0"/>
                </a:lnTo>
                <a:lnTo>
                  <a:pt x="2439289" y="860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1700" y="4339749"/>
            <a:ext cx="2212295" cy="780810"/>
          </a:xfrm>
          <a:custGeom>
            <a:avLst/>
            <a:gdLst/>
            <a:ahLst/>
            <a:cxnLst/>
            <a:rect l="l" t="t" r="r" b="b"/>
            <a:pathLst>
              <a:path w="2439670" h="861060">
                <a:moveTo>
                  <a:pt x="2439289" y="860767"/>
                </a:moveTo>
                <a:lnTo>
                  <a:pt x="0" y="860767"/>
                </a:lnTo>
                <a:lnTo>
                  <a:pt x="0" y="0"/>
                </a:lnTo>
                <a:lnTo>
                  <a:pt x="2439289" y="0"/>
                </a:lnTo>
                <a:lnTo>
                  <a:pt x="2439289" y="860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17090" y="1677871"/>
            <a:ext cx="6673738" cy="256444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1587" b="1" spc="-18" dirty="0" err="1">
                <a:solidFill>
                  <a:srgbClr val="231F20"/>
                </a:solidFill>
                <a:latin typeface="TT Norms Pro"/>
                <a:cs typeface="TT Norms Pro"/>
              </a:rPr>
              <a:t>Nec</a:t>
            </a:r>
            <a:r>
              <a:rPr lang="az-Latn-AZ" sz="1587" b="1" spc="-18" dirty="0">
                <a:solidFill>
                  <a:srgbClr val="231F20"/>
                </a:solidFill>
                <a:latin typeface="TT Norms Pro"/>
                <a:cs typeface="TT Norms Pro"/>
              </a:rPr>
              <a:t>ə</a:t>
            </a:r>
            <a:r>
              <a:rPr sz="1587" b="1" spc="-59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1587" b="1" spc="-27" dirty="0" err="1">
                <a:solidFill>
                  <a:srgbClr val="231F20"/>
                </a:solidFill>
                <a:latin typeface="TT Norms Pro"/>
                <a:cs typeface="TT Norms Pro"/>
              </a:rPr>
              <a:t>müalic</a:t>
            </a:r>
            <a:r>
              <a:rPr lang="az-Latn-AZ" sz="1587" b="1" spc="-27" dirty="0">
                <a:solidFill>
                  <a:srgbClr val="231F20"/>
                </a:solidFill>
                <a:latin typeface="TT Norms Pro"/>
                <a:cs typeface="TT Norms Pro"/>
              </a:rPr>
              <a:t>ə</a:t>
            </a:r>
            <a:r>
              <a:rPr sz="1587" b="1" spc="-59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1587" b="1" spc="-18" dirty="0" err="1">
                <a:solidFill>
                  <a:srgbClr val="231F20"/>
                </a:solidFill>
                <a:latin typeface="TT Norms Pro"/>
                <a:cs typeface="TT Norms Pro"/>
              </a:rPr>
              <a:t>etm</a:t>
            </a:r>
            <a:r>
              <a:rPr lang="az-Latn-AZ" sz="1587" b="1" spc="-18" dirty="0">
                <a:solidFill>
                  <a:srgbClr val="231F20"/>
                </a:solidFill>
                <a:latin typeface="TT Norms Pro"/>
                <a:cs typeface="TT Norms Pro"/>
              </a:rPr>
              <a:t>ə</a:t>
            </a:r>
            <a:r>
              <a:rPr sz="1587" b="1" spc="-18" dirty="0">
                <a:solidFill>
                  <a:srgbClr val="231F20"/>
                </a:solidFill>
                <a:latin typeface="TT Norms Pro"/>
                <a:cs typeface="TT Norms Pro"/>
              </a:rPr>
              <a:t>k</a:t>
            </a:r>
            <a:r>
              <a:rPr sz="1587" b="1" spc="-91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1587" b="1" spc="-32" dirty="0">
                <a:solidFill>
                  <a:srgbClr val="231F20"/>
                </a:solidFill>
                <a:latin typeface="TT Norms Pro"/>
                <a:cs typeface="TT Norms Pro"/>
              </a:rPr>
              <a:t>lazımdır:</a:t>
            </a:r>
            <a:r>
              <a:rPr sz="1587" b="1" spc="-59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1587" spc="-32" dirty="0">
                <a:solidFill>
                  <a:srgbClr val="231F20"/>
                </a:solidFill>
                <a:latin typeface="TT Norms Pro"/>
                <a:cs typeface="TT Norms Pro"/>
              </a:rPr>
              <a:t>ağırlaşmamış</a:t>
            </a:r>
            <a:r>
              <a:rPr sz="1587" spc="-59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1587" spc="-32" dirty="0" err="1">
                <a:solidFill>
                  <a:srgbClr val="231F20"/>
                </a:solidFill>
                <a:latin typeface="TT Norms Pro"/>
                <a:cs typeface="TT Norms Pro"/>
              </a:rPr>
              <a:t>hipertenziyada</a:t>
            </a:r>
            <a:r>
              <a:rPr sz="1587" spc="-59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1587" spc="-18" dirty="0">
                <a:solidFill>
                  <a:srgbClr val="231F20"/>
                </a:solidFill>
                <a:latin typeface="TT Norms Pro"/>
                <a:cs typeface="TT Norms Pro"/>
              </a:rPr>
              <a:t>d</a:t>
            </a:r>
            <a:r>
              <a:rPr lang="az-Latn-AZ" sz="1587" spc="-18" dirty="0">
                <a:solidFill>
                  <a:srgbClr val="231F20"/>
                </a:solidFill>
                <a:latin typeface="TT Norms Pro"/>
                <a:cs typeface="TT Norms Pro"/>
              </a:rPr>
              <a:t>ə</a:t>
            </a:r>
            <a:r>
              <a:rPr sz="1587" spc="-18" dirty="0" err="1">
                <a:solidFill>
                  <a:srgbClr val="231F20"/>
                </a:solidFill>
                <a:latin typeface="TT Norms Pro"/>
                <a:cs typeface="TT Norms Pro"/>
              </a:rPr>
              <a:t>rman</a:t>
            </a:r>
            <a:r>
              <a:rPr sz="1587" spc="-59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1587" spc="-27" dirty="0" err="1">
                <a:solidFill>
                  <a:srgbClr val="231F20"/>
                </a:solidFill>
                <a:latin typeface="TT Norms Pro"/>
                <a:cs typeface="TT Norms Pro"/>
              </a:rPr>
              <a:t>müaic</a:t>
            </a:r>
            <a:r>
              <a:rPr lang="az-Latn-AZ" sz="1587" spc="-27" dirty="0">
                <a:solidFill>
                  <a:srgbClr val="231F20"/>
                </a:solidFill>
                <a:latin typeface="TT Norms Pro"/>
                <a:cs typeface="TT Norms Pro"/>
              </a:rPr>
              <a:t>ə</a:t>
            </a:r>
            <a:r>
              <a:rPr sz="1587" spc="-27" dirty="0" err="1">
                <a:solidFill>
                  <a:srgbClr val="231F20"/>
                </a:solidFill>
                <a:latin typeface="TT Norms Pro"/>
                <a:cs typeface="TT Norms Pro"/>
              </a:rPr>
              <a:t>si</a:t>
            </a:r>
            <a:endParaRPr sz="1587" dirty="0">
              <a:latin typeface="TT Norms Pro"/>
              <a:cs typeface="TT Norms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99431" y="5999826"/>
            <a:ext cx="9597745" cy="0"/>
          </a:xfrm>
          <a:custGeom>
            <a:avLst/>
            <a:gdLst/>
            <a:ahLst/>
            <a:cxnLst/>
            <a:rect l="l" t="t" r="r" b="b"/>
            <a:pathLst>
              <a:path w="10584180">
                <a:moveTo>
                  <a:pt x="0" y="0"/>
                </a:moveTo>
                <a:lnTo>
                  <a:pt x="1058405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9433" y="5994068"/>
            <a:ext cx="9597745" cy="11516"/>
          </a:xfrm>
          <a:custGeom>
            <a:avLst/>
            <a:gdLst/>
            <a:ahLst/>
            <a:cxnLst/>
            <a:rect l="l" t="t" r="r" b="b"/>
            <a:pathLst>
              <a:path w="10584180" h="12700">
                <a:moveTo>
                  <a:pt x="0" y="12699"/>
                </a:moveTo>
                <a:lnTo>
                  <a:pt x="10584053" y="12699"/>
                </a:lnTo>
                <a:lnTo>
                  <a:pt x="10584053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8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62390" y="5504255"/>
            <a:ext cx="6092161" cy="403834"/>
          </a:xfrm>
          <a:prstGeom prst="rect">
            <a:avLst/>
          </a:prstGeom>
        </p:spPr>
        <p:txBody>
          <a:bodyPr vert="horz" wrap="square" lIns="0" tIns="34549" rIns="0" bIns="0" rtlCol="0">
            <a:spAutoFit/>
          </a:bodyPr>
          <a:lstStyle/>
          <a:p>
            <a:pPr marL="11516">
              <a:spcBef>
                <a:spcPts val="272"/>
              </a:spcBef>
            </a:pP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*for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patients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&lt;65 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years</a:t>
            </a:r>
            <a:r>
              <a:rPr sz="725" spc="-9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old.</a:t>
            </a:r>
            <a:endParaRPr sz="725">
              <a:latin typeface="Arial"/>
              <a:cs typeface="Arial"/>
            </a:endParaRPr>
          </a:p>
          <a:p>
            <a:pPr marL="11516" marR="4607">
              <a:lnSpc>
                <a:spcPct val="120800"/>
              </a:lnSpc>
            </a:pPr>
            <a:r>
              <a:rPr sz="725" spc="-27" dirty="0">
                <a:solidFill>
                  <a:srgbClr val="231F20"/>
                </a:solidFill>
                <a:latin typeface="Arial"/>
                <a:cs typeface="Arial"/>
              </a:rPr>
              <a:t>ACEi: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angiotensin-converting 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enzyme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inhibitor; 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ARB: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angiotensin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receptor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blocker;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BP: </a:t>
            </a:r>
            <a:r>
              <a:rPr sz="725" dirty="0">
                <a:solidFill>
                  <a:srgbClr val="231F20"/>
                </a:solidFill>
                <a:latin typeface="Arial"/>
                <a:cs typeface="Arial"/>
              </a:rPr>
              <a:t>blood 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pressure;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CCB: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calcium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channel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blocker; </a:t>
            </a:r>
            <a:r>
              <a:rPr sz="725" spc="-36" dirty="0">
                <a:solidFill>
                  <a:srgbClr val="231F20"/>
                </a:solidFill>
                <a:latin typeface="Arial"/>
                <a:cs typeface="Arial"/>
              </a:rPr>
              <a:t>CV: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cardiovascular;  HMOD: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hypertension-mediated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organ damage;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MI: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myocardial infarction; </a:t>
            </a:r>
            <a:r>
              <a:rPr sz="725" dirty="0">
                <a:solidFill>
                  <a:srgbClr val="231F20"/>
                </a:solidFill>
                <a:latin typeface="Arial"/>
                <a:cs typeface="Arial"/>
              </a:rPr>
              <a:t>od: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once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daily; </a:t>
            </a:r>
            <a:r>
              <a:rPr sz="725" spc="-41" dirty="0">
                <a:solidFill>
                  <a:srgbClr val="231F20"/>
                </a:solidFill>
                <a:latin typeface="Arial"/>
                <a:cs typeface="Arial"/>
              </a:rPr>
              <a:t>PAD: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peripheral artery disease; 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SPC: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single-pill</a:t>
            </a:r>
            <a:r>
              <a:rPr sz="725" spc="-13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combination.</a:t>
            </a:r>
            <a:endParaRPr sz="72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62389" y="6089323"/>
            <a:ext cx="5613080" cy="283672"/>
          </a:xfrm>
          <a:prstGeom prst="rect">
            <a:avLst/>
          </a:prstGeom>
        </p:spPr>
        <p:txBody>
          <a:bodyPr vert="horz" wrap="square" lIns="0" tIns="34549" rIns="0" bIns="0" rtlCol="0">
            <a:spAutoFit/>
          </a:bodyPr>
          <a:lstStyle/>
          <a:p>
            <a:pPr marL="11516">
              <a:spcBef>
                <a:spcPts val="272"/>
              </a:spcBef>
            </a:pP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Williams </a:t>
            </a:r>
            <a:r>
              <a:rPr sz="725" spc="9" dirty="0">
                <a:solidFill>
                  <a:srgbClr val="231F20"/>
                </a:solidFill>
                <a:latin typeface="Arial"/>
                <a:cs typeface="Arial"/>
              </a:rPr>
              <a:t>B </a:t>
            </a:r>
            <a:r>
              <a:rPr sz="725" spc="-5" dirty="0">
                <a:solidFill>
                  <a:srgbClr val="231F20"/>
                </a:solidFill>
                <a:latin typeface="Arial"/>
                <a:cs typeface="Arial"/>
              </a:rPr>
              <a:t>et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al. </a:t>
            </a:r>
            <a:r>
              <a:rPr sz="725" spc="14" dirty="0">
                <a:solidFill>
                  <a:srgbClr val="231F20"/>
                </a:solidFill>
                <a:latin typeface="Arial"/>
                <a:cs typeface="Arial"/>
              </a:rPr>
              <a:t>J</a:t>
            </a:r>
            <a:r>
              <a:rPr sz="725" spc="-1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Hypertens. 2018;36:1953-2041.</a:t>
            </a:r>
            <a:endParaRPr sz="725">
              <a:latin typeface="Arial"/>
              <a:cs typeface="Arial"/>
            </a:endParaRPr>
          </a:p>
          <a:p>
            <a:pPr marL="11516">
              <a:spcBef>
                <a:spcPts val="181"/>
              </a:spcBef>
            </a:pP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725" spc="-27" dirty="0">
                <a:solidFill>
                  <a:srgbClr val="231F20"/>
                </a:solidFill>
                <a:latin typeface="Arial"/>
                <a:cs typeface="Arial"/>
              </a:rPr>
              <a:t>EU,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Coveram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indicated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substitution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therapy in patients 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already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controlled </a:t>
            </a:r>
            <a:r>
              <a:rPr sz="725" spc="-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perindopril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amlodipine. </a:t>
            </a:r>
            <a:r>
              <a:rPr sz="725" spc="-59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725" spc="-5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approved </a:t>
            </a:r>
            <a:r>
              <a:rPr sz="72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725" spc="-1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local </a:t>
            </a:r>
            <a:r>
              <a:rPr sz="725" spc="-32" dirty="0">
                <a:solidFill>
                  <a:srgbClr val="231F20"/>
                </a:solidFill>
                <a:latin typeface="Arial"/>
                <a:cs typeface="Arial"/>
              </a:rPr>
              <a:t>RA.</a:t>
            </a:r>
            <a:endParaRPr sz="725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 idx="4294967295"/>
          </p:nvPr>
        </p:nvSpPr>
        <p:spPr>
          <a:xfrm>
            <a:off x="1328517" y="141690"/>
            <a:ext cx="9794185" cy="859998"/>
          </a:xfrm>
          <a:prstGeom prst="rect">
            <a:avLst/>
          </a:prstGeom>
        </p:spPr>
        <p:txBody>
          <a:bodyPr vert="horz" wrap="square" lIns="0" tIns="10941" rIns="0" bIns="0" rtlCol="0" anchor="ctr">
            <a:spAutoFit/>
          </a:bodyPr>
          <a:lstStyle/>
          <a:p>
            <a:pPr marL="11516" algn="ctr">
              <a:lnSpc>
                <a:spcPts val="3423"/>
              </a:lnSpc>
              <a:spcBef>
                <a:spcPts val="86"/>
              </a:spcBef>
            </a:pPr>
            <a:r>
              <a:rPr sz="2539" b="1" spc="-154" dirty="0">
                <a:solidFill>
                  <a:srgbClr val="FF0000"/>
                </a:solidFill>
                <a:latin typeface="+mn-lt"/>
              </a:rPr>
              <a:t>ESC </a:t>
            </a:r>
            <a:r>
              <a:rPr sz="2539" b="1" spc="-77" dirty="0">
                <a:solidFill>
                  <a:srgbClr val="FF0000"/>
                </a:solidFill>
                <a:latin typeface="+mn-lt"/>
              </a:rPr>
              <a:t>/ </a:t>
            </a:r>
            <a:r>
              <a:rPr sz="2539" b="1" spc="-159" dirty="0">
                <a:solidFill>
                  <a:srgbClr val="FF0000"/>
                </a:solidFill>
                <a:latin typeface="+mn-lt"/>
              </a:rPr>
              <a:t>ESH </a:t>
            </a:r>
            <a:r>
              <a:rPr sz="2539" b="1" spc="-141" dirty="0">
                <a:solidFill>
                  <a:srgbClr val="FF0000"/>
                </a:solidFill>
                <a:latin typeface="+mn-lt"/>
              </a:rPr>
              <a:t>2018 </a:t>
            </a:r>
            <a:r>
              <a:rPr sz="2539" b="1" spc="-127" dirty="0">
                <a:solidFill>
                  <a:srgbClr val="FF0000"/>
                </a:solidFill>
                <a:latin typeface="+mn-lt"/>
              </a:rPr>
              <a:t>arterial </a:t>
            </a:r>
            <a:r>
              <a:rPr sz="2539" b="1" spc="-141" dirty="0">
                <a:solidFill>
                  <a:srgbClr val="FF0000"/>
                </a:solidFill>
                <a:latin typeface="+mn-lt"/>
              </a:rPr>
              <a:t>hipertenziyada </a:t>
            </a:r>
            <a:r>
              <a:rPr sz="2539" b="1" spc="-113" dirty="0" err="1">
                <a:solidFill>
                  <a:srgbClr val="FF0000"/>
                </a:solidFill>
                <a:latin typeface="+mn-lt"/>
              </a:rPr>
              <a:t>ilkin</a:t>
            </a:r>
            <a:r>
              <a:rPr sz="2539" b="1" spc="-222" dirty="0">
                <a:solidFill>
                  <a:srgbClr val="FF0000"/>
                </a:solidFill>
                <a:latin typeface="+mn-lt"/>
              </a:rPr>
              <a:t> </a:t>
            </a:r>
            <a:r>
              <a:rPr sz="2539" b="1" spc="-136" dirty="0" err="1">
                <a:solidFill>
                  <a:srgbClr val="FF0000"/>
                </a:solidFill>
                <a:latin typeface="+mn-lt"/>
              </a:rPr>
              <a:t>müalic</a:t>
            </a:r>
            <a:r>
              <a:rPr lang="az-Latn-AZ" sz="2539" b="1" spc="-136" dirty="0">
                <a:solidFill>
                  <a:srgbClr val="FF0000"/>
                </a:solidFill>
                <a:latin typeface="+mn-lt"/>
              </a:rPr>
              <a:t>ə</a:t>
            </a:r>
            <a:endParaRPr sz="2539" b="1" spc="-136" dirty="0">
              <a:solidFill>
                <a:srgbClr val="FF0000"/>
              </a:solidFill>
              <a:latin typeface="+mn-lt"/>
            </a:endParaRPr>
          </a:p>
          <a:p>
            <a:pPr marL="11516" algn="ctr">
              <a:lnSpc>
                <a:spcPts val="3423"/>
              </a:lnSpc>
            </a:pPr>
            <a:r>
              <a:rPr sz="2539" b="1" spc="-131" dirty="0" err="1">
                <a:solidFill>
                  <a:srgbClr val="FF0000"/>
                </a:solidFill>
                <a:latin typeface="+mn-lt"/>
              </a:rPr>
              <a:t>olaraq</a:t>
            </a:r>
            <a:r>
              <a:rPr sz="2539" b="1" spc="-131" dirty="0">
                <a:solidFill>
                  <a:srgbClr val="FF0000"/>
                </a:solidFill>
                <a:latin typeface="+mn-lt"/>
              </a:rPr>
              <a:t> </a:t>
            </a:r>
            <a:r>
              <a:rPr sz="2539" b="1" spc="-136" dirty="0" err="1">
                <a:solidFill>
                  <a:srgbClr val="FF0000"/>
                </a:solidFill>
                <a:latin typeface="+mn-lt"/>
              </a:rPr>
              <a:t>günd</a:t>
            </a:r>
            <a:r>
              <a:rPr lang="az-Latn-AZ" sz="2539" b="1" spc="-136" dirty="0">
                <a:solidFill>
                  <a:srgbClr val="FF0000"/>
                </a:solidFill>
                <a:latin typeface="+mn-lt"/>
              </a:rPr>
              <a:t>ə</a:t>
            </a:r>
            <a:r>
              <a:rPr sz="2539" b="1" spc="-136" dirty="0">
                <a:solidFill>
                  <a:srgbClr val="FF0000"/>
                </a:solidFill>
                <a:latin typeface="+mn-lt"/>
              </a:rPr>
              <a:t> </a:t>
            </a:r>
            <a:r>
              <a:rPr sz="2539" b="1" spc="-113" dirty="0" err="1">
                <a:solidFill>
                  <a:srgbClr val="FF0000"/>
                </a:solidFill>
                <a:latin typeface="+mn-lt"/>
              </a:rPr>
              <a:t>bir</a:t>
            </a:r>
            <a:r>
              <a:rPr sz="2539" b="1" spc="-113" dirty="0">
                <a:solidFill>
                  <a:srgbClr val="FF0000"/>
                </a:solidFill>
                <a:latin typeface="+mn-lt"/>
              </a:rPr>
              <a:t> </a:t>
            </a:r>
            <a:r>
              <a:rPr sz="2539" b="1" spc="-100" dirty="0">
                <a:solidFill>
                  <a:srgbClr val="FF0000"/>
                </a:solidFill>
                <a:latin typeface="+mn-lt"/>
              </a:rPr>
              <a:t>d</a:t>
            </a:r>
            <a:r>
              <a:rPr lang="az-Latn-AZ" sz="2539" b="1" spc="-100" dirty="0">
                <a:solidFill>
                  <a:srgbClr val="FF0000"/>
                </a:solidFill>
                <a:latin typeface="+mn-lt"/>
              </a:rPr>
              <a:t>ə</a:t>
            </a:r>
            <a:r>
              <a:rPr sz="2539" b="1" spc="-100" dirty="0">
                <a:solidFill>
                  <a:srgbClr val="FF0000"/>
                </a:solidFill>
                <a:latin typeface="+mn-lt"/>
              </a:rPr>
              <a:t>f</a:t>
            </a:r>
            <a:r>
              <a:rPr lang="az-Latn-AZ" sz="2539" b="1" spc="-100" dirty="0">
                <a:solidFill>
                  <a:srgbClr val="FF0000"/>
                </a:solidFill>
                <a:latin typeface="+mn-lt"/>
              </a:rPr>
              <a:t>ə</a:t>
            </a:r>
            <a:r>
              <a:rPr sz="2539" b="1" spc="-100" dirty="0">
                <a:solidFill>
                  <a:srgbClr val="FF0000"/>
                </a:solidFill>
                <a:latin typeface="+mn-lt"/>
              </a:rPr>
              <a:t> </a:t>
            </a:r>
            <a:r>
              <a:rPr sz="2539" b="1" spc="-103" dirty="0" err="1">
                <a:solidFill>
                  <a:srgbClr val="FF0000"/>
                </a:solidFill>
                <a:latin typeface="+mn-lt"/>
              </a:rPr>
              <a:t>ikili</a:t>
            </a:r>
            <a:r>
              <a:rPr sz="2539" b="1" spc="-103" dirty="0">
                <a:solidFill>
                  <a:srgbClr val="FF0000"/>
                </a:solidFill>
                <a:latin typeface="+mn-lt"/>
              </a:rPr>
              <a:t> </a:t>
            </a:r>
            <a:r>
              <a:rPr sz="2539" b="1" spc="-141" dirty="0">
                <a:solidFill>
                  <a:srgbClr val="FF0000"/>
                </a:solidFill>
                <a:latin typeface="+mn-lt"/>
              </a:rPr>
              <a:t>d</a:t>
            </a:r>
            <a:r>
              <a:rPr lang="az-Latn-AZ" sz="2539" b="1" spc="-141" dirty="0">
                <a:solidFill>
                  <a:srgbClr val="FF0000"/>
                </a:solidFill>
                <a:latin typeface="+mn-lt"/>
              </a:rPr>
              <a:t>ə</a:t>
            </a:r>
            <a:r>
              <a:rPr sz="2539" b="1" spc="-141" dirty="0" err="1">
                <a:solidFill>
                  <a:srgbClr val="FF0000"/>
                </a:solidFill>
                <a:latin typeface="+mn-lt"/>
              </a:rPr>
              <a:t>rm</a:t>
            </a:r>
            <a:r>
              <a:rPr lang="en-US" sz="2539" b="1" spc="-141" dirty="0" err="1">
                <a:solidFill>
                  <a:srgbClr val="FF0000"/>
                </a:solidFill>
                <a:latin typeface="+mn-lt"/>
              </a:rPr>
              <a:t>a</a:t>
            </a:r>
            <a:r>
              <a:rPr sz="2539" b="1" spc="-141" dirty="0" err="1">
                <a:solidFill>
                  <a:srgbClr val="FF0000"/>
                </a:solidFill>
                <a:latin typeface="+mn-lt"/>
              </a:rPr>
              <a:t>n</a:t>
            </a:r>
            <a:r>
              <a:rPr sz="2539" b="1" spc="-141" dirty="0">
                <a:solidFill>
                  <a:srgbClr val="FF0000"/>
                </a:solidFill>
                <a:latin typeface="+mn-lt"/>
              </a:rPr>
              <a:t> </a:t>
            </a:r>
            <a:r>
              <a:rPr sz="2539" b="1" spc="-118" dirty="0" err="1">
                <a:solidFill>
                  <a:srgbClr val="FF0000"/>
                </a:solidFill>
                <a:latin typeface="+mn-lt"/>
              </a:rPr>
              <a:t>birl</a:t>
            </a:r>
            <a:r>
              <a:rPr lang="az-Latn-AZ" sz="2539" b="1" spc="-118" dirty="0">
                <a:solidFill>
                  <a:srgbClr val="FF0000"/>
                </a:solidFill>
                <a:latin typeface="+mn-lt"/>
              </a:rPr>
              <a:t>ə</a:t>
            </a:r>
            <a:r>
              <a:rPr sz="2539" b="1" spc="-118" dirty="0" err="1">
                <a:solidFill>
                  <a:srgbClr val="FF0000"/>
                </a:solidFill>
                <a:latin typeface="+mn-lt"/>
              </a:rPr>
              <a:t>şm</a:t>
            </a:r>
            <a:r>
              <a:rPr lang="az-Latn-AZ" sz="2539" b="1" spc="-118" dirty="0">
                <a:solidFill>
                  <a:srgbClr val="FF0000"/>
                </a:solidFill>
                <a:latin typeface="+mn-lt"/>
              </a:rPr>
              <a:t>ə</a:t>
            </a:r>
            <a:r>
              <a:rPr sz="2539" b="1" spc="-118" dirty="0">
                <a:solidFill>
                  <a:srgbClr val="FF0000"/>
                </a:solidFill>
                <a:latin typeface="+mn-lt"/>
              </a:rPr>
              <a:t>l</a:t>
            </a:r>
            <a:r>
              <a:rPr lang="az-Latn-AZ" sz="2539" b="1" spc="-118" dirty="0">
                <a:solidFill>
                  <a:srgbClr val="FF0000"/>
                </a:solidFill>
                <a:latin typeface="+mn-lt"/>
              </a:rPr>
              <a:t>ə</a:t>
            </a:r>
            <a:r>
              <a:rPr sz="2539" b="1" spc="-118" dirty="0" err="1">
                <a:solidFill>
                  <a:srgbClr val="FF0000"/>
                </a:solidFill>
                <a:latin typeface="+mn-lt"/>
              </a:rPr>
              <a:t>rini</a:t>
            </a:r>
            <a:r>
              <a:rPr sz="2539" b="1" spc="-118" dirty="0">
                <a:solidFill>
                  <a:srgbClr val="FF0000"/>
                </a:solidFill>
                <a:latin typeface="+mn-lt"/>
              </a:rPr>
              <a:t> </a:t>
            </a:r>
            <a:r>
              <a:rPr sz="2539" b="1" spc="-127" dirty="0" err="1">
                <a:solidFill>
                  <a:srgbClr val="FF0000"/>
                </a:solidFill>
                <a:latin typeface="+mn-lt"/>
              </a:rPr>
              <a:t>tövsiy</a:t>
            </a:r>
            <a:r>
              <a:rPr lang="az-Latn-AZ" sz="2539" b="1" spc="-127" dirty="0">
                <a:solidFill>
                  <a:srgbClr val="FF0000"/>
                </a:solidFill>
                <a:latin typeface="+mn-lt"/>
              </a:rPr>
              <a:t>ə</a:t>
            </a:r>
            <a:r>
              <a:rPr sz="2539" b="1" spc="-326" dirty="0">
                <a:solidFill>
                  <a:srgbClr val="FF0000"/>
                </a:solidFill>
                <a:latin typeface="+mn-lt"/>
              </a:rPr>
              <a:t> </a:t>
            </a:r>
            <a:r>
              <a:rPr sz="2539" b="1" spc="-136" dirty="0">
                <a:solidFill>
                  <a:srgbClr val="FF0000"/>
                </a:solidFill>
                <a:latin typeface="+mn-lt"/>
              </a:rPr>
              <a:t>edir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682010" y="2507752"/>
            <a:ext cx="1656630" cy="125222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28600"/>
              </a:lnSpc>
              <a:spcBef>
                <a:spcPts val="91"/>
              </a:spcBef>
            </a:pPr>
            <a:r>
              <a:rPr sz="1270" b="1" spc="-27" dirty="0">
                <a:solidFill>
                  <a:srgbClr val="6D6E71"/>
                </a:solidFill>
                <a:latin typeface="TT Norms Pro"/>
                <a:cs typeface="TT Norms Pro"/>
              </a:rPr>
              <a:t>Arterial </a:t>
            </a:r>
            <a:r>
              <a:rPr sz="1270" b="1" spc="-14" dirty="0">
                <a:solidFill>
                  <a:srgbClr val="6D6E71"/>
                </a:solidFill>
                <a:latin typeface="TT Norms Pro"/>
                <a:cs typeface="TT Norms Pro"/>
              </a:rPr>
              <a:t>t</a:t>
            </a:r>
            <a:r>
              <a:rPr lang="az-Latn-AZ" sz="1270" b="1" spc="-14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14" dirty="0" err="1">
                <a:solidFill>
                  <a:srgbClr val="6D6E71"/>
                </a:solidFill>
                <a:latin typeface="TT Norms Pro"/>
                <a:cs typeface="TT Norms Pro"/>
              </a:rPr>
              <a:t>zyiq</a:t>
            </a:r>
            <a:r>
              <a:rPr lang="az-Latn-AZ" sz="1270" b="1" spc="-14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14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1270" b="1" spc="-18" dirty="0">
                <a:solidFill>
                  <a:srgbClr val="6D6E71"/>
                </a:solidFill>
                <a:latin typeface="TT Norms Pro"/>
                <a:cs typeface="TT Norms Pro"/>
              </a:rPr>
              <a:t>n</a:t>
            </a:r>
            <a:r>
              <a:rPr lang="az-Latn-AZ" sz="1270" b="1" spc="-18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18" dirty="0" err="1">
                <a:solidFill>
                  <a:srgbClr val="6D6E71"/>
                </a:solidFill>
                <a:latin typeface="TT Norms Pro"/>
                <a:cs typeface="TT Norms Pro"/>
              </a:rPr>
              <a:t>zar</a:t>
            </a:r>
            <a:r>
              <a:rPr lang="az-Latn-AZ" sz="1270" b="1" spc="-18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18" dirty="0">
                <a:solidFill>
                  <a:srgbClr val="6D6E71"/>
                </a:solidFill>
                <a:latin typeface="TT Norms Pro"/>
                <a:cs typeface="TT Norms Pro"/>
              </a:rPr>
              <a:t>t  </a:t>
            </a:r>
            <a:r>
              <a:rPr sz="1270" b="1" spc="-23" dirty="0" err="1">
                <a:solidFill>
                  <a:srgbClr val="6D6E71"/>
                </a:solidFill>
                <a:latin typeface="TT Norms Pro"/>
                <a:cs typeface="TT Norms Pro"/>
              </a:rPr>
              <a:t>üçün</a:t>
            </a:r>
            <a:r>
              <a:rPr sz="1270" b="1" spc="-68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1270" b="1" spc="-5" dirty="0">
                <a:solidFill>
                  <a:srgbClr val="6D6E71"/>
                </a:solidFill>
                <a:latin typeface="TT Norms Pro"/>
                <a:cs typeface="TT Norms Pro"/>
              </a:rPr>
              <a:t>h</a:t>
            </a:r>
            <a:r>
              <a:rPr lang="az-Latn-AZ" sz="1270" b="1" spc="-5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5" dirty="0">
                <a:solidFill>
                  <a:srgbClr val="6D6E71"/>
                </a:solidFill>
                <a:latin typeface="TT Norms Pro"/>
                <a:cs typeface="TT Norms Pro"/>
              </a:rPr>
              <a:t>d</a:t>
            </a:r>
            <a:r>
              <a:rPr lang="az-Latn-AZ" sz="1270" b="1" spc="-5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5" dirty="0">
                <a:solidFill>
                  <a:srgbClr val="6D6E71"/>
                </a:solidFill>
                <a:latin typeface="TT Norms Pro"/>
                <a:cs typeface="TT Norms Pro"/>
              </a:rPr>
              <a:t>f</a:t>
            </a:r>
            <a:r>
              <a:rPr sz="1270" b="1" spc="-68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1270" b="1" dirty="0">
                <a:solidFill>
                  <a:srgbClr val="6D6E71"/>
                </a:solidFill>
                <a:latin typeface="TT Norms Pro"/>
                <a:cs typeface="TT Norms Pro"/>
              </a:rPr>
              <a:t>3</a:t>
            </a:r>
            <a:r>
              <a:rPr sz="1270" b="1" spc="-63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1270" b="1" spc="-23" dirty="0">
                <a:solidFill>
                  <a:srgbClr val="6D6E71"/>
                </a:solidFill>
                <a:latin typeface="TT Norms Pro"/>
                <a:cs typeface="TT Norms Pro"/>
              </a:rPr>
              <a:t>ay</a:t>
            </a:r>
            <a:r>
              <a:rPr sz="1270" b="1" spc="-91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lang="az-Latn-AZ" sz="1270" b="1" spc="-91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18" dirty="0" err="1">
                <a:solidFill>
                  <a:srgbClr val="6D6E71"/>
                </a:solidFill>
                <a:latin typeface="TT Norms Pro"/>
                <a:cs typeface="TT Norms Pro"/>
              </a:rPr>
              <a:t>rzind</a:t>
            </a:r>
            <a:r>
              <a:rPr lang="az-Latn-AZ" sz="1270" b="1" spc="-18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18" dirty="0">
                <a:solidFill>
                  <a:srgbClr val="6D6E71"/>
                </a:solidFill>
                <a:latin typeface="TT Norms Pro"/>
                <a:cs typeface="TT Norms Pro"/>
              </a:rPr>
              <a:t>  </a:t>
            </a:r>
            <a:r>
              <a:rPr sz="1270" b="1" spc="-27" dirty="0">
                <a:solidFill>
                  <a:srgbClr val="6D6E71"/>
                </a:solidFill>
                <a:latin typeface="TT Norms Pro"/>
                <a:cs typeface="TT Norms Pro"/>
              </a:rPr>
              <a:t>(&lt;140/90 mm.c.s.) </a:t>
            </a:r>
            <a:r>
              <a:rPr sz="1270" b="1" spc="-9" dirty="0">
                <a:solidFill>
                  <a:srgbClr val="6D6E71"/>
                </a:solidFill>
                <a:latin typeface="TT Norms Pro"/>
                <a:cs typeface="TT Norms Pro"/>
              </a:rPr>
              <a:t>v</a:t>
            </a:r>
            <a:r>
              <a:rPr lang="az-Latn-AZ" sz="1270" b="1" spc="-9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9" dirty="0">
                <a:solidFill>
                  <a:srgbClr val="6D6E71"/>
                </a:solidFill>
                <a:latin typeface="TT Norms Pro"/>
                <a:cs typeface="TT Norms Pro"/>
              </a:rPr>
              <a:t>  </a:t>
            </a:r>
            <a:r>
              <a:rPr sz="1270" b="1" spc="-23" dirty="0">
                <a:solidFill>
                  <a:srgbClr val="6D6E71"/>
                </a:solidFill>
                <a:latin typeface="TT Norms Pro"/>
                <a:cs typeface="TT Norms Pro"/>
              </a:rPr>
              <a:t>130/80 </a:t>
            </a:r>
            <a:r>
              <a:rPr sz="1270" b="1" spc="-27" dirty="0">
                <a:solidFill>
                  <a:srgbClr val="6D6E71"/>
                </a:solidFill>
                <a:latin typeface="TT Norms Pro"/>
                <a:cs typeface="TT Norms Pro"/>
              </a:rPr>
              <a:t>mm.c.s. </a:t>
            </a:r>
            <a:r>
              <a:rPr lang="az-Latn-AZ" sz="1270" b="1" spc="-27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9" dirty="0">
                <a:solidFill>
                  <a:srgbClr val="6D6E71"/>
                </a:solidFill>
                <a:latin typeface="TT Norms Pro"/>
                <a:cs typeface="TT Norms Pro"/>
              </a:rPr>
              <a:t>g</a:t>
            </a:r>
            <a:r>
              <a:rPr lang="az-Latn-AZ" sz="1270" b="1" spc="-9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9" dirty="0">
                <a:solidFill>
                  <a:srgbClr val="6D6E71"/>
                </a:solidFill>
                <a:latin typeface="TT Norms Pro"/>
                <a:cs typeface="TT Norms Pro"/>
              </a:rPr>
              <a:t>r  </a:t>
            </a:r>
            <a:r>
              <a:rPr sz="1270" b="1" spc="-27" dirty="0">
                <a:solidFill>
                  <a:srgbClr val="6D6E71"/>
                </a:solidFill>
                <a:latin typeface="TT Norms Pro"/>
                <a:cs typeface="TT Norms Pro"/>
              </a:rPr>
              <a:t>dözülürsa*</a:t>
            </a:r>
            <a:endParaRPr sz="1270" b="1" dirty="0">
              <a:latin typeface="TT Norms Pro"/>
              <a:cs typeface="TT Norms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82010" y="3885133"/>
            <a:ext cx="1858167" cy="100010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28600"/>
              </a:lnSpc>
              <a:spcBef>
                <a:spcPts val="91"/>
              </a:spcBef>
            </a:pPr>
            <a:r>
              <a:rPr sz="1270" b="1" spc="-14" dirty="0" err="1">
                <a:solidFill>
                  <a:srgbClr val="6D6E71"/>
                </a:solidFill>
                <a:latin typeface="TT Norms Pro"/>
                <a:cs typeface="TT Norms Pro"/>
              </a:rPr>
              <a:t>Günd</a:t>
            </a:r>
            <a:r>
              <a:rPr lang="az-Latn-AZ" sz="1270" b="1" spc="-14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14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1270" b="1" spc="-18" dirty="0" err="1">
                <a:solidFill>
                  <a:srgbClr val="6D6E71"/>
                </a:solidFill>
                <a:latin typeface="TT Norms Pro"/>
                <a:cs typeface="TT Norms Pro"/>
              </a:rPr>
              <a:t>bir</a:t>
            </a:r>
            <a:r>
              <a:rPr sz="1270" b="1" spc="-18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1270" b="1" dirty="0">
                <a:solidFill>
                  <a:srgbClr val="6D6E71"/>
                </a:solidFill>
                <a:latin typeface="TT Norms Pro"/>
                <a:cs typeface="TT Norms Pro"/>
              </a:rPr>
              <a:t>d</a:t>
            </a:r>
            <a:r>
              <a:rPr lang="az-Latn-AZ" sz="1270" b="1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dirty="0">
                <a:solidFill>
                  <a:srgbClr val="6D6E71"/>
                </a:solidFill>
                <a:latin typeface="TT Norms Pro"/>
                <a:cs typeface="TT Norms Pro"/>
              </a:rPr>
              <a:t>f</a:t>
            </a:r>
            <a:r>
              <a:rPr lang="az-Latn-AZ" sz="1270" b="1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1270" b="1" spc="-23" dirty="0">
                <a:solidFill>
                  <a:srgbClr val="6D6E71"/>
                </a:solidFill>
                <a:latin typeface="TT Norms Pro"/>
                <a:cs typeface="TT Norms Pro"/>
              </a:rPr>
              <a:t>qabul  </a:t>
            </a:r>
            <a:r>
              <a:rPr sz="1270" b="1" spc="-23" dirty="0" err="1">
                <a:solidFill>
                  <a:srgbClr val="6D6E71"/>
                </a:solidFill>
                <a:latin typeface="TT Norms Pro"/>
                <a:cs typeface="TT Norms Pro"/>
              </a:rPr>
              <a:t>olunan</a:t>
            </a:r>
            <a:r>
              <a:rPr sz="1270" b="1" spc="-23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1270" b="1" spc="-23" dirty="0" err="1">
                <a:solidFill>
                  <a:srgbClr val="6D6E71"/>
                </a:solidFill>
                <a:latin typeface="TT Norms Pro"/>
                <a:cs typeface="TT Norms Pro"/>
              </a:rPr>
              <a:t>uzunmüdd</a:t>
            </a:r>
            <a:r>
              <a:rPr lang="az-Latn-AZ" sz="1270" b="1" spc="-23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23" dirty="0" err="1">
                <a:solidFill>
                  <a:srgbClr val="6D6E71"/>
                </a:solidFill>
                <a:latin typeface="TT Norms Pro"/>
                <a:cs typeface="TT Norms Pro"/>
              </a:rPr>
              <a:t>tli</a:t>
            </a:r>
            <a:r>
              <a:rPr sz="1270" b="1" spc="-150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1270" b="1" spc="-23" dirty="0">
                <a:solidFill>
                  <a:srgbClr val="6D6E71"/>
                </a:solidFill>
                <a:latin typeface="TT Norms Pro"/>
                <a:cs typeface="TT Norms Pro"/>
              </a:rPr>
              <a:t>t</a:t>
            </a:r>
            <a:r>
              <a:rPr lang="az-Latn-AZ" sz="1270" b="1" spc="-23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23" dirty="0" err="1">
                <a:solidFill>
                  <a:srgbClr val="6D6E71"/>
                </a:solidFill>
                <a:latin typeface="TT Norms Pro"/>
                <a:cs typeface="TT Norms Pro"/>
              </a:rPr>
              <a:t>siri</a:t>
            </a:r>
            <a:r>
              <a:rPr sz="1270" b="1" spc="-23" dirty="0">
                <a:solidFill>
                  <a:srgbClr val="6D6E71"/>
                </a:solidFill>
                <a:latin typeface="TT Norms Pro"/>
                <a:cs typeface="TT Norms Pro"/>
              </a:rPr>
              <a:t>  olan </a:t>
            </a:r>
            <a:r>
              <a:rPr sz="1270" b="1" spc="-27" dirty="0" err="1">
                <a:solidFill>
                  <a:srgbClr val="6D6E71"/>
                </a:solidFill>
                <a:latin typeface="TT Norms Pro"/>
                <a:cs typeface="TT Norms Pro"/>
              </a:rPr>
              <a:t>preparatların</a:t>
            </a:r>
            <a:r>
              <a:rPr sz="1270" b="1" spc="-27" dirty="0">
                <a:solidFill>
                  <a:srgbClr val="6D6E71"/>
                </a:solidFill>
                <a:latin typeface="TT Norms Pro"/>
                <a:cs typeface="TT Norms Pro"/>
              </a:rPr>
              <a:t> t</a:t>
            </a:r>
            <a:r>
              <a:rPr lang="az-Latn-AZ" sz="1270" b="1" spc="-27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27" dirty="0" err="1">
                <a:solidFill>
                  <a:srgbClr val="6D6E71"/>
                </a:solidFill>
                <a:latin typeface="TT Norms Pro"/>
                <a:cs typeface="TT Norms Pro"/>
              </a:rPr>
              <a:t>yinatı</a:t>
            </a:r>
            <a:r>
              <a:rPr sz="1270" b="1" spc="-27" dirty="0">
                <a:solidFill>
                  <a:srgbClr val="6D6E71"/>
                </a:solidFill>
                <a:latin typeface="TT Norms Pro"/>
                <a:cs typeface="TT Norms Pro"/>
              </a:rPr>
              <a:t>  </a:t>
            </a:r>
            <a:r>
              <a:rPr sz="1270" b="1" spc="-23" dirty="0" err="1">
                <a:solidFill>
                  <a:srgbClr val="6D6E71"/>
                </a:solidFill>
                <a:latin typeface="TT Norms Pro"/>
                <a:cs typeface="TT Norms Pro"/>
              </a:rPr>
              <a:t>tövsiy</a:t>
            </a:r>
            <a:r>
              <a:rPr lang="az-Latn-AZ" sz="1270" b="1" spc="-23" dirty="0">
                <a:solidFill>
                  <a:srgbClr val="6D6E71"/>
                </a:solidFill>
                <a:latin typeface="TT Norms Pro"/>
                <a:cs typeface="TT Norms Pro"/>
              </a:rPr>
              <a:t>ə</a:t>
            </a:r>
            <a:r>
              <a:rPr sz="1270" b="1" spc="-59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1270" b="1" spc="-27" dirty="0">
                <a:solidFill>
                  <a:srgbClr val="6D6E71"/>
                </a:solidFill>
                <a:latin typeface="TT Norms Pro"/>
                <a:cs typeface="TT Norms Pro"/>
              </a:rPr>
              <a:t>olunur</a:t>
            </a:r>
            <a:endParaRPr sz="1270" b="1" dirty="0">
              <a:latin typeface="TT Norms Pro"/>
              <a:cs typeface="TT Norms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42302" y="3420018"/>
            <a:ext cx="602306" cy="296570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859" b="1" spc="-5" dirty="0">
                <a:solidFill>
                  <a:srgbClr val="008265"/>
                </a:solidFill>
                <a:latin typeface="TT Norms Pro"/>
                <a:cs typeface="TT Norms Pro"/>
              </a:rPr>
              <a:t>1</a:t>
            </a:r>
            <a:r>
              <a:rPr sz="1859" b="1" spc="-145" dirty="0">
                <a:solidFill>
                  <a:srgbClr val="008265"/>
                </a:solidFill>
                <a:latin typeface="TT Norms Pro"/>
                <a:cs typeface="TT Norms Pro"/>
              </a:rPr>
              <a:t> </a:t>
            </a:r>
            <a:r>
              <a:rPr sz="1859" b="1" spc="-32" dirty="0">
                <a:solidFill>
                  <a:srgbClr val="008265"/>
                </a:solidFill>
                <a:latin typeface="TT Norms Pro"/>
                <a:cs typeface="TT Norms Pro"/>
              </a:rPr>
              <a:t>Hab</a:t>
            </a:r>
            <a:endParaRPr sz="1859">
              <a:latin typeface="TT Norms Pro"/>
              <a:cs typeface="TT Norms Pr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07064" y="3363477"/>
            <a:ext cx="905763" cy="383215"/>
          </a:xfrm>
          <a:prstGeom prst="rect">
            <a:avLst/>
          </a:prstGeom>
        </p:spPr>
        <p:txBody>
          <a:bodyPr vert="horz" wrap="square" lIns="0" tIns="21305" rIns="0" bIns="0" rtlCol="0">
            <a:spAutoFit/>
          </a:bodyPr>
          <a:lstStyle/>
          <a:p>
            <a:pPr marL="11516">
              <a:spcBef>
                <a:spcPts val="168"/>
              </a:spcBef>
            </a:pPr>
            <a:r>
              <a:rPr sz="1315" b="1" spc="-27" dirty="0">
                <a:solidFill>
                  <a:srgbClr val="008265"/>
                </a:solidFill>
                <a:latin typeface="TT Norms Pro"/>
                <a:cs typeface="TT Norms Pro"/>
              </a:rPr>
              <a:t>Addım</a:t>
            </a:r>
            <a:r>
              <a:rPr sz="1315" b="1" spc="-63" dirty="0">
                <a:solidFill>
                  <a:srgbClr val="008265"/>
                </a:solidFill>
                <a:latin typeface="TT Norms Pro"/>
                <a:cs typeface="TT Norms Pro"/>
              </a:rPr>
              <a:t> </a:t>
            </a:r>
            <a:r>
              <a:rPr sz="1315" b="1" spc="-9" dirty="0">
                <a:solidFill>
                  <a:srgbClr val="008265"/>
                </a:solidFill>
                <a:latin typeface="TT Norms Pro"/>
                <a:cs typeface="TT Norms Pro"/>
              </a:rPr>
              <a:t>2</a:t>
            </a:r>
            <a:endParaRPr sz="1315">
              <a:latin typeface="TT Norms Pro"/>
              <a:cs typeface="TT Norms Pro"/>
            </a:endParaRPr>
          </a:p>
          <a:p>
            <a:pPr marL="11516">
              <a:spcBef>
                <a:spcPts val="54"/>
              </a:spcBef>
            </a:pPr>
            <a:r>
              <a:rPr sz="952" spc="-23" dirty="0">
                <a:solidFill>
                  <a:srgbClr val="231F20"/>
                </a:solidFill>
                <a:latin typeface="TT Norms Pro"/>
                <a:cs typeface="TT Norms Pro"/>
              </a:rPr>
              <a:t>üçlü</a:t>
            </a:r>
            <a:r>
              <a:rPr sz="952" spc="-63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952" spc="-32" dirty="0">
                <a:solidFill>
                  <a:srgbClr val="231F20"/>
                </a:solidFill>
                <a:latin typeface="TT Norms Pro"/>
                <a:cs typeface="TT Norms Pro"/>
              </a:rPr>
              <a:t>kombinasiya</a:t>
            </a:r>
            <a:endParaRPr sz="952">
              <a:latin typeface="TT Norms Pro"/>
              <a:cs typeface="TT Norms Pr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59656" y="3367238"/>
            <a:ext cx="1698665" cy="635585"/>
          </a:xfrm>
          <a:prstGeom prst="rect">
            <a:avLst/>
          </a:prstGeom>
        </p:spPr>
        <p:txBody>
          <a:bodyPr vert="horz" wrap="square" lIns="0" tIns="3455" rIns="0" bIns="0" rtlCol="0">
            <a:spAutoFit/>
          </a:bodyPr>
          <a:lstStyle/>
          <a:p>
            <a:pPr marL="389829" marR="421499" indent="-3455" algn="ctr">
              <a:lnSpc>
                <a:spcPct val="103400"/>
              </a:lnSpc>
              <a:spcBef>
                <a:spcPts val="27"/>
              </a:spcBef>
            </a:pPr>
            <a:r>
              <a:rPr sz="1315" b="1" spc="-41" dirty="0">
                <a:solidFill>
                  <a:srgbClr val="231F20"/>
                </a:solidFill>
                <a:latin typeface="TT Norms Pro"/>
                <a:cs typeface="TT Norms Pro"/>
              </a:rPr>
              <a:t>AÇFi </a:t>
            </a:r>
            <a:r>
              <a:rPr sz="1315" b="1" spc="-5" dirty="0">
                <a:solidFill>
                  <a:srgbClr val="231F20"/>
                </a:solidFill>
                <a:latin typeface="TT Norms Pro"/>
                <a:cs typeface="TT Norms Pro"/>
              </a:rPr>
              <a:t>va </a:t>
            </a:r>
            <a:r>
              <a:rPr sz="1315" b="1" spc="-32" dirty="0">
                <a:solidFill>
                  <a:srgbClr val="231F20"/>
                </a:solidFill>
                <a:latin typeface="TT Norms Pro"/>
                <a:cs typeface="TT Norms Pro"/>
              </a:rPr>
              <a:t>ya  ARB+KKB</a:t>
            </a:r>
            <a:r>
              <a:rPr sz="1315" b="1" spc="-127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1315" b="1" spc="-5" dirty="0">
                <a:solidFill>
                  <a:srgbClr val="231F20"/>
                </a:solidFill>
                <a:latin typeface="TT Norms Pro"/>
                <a:cs typeface="TT Norms Pro"/>
              </a:rPr>
              <a:t>+</a:t>
            </a:r>
            <a:endParaRPr sz="1315">
              <a:latin typeface="TT Norms Pro"/>
              <a:cs typeface="TT Norms Pro"/>
            </a:endParaRPr>
          </a:p>
          <a:p>
            <a:pPr marR="31670" algn="ctr">
              <a:spcBef>
                <a:spcPts val="54"/>
              </a:spcBef>
            </a:pPr>
            <a:r>
              <a:rPr sz="1315" b="1" spc="-36" dirty="0">
                <a:solidFill>
                  <a:srgbClr val="231F20"/>
                </a:solidFill>
                <a:latin typeface="TT Norms Pro"/>
                <a:cs typeface="TT Norms Pro"/>
              </a:rPr>
              <a:t>diuretik</a:t>
            </a:r>
            <a:endParaRPr sz="1315">
              <a:latin typeface="TT Norms Pro"/>
              <a:cs typeface="TT Norms Pr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30510" y="3458421"/>
            <a:ext cx="230903" cy="267180"/>
          </a:xfrm>
          <a:custGeom>
            <a:avLst/>
            <a:gdLst/>
            <a:ahLst/>
            <a:cxnLst/>
            <a:rect l="l" t="t" r="r" b="b"/>
            <a:pathLst>
              <a:path w="254634" h="294639">
                <a:moveTo>
                  <a:pt x="158825" y="0"/>
                </a:moveTo>
                <a:lnTo>
                  <a:pt x="108310" y="28243"/>
                </a:lnTo>
                <a:lnTo>
                  <a:pt x="82660" y="63360"/>
                </a:lnTo>
                <a:lnTo>
                  <a:pt x="57701" y="99015"/>
                </a:lnTo>
                <a:lnTo>
                  <a:pt x="33780" y="135329"/>
                </a:lnTo>
                <a:lnTo>
                  <a:pt x="11244" y="172426"/>
                </a:lnTo>
                <a:lnTo>
                  <a:pt x="0" y="214903"/>
                </a:lnTo>
                <a:lnTo>
                  <a:pt x="11689" y="254009"/>
                </a:lnTo>
                <a:lnTo>
                  <a:pt x="41809" y="282731"/>
                </a:lnTo>
                <a:lnTo>
                  <a:pt x="85857" y="294054"/>
                </a:lnTo>
                <a:lnTo>
                  <a:pt x="103084" y="293503"/>
                </a:lnTo>
                <a:lnTo>
                  <a:pt x="119489" y="289104"/>
                </a:lnTo>
                <a:lnTo>
                  <a:pt x="134223" y="280681"/>
                </a:lnTo>
                <a:lnTo>
                  <a:pt x="145625" y="268895"/>
                </a:lnTo>
                <a:lnTo>
                  <a:pt x="86695" y="268895"/>
                </a:lnTo>
                <a:lnTo>
                  <a:pt x="59680" y="260767"/>
                </a:lnTo>
                <a:lnTo>
                  <a:pt x="40386" y="242506"/>
                </a:lnTo>
                <a:lnTo>
                  <a:pt x="31315" y="217780"/>
                </a:lnTo>
                <a:lnTo>
                  <a:pt x="34968" y="190257"/>
                </a:lnTo>
                <a:lnTo>
                  <a:pt x="85692" y="123086"/>
                </a:lnTo>
                <a:lnTo>
                  <a:pt x="243505" y="123086"/>
                </a:lnTo>
                <a:lnTo>
                  <a:pt x="244315" y="121791"/>
                </a:lnTo>
                <a:lnTo>
                  <a:pt x="249608" y="106310"/>
                </a:lnTo>
                <a:lnTo>
                  <a:pt x="112069" y="106310"/>
                </a:lnTo>
                <a:lnTo>
                  <a:pt x="104221" y="104379"/>
                </a:lnTo>
                <a:lnTo>
                  <a:pt x="100436" y="97293"/>
                </a:lnTo>
                <a:lnTo>
                  <a:pt x="100627" y="93203"/>
                </a:lnTo>
                <a:lnTo>
                  <a:pt x="109286" y="71881"/>
                </a:lnTo>
                <a:lnTo>
                  <a:pt x="129618" y="49510"/>
                </a:lnTo>
                <a:lnTo>
                  <a:pt x="155784" y="31904"/>
                </a:lnTo>
                <a:lnTo>
                  <a:pt x="181945" y="24877"/>
                </a:lnTo>
                <a:lnTo>
                  <a:pt x="228348" y="24877"/>
                </a:lnTo>
                <a:lnTo>
                  <a:pt x="216082" y="12914"/>
                </a:lnTo>
                <a:lnTo>
                  <a:pt x="188656" y="1323"/>
                </a:lnTo>
                <a:lnTo>
                  <a:pt x="158825" y="0"/>
                </a:lnTo>
                <a:close/>
              </a:path>
              <a:path w="254634" h="294639">
                <a:moveTo>
                  <a:pt x="243505" y="123086"/>
                </a:moveTo>
                <a:lnTo>
                  <a:pt x="85692" y="123086"/>
                </a:lnTo>
                <a:lnTo>
                  <a:pt x="123547" y="146807"/>
                </a:lnTo>
                <a:lnTo>
                  <a:pt x="142356" y="158844"/>
                </a:lnTo>
                <a:lnTo>
                  <a:pt x="160926" y="171232"/>
                </a:lnTo>
                <a:lnTo>
                  <a:pt x="164546" y="173721"/>
                </a:lnTo>
                <a:lnTo>
                  <a:pt x="166705" y="184719"/>
                </a:lnTo>
                <a:lnTo>
                  <a:pt x="153733" y="205085"/>
                </a:lnTo>
                <a:lnTo>
                  <a:pt x="131363" y="237467"/>
                </a:lnTo>
                <a:lnTo>
                  <a:pt x="95384" y="265367"/>
                </a:lnTo>
                <a:lnTo>
                  <a:pt x="86695" y="268895"/>
                </a:lnTo>
                <a:lnTo>
                  <a:pt x="145625" y="268895"/>
                </a:lnTo>
                <a:lnTo>
                  <a:pt x="146436" y="268057"/>
                </a:lnTo>
                <a:lnTo>
                  <a:pt x="171922" y="232185"/>
                </a:lnTo>
                <a:lnTo>
                  <a:pt x="196828" y="195881"/>
                </a:lnTo>
                <a:lnTo>
                  <a:pt x="221007" y="159099"/>
                </a:lnTo>
                <a:lnTo>
                  <a:pt x="243505" y="123086"/>
                </a:lnTo>
                <a:close/>
              </a:path>
              <a:path w="254634" h="294639">
                <a:moveTo>
                  <a:pt x="228348" y="24877"/>
                </a:moveTo>
                <a:lnTo>
                  <a:pt x="181945" y="24877"/>
                </a:lnTo>
                <a:lnTo>
                  <a:pt x="197312" y="36790"/>
                </a:lnTo>
                <a:lnTo>
                  <a:pt x="184447" y="45807"/>
                </a:lnTo>
                <a:lnTo>
                  <a:pt x="177970" y="50252"/>
                </a:lnTo>
                <a:lnTo>
                  <a:pt x="168839" y="56258"/>
                </a:lnTo>
                <a:lnTo>
                  <a:pt x="159639" y="62182"/>
                </a:lnTo>
                <a:lnTo>
                  <a:pt x="150679" y="68370"/>
                </a:lnTo>
                <a:lnTo>
                  <a:pt x="142270" y="75169"/>
                </a:lnTo>
                <a:lnTo>
                  <a:pt x="136928" y="81152"/>
                </a:lnTo>
                <a:lnTo>
                  <a:pt x="132334" y="87961"/>
                </a:lnTo>
                <a:lnTo>
                  <a:pt x="127838" y="94918"/>
                </a:lnTo>
                <a:lnTo>
                  <a:pt x="122788" y="101344"/>
                </a:lnTo>
                <a:lnTo>
                  <a:pt x="119626" y="104722"/>
                </a:lnTo>
                <a:lnTo>
                  <a:pt x="112069" y="106310"/>
                </a:lnTo>
                <a:lnTo>
                  <a:pt x="249608" y="106310"/>
                </a:lnTo>
                <a:lnTo>
                  <a:pt x="254230" y="92793"/>
                </a:lnTo>
                <a:lnTo>
                  <a:pt x="251839" y="62680"/>
                </a:lnTo>
                <a:lnTo>
                  <a:pt x="238628" y="34903"/>
                </a:lnTo>
                <a:lnTo>
                  <a:pt x="228348" y="24877"/>
                </a:lnTo>
                <a:close/>
              </a:path>
            </a:pathLst>
          </a:custGeom>
          <a:solidFill>
            <a:srgbClr val="008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00437" y="3489035"/>
            <a:ext cx="96977" cy="113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312758" y="3350172"/>
            <a:ext cx="1880048" cy="63385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13300"/>
              </a:lnSpc>
              <a:spcBef>
                <a:spcPts val="91"/>
              </a:spcBef>
            </a:pP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Consider monotherapy </a:t>
            </a:r>
            <a:r>
              <a:rPr sz="907" spc="-9" dirty="0">
                <a:solidFill>
                  <a:srgbClr val="6D6E71"/>
                </a:solidFill>
                <a:latin typeface="TT Norms Pro"/>
                <a:cs typeface="TT Norms Pro"/>
              </a:rPr>
              <a:t>in </a:t>
            </a:r>
            <a:r>
              <a:rPr sz="907" spc="-14" dirty="0">
                <a:solidFill>
                  <a:srgbClr val="6D6E71"/>
                </a:solidFill>
                <a:latin typeface="TT Norms Pro"/>
                <a:cs typeface="TT Norms Pro"/>
              </a:rPr>
              <a:t>low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risk  grade</a:t>
            </a:r>
            <a:r>
              <a:rPr sz="907" spc="-54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dirty="0">
                <a:solidFill>
                  <a:srgbClr val="6D6E71"/>
                </a:solidFill>
                <a:latin typeface="TT Norms Pro"/>
                <a:cs typeface="TT Norms Pro"/>
              </a:rPr>
              <a:t>1</a:t>
            </a:r>
            <a:r>
              <a:rPr sz="907" spc="-50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hypertension</a:t>
            </a:r>
            <a:r>
              <a:rPr sz="907" spc="-50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(systolic</a:t>
            </a:r>
            <a:r>
              <a:rPr sz="907" spc="-50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9" dirty="0">
                <a:solidFill>
                  <a:srgbClr val="6D6E71"/>
                </a:solidFill>
                <a:latin typeface="TT Norms Pro"/>
                <a:cs typeface="TT Norms Pro"/>
              </a:rPr>
              <a:t>BP</a:t>
            </a:r>
            <a:r>
              <a:rPr sz="907" spc="-73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&lt;150  </a:t>
            </a:r>
            <a:r>
              <a:rPr sz="907" spc="-9" dirty="0">
                <a:solidFill>
                  <a:srgbClr val="6D6E71"/>
                </a:solidFill>
                <a:latin typeface="TT Norms Pro"/>
                <a:cs typeface="TT Norms Pro"/>
              </a:rPr>
              <a:t>mm </a:t>
            </a:r>
            <a:r>
              <a:rPr sz="907" spc="-14" dirty="0">
                <a:solidFill>
                  <a:srgbClr val="6D6E71"/>
                </a:solidFill>
                <a:latin typeface="TT Norms Pro"/>
                <a:cs typeface="TT Norms Pro"/>
              </a:rPr>
              <a:t>Hg), </a:t>
            </a:r>
            <a:r>
              <a:rPr sz="907" spc="-9" dirty="0">
                <a:solidFill>
                  <a:srgbClr val="6D6E71"/>
                </a:solidFill>
                <a:latin typeface="TT Norms Pro"/>
                <a:cs typeface="TT Norms Pro"/>
              </a:rPr>
              <a:t>or in very </a:t>
            </a:r>
            <a:r>
              <a:rPr sz="907" spc="-14" dirty="0">
                <a:solidFill>
                  <a:srgbClr val="6D6E71"/>
                </a:solidFill>
                <a:latin typeface="TT Norms Pro"/>
                <a:cs typeface="TT Norms Pro"/>
              </a:rPr>
              <a:t>old (≥80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years) or  frailer</a:t>
            </a:r>
            <a:r>
              <a:rPr sz="907" spc="-59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23" dirty="0">
                <a:solidFill>
                  <a:srgbClr val="6D6E71"/>
                </a:solidFill>
                <a:latin typeface="TT Norms Pro"/>
                <a:cs typeface="TT Norms Pro"/>
              </a:rPr>
              <a:t>patients</a:t>
            </a:r>
            <a:endParaRPr sz="907">
              <a:latin typeface="TT Norms Pro"/>
              <a:cs typeface="TT Norms Pr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96596" y="4408582"/>
            <a:ext cx="646069" cy="296570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859" b="1" spc="-9" dirty="0">
                <a:solidFill>
                  <a:srgbClr val="008265"/>
                </a:solidFill>
                <a:latin typeface="TT Norms Pro"/>
                <a:cs typeface="TT Norms Pro"/>
              </a:rPr>
              <a:t>2</a:t>
            </a:r>
            <a:r>
              <a:rPr sz="1859" b="1" spc="-141" dirty="0">
                <a:solidFill>
                  <a:srgbClr val="008265"/>
                </a:solidFill>
                <a:latin typeface="TT Norms Pro"/>
                <a:cs typeface="TT Norms Pro"/>
              </a:rPr>
              <a:t> </a:t>
            </a:r>
            <a:r>
              <a:rPr sz="1859" b="1" spc="-32" dirty="0">
                <a:solidFill>
                  <a:srgbClr val="008265"/>
                </a:solidFill>
                <a:latin typeface="TT Norms Pro"/>
                <a:cs typeface="TT Norms Pro"/>
              </a:rPr>
              <a:t>Hab</a:t>
            </a:r>
            <a:endParaRPr sz="1859">
              <a:latin typeface="TT Norms Pro"/>
              <a:cs typeface="TT Norms Pr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07064" y="4352042"/>
            <a:ext cx="1034746" cy="701892"/>
          </a:xfrm>
          <a:prstGeom prst="rect">
            <a:avLst/>
          </a:prstGeom>
        </p:spPr>
        <p:txBody>
          <a:bodyPr vert="horz" wrap="square" lIns="0" tIns="21305" rIns="0" bIns="0" rtlCol="0">
            <a:spAutoFit/>
          </a:bodyPr>
          <a:lstStyle/>
          <a:p>
            <a:pPr marL="11516">
              <a:spcBef>
                <a:spcPts val="168"/>
              </a:spcBef>
            </a:pPr>
            <a:r>
              <a:rPr sz="1315" b="1" spc="-27" dirty="0" err="1">
                <a:solidFill>
                  <a:srgbClr val="008265"/>
                </a:solidFill>
                <a:latin typeface="TT Norms Pro"/>
                <a:cs typeface="TT Norms Pro"/>
              </a:rPr>
              <a:t>Addım</a:t>
            </a:r>
            <a:r>
              <a:rPr sz="1315" b="1" spc="-63" dirty="0">
                <a:solidFill>
                  <a:srgbClr val="008265"/>
                </a:solidFill>
                <a:latin typeface="TT Norms Pro"/>
                <a:cs typeface="TT Norms Pro"/>
              </a:rPr>
              <a:t> </a:t>
            </a:r>
            <a:r>
              <a:rPr lang="tr-TR" sz="1315" b="1" spc="-9" dirty="0">
                <a:solidFill>
                  <a:srgbClr val="008265"/>
                </a:solidFill>
                <a:latin typeface="TT Norms Pro"/>
                <a:cs typeface="TT Norms Pro"/>
              </a:rPr>
              <a:t>3</a:t>
            </a:r>
            <a:endParaRPr sz="1315" dirty="0">
              <a:latin typeface="TT Norms Pro"/>
              <a:cs typeface="TT Norms Pro"/>
            </a:endParaRPr>
          </a:p>
          <a:p>
            <a:pPr marL="11516">
              <a:spcBef>
                <a:spcPts val="54"/>
              </a:spcBef>
            </a:pPr>
            <a:r>
              <a:rPr sz="952" spc="-23" dirty="0">
                <a:solidFill>
                  <a:srgbClr val="231F20"/>
                </a:solidFill>
                <a:latin typeface="TT Norms Pro"/>
                <a:cs typeface="TT Norms Pro"/>
              </a:rPr>
              <a:t>üçlü</a:t>
            </a:r>
            <a:r>
              <a:rPr sz="952" spc="-50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952" spc="-32" dirty="0">
                <a:solidFill>
                  <a:srgbClr val="231F20"/>
                </a:solidFill>
                <a:latin typeface="TT Norms Pro"/>
                <a:cs typeface="TT Norms Pro"/>
              </a:rPr>
              <a:t>kombinasiya</a:t>
            </a:r>
            <a:endParaRPr sz="952" dirty="0">
              <a:latin typeface="TT Norms Pro"/>
              <a:cs typeface="TT Norms Pro"/>
            </a:endParaRPr>
          </a:p>
          <a:p>
            <a:pPr marL="11516">
              <a:spcBef>
                <a:spcPts val="127"/>
              </a:spcBef>
            </a:pPr>
            <a:r>
              <a:rPr sz="952" spc="-5" dirty="0">
                <a:solidFill>
                  <a:srgbClr val="231F20"/>
                </a:solidFill>
                <a:latin typeface="TT Norms Pro"/>
                <a:cs typeface="TT Norms Pro"/>
              </a:rPr>
              <a:t>+</a:t>
            </a:r>
            <a:r>
              <a:rPr sz="952" spc="-45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952" spc="-32" dirty="0">
                <a:solidFill>
                  <a:srgbClr val="231F20"/>
                </a:solidFill>
                <a:latin typeface="TT Norms Pro"/>
                <a:cs typeface="TT Norms Pro"/>
              </a:rPr>
              <a:t>spironolakton</a:t>
            </a:r>
            <a:endParaRPr sz="952" dirty="0">
              <a:latin typeface="TT Norms Pro"/>
              <a:cs typeface="TT Norms Pro"/>
            </a:endParaRPr>
          </a:p>
          <a:p>
            <a:pPr marL="11516">
              <a:spcBef>
                <a:spcPts val="127"/>
              </a:spcBef>
            </a:pPr>
            <a:r>
              <a:rPr lang="en-US" sz="952" dirty="0">
                <a:solidFill>
                  <a:srgbClr val="231F20"/>
                </a:solidFill>
                <a:latin typeface="TT Norms Pro"/>
                <a:cs typeface="TT Norms Pro"/>
              </a:rPr>
              <a:t>V</a:t>
            </a:r>
            <a:r>
              <a:rPr lang="az-Latn-AZ" sz="952" dirty="0">
                <a:solidFill>
                  <a:srgbClr val="231F20"/>
                </a:solidFill>
                <a:latin typeface="TT Norms Pro"/>
                <a:cs typeface="TT Norms Pro"/>
              </a:rPr>
              <a:t>ə</a:t>
            </a:r>
            <a:r>
              <a:rPr sz="952" spc="-163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952" spc="-18" dirty="0">
                <a:solidFill>
                  <a:srgbClr val="231F20"/>
                </a:solidFill>
                <a:latin typeface="TT Norms Pro"/>
                <a:cs typeface="TT Norms Pro"/>
              </a:rPr>
              <a:t>ya </a:t>
            </a:r>
            <a:r>
              <a:rPr sz="952" spc="-23" dirty="0" err="1">
                <a:solidFill>
                  <a:srgbClr val="231F20"/>
                </a:solidFill>
                <a:latin typeface="TT Norms Pro"/>
                <a:cs typeface="TT Norms Pro"/>
              </a:rPr>
              <a:t>başqa</a:t>
            </a:r>
            <a:r>
              <a:rPr sz="952" spc="-23" dirty="0">
                <a:solidFill>
                  <a:srgbClr val="231F20"/>
                </a:solidFill>
                <a:latin typeface="TT Norms Pro"/>
                <a:cs typeface="TT Norms Pro"/>
              </a:rPr>
              <a:t> d</a:t>
            </a:r>
            <a:r>
              <a:rPr lang="az-Latn-AZ" sz="952" spc="-23" dirty="0">
                <a:solidFill>
                  <a:srgbClr val="231F20"/>
                </a:solidFill>
                <a:latin typeface="TT Norms Pro"/>
                <a:cs typeface="TT Norms Pro"/>
              </a:rPr>
              <a:t>ə</a:t>
            </a:r>
            <a:r>
              <a:rPr sz="952" spc="-23" dirty="0" err="1">
                <a:solidFill>
                  <a:srgbClr val="231F20"/>
                </a:solidFill>
                <a:latin typeface="TT Norms Pro"/>
                <a:cs typeface="TT Norms Pro"/>
              </a:rPr>
              <a:t>rman</a:t>
            </a:r>
            <a:endParaRPr sz="952" dirty="0">
              <a:latin typeface="TT Norms Pro"/>
              <a:cs typeface="TT Norms Pr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59656" y="4339750"/>
            <a:ext cx="1698665" cy="637567"/>
          </a:xfrm>
          <a:prstGeom prst="rect">
            <a:avLst/>
          </a:prstGeom>
          <a:solidFill>
            <a:srgbClr val="D1D3D4"/>
          </a:solidFill>
        </p:spPr>
        <p:txBody>
          <a:bodyPr vert="horz" wrap="square" lIns="0" tIns="19578" rIns="0" bIns="0" rtlCol="0">
            <a:spAutoFit/>
          </a:bodyPr>
          <a:lstStyle/>
          <a:p>
            <a:pPr marL="249329" marR="284454" algn="ctr">
              <a:lnSpc>
                <a:spcPct val="103400"/>
              </a:lnSpc>
              <a:spcBef>
                <a:spcPts val="154"/>
              </a:spcBef>
            </a:pPr>
            <a:r>
              <a:rPr sz="1315" b="1" spc="-41" dirty="0" err="1">
                <a:solidFill>
                  <a:srgbClr val="231F20"/>
                </a:solidFill>
                <a:latin typeface="TT Norms Pro"/>
                <a:cs typeface="TT Norms Pro"/>
              </a:rPr>
              <a:t>AÇFi</a:t>
            </a:r>
            <a:r>
              <a:rPr sz="1315" b="1" spc="-41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1315" b="1" spc="-5" dirty="0">
                <a:solidFill>
                  <a:srgbClr val="231F20"/>
                </a:solidFill>
                <a:latin typeface="TT Norms Pro"/>
                <a:cs typeface="TT Norms Pro"/>
              </a:rPr>
              <a:t>v</a:t>
            </a:r>
            <a:r>
              <a:rPr lang="az-Latn-AZ" sz="1315" b="1" spc="-5" dirty="0">
                <a:solidFill>
                  <a:srgbClr val="231F20"/>
                </a:solidFill>
                <a:latin typeface="TT Norms Pro"/>
                <a:cs typeface="TT Norms Pro"/>
              </a:rPr>
              <a:t>ə</a:t>
            </a:r>
            <a:r>
              <a:rPr sz="1315" b="1" spc="-5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1315" b="1" spc="-32" dirty="0">
                <a:solidFill>
                  <a:srgbClr val="231F20"/>
                </a:solidFill>
                <a:latin typeface="TT Norms Pro"/>
                <a:cs typeface="TT Norms Pro"/>
              </a:rPr>
              <a:t>ya  ARB+KKB </a:t>
            </a:r>
            <a:r>
              <a:rPr sz="1315" b="1" spc="-5" dirty="0">
                <a:solidFill>
                  <a:srgbClr val="231F20"/>
                </a:solidFill>
                <a:latin typeface="TT Norms Pro"/>
                <a:cs typeface="TT Norms Pro"/>
              </a:rPr>
              <a:t>v</a:t>
            </a:r>
            <a:r>
              <a:rPr lang="az-Latn-AZ" sz="1315" b="1" spc="-5" dirty="0">
                <a:solidFill>
                  <a:srgbClr val="231F20"/>
                </a:solidFill>
                <a:latin typeface="TT Norms Pro"/>
                <a:cs typeface="TT Norms Pro"/>
              </a:rPr>
              <a:t>ə</a:t>
            </a:r>
            <a:r>
              <a:rPr sz="1315" b="1" spc="-199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1315" b="1" spc="-32" dirty="0">
                <a:solidFill>
                  <a:srgbClr val="231F20"/>
                </a:solidFill>
                <a:latin typeface="TT Norms Pro"/>
                <a:cs typeface="TT Norms Pro"/>
              </a:rPr>
              <a:t>ya  </a:t>
            </a:r>
            <a:r>
              <a:rPr sz="1315" b="1" spc="-36" dirty="0">
                <a:solidFill>
                  <a:srgbClr val="231F20"/>
                </a:solidFill>
                <a:latin typeface="TT Norms Pro"/>
                <a:cs typeface="TT Norms Pro"/>
              </a:rPr>
              <a:t>diuretik</a:t>
            </a:r>
            <a:endParaRPr sz="1315" dirty="0">
              <a:latin typeface="TT Norms Pro"/>
              <a:cs typeface="TT Norms Pro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30510" y="4446983"/>
            <a:ext cx="230903" cy="267180"/>
          </a:xfrm>
          <a:custGeom>
            <a:avLst/>
            <a:gdLst/>
            <a:ahLst/>
            <a:cxnLst/>
            <a:rect l="l" t="t" r="r" b="b"/>
            <a:pathLst>
              <a:path w="254634" h="294639">
                <a:moveTo>
                  <a:pt x="158825" y="0"/>
                </a:moveTo>
                <a:lnTo>
                  <a:pt x="108310" y="28238"/>
                </a:lnTo>
                <a:lnTo>
                  <a:pt x="82660" y="63356"/>
                </a:lnTo>
                <a:lnTo>
                  <a:pt x="57701" y="99012"/>
                </a:lnTo>
                <a:lnTo>
                  <a:pt x="33780" y="135330"/>
                </a:lnTo>
                <a:lnTo>
                  <a:pt x="11244" y="172434"/>
                </a:lnTo>
                <a:lnTo>
                  <a:pt x="0" y="214903"/>
                </a:lnTo>
                <a:lnTo>
                  <a:pt x="11689" y="254006"/>
                </a:lnTo>
                <a:lnTo>
                  <a:pt x="41809" y="282726"/>
                </a:lnTo>
                <a:lnTo>
                  <a:pt x="85857" y="294049"/>
                </a:lnTo>
                <a:lnTo>
                  <a:pt x="103084" y="293498"/>
                </a:lnTo>
                <a:lnTo>
                  <a:pt x="119489" y="289101"/>
                </a:lnTo>
                <a:lnTo>
                  <a:pt x="134223" y="280681"/>
                </a:lnTo>
                <a:lnTo>
                  <a:pt x="145637" y="268890"/>
                </a:lnTo>
                <a:lnTo>
                  <a:pt x="86695" y="268890"/>
                </a:lnTo>
                <a:lnTo>
                  <a:pt x="59680" y="260762"/>
                </a:lnTo>
                <a:lnTo>
                  <a:pt x="40386" y="242501"/>
                </a:lnTo>
                <a:lnTo>
                  <a:pt x="31315" y="217775"/>
                </a:lnTo>
                <a:lnTo>
                  <a:pt x="34968" y="190252"/>
                </a:lnTo>
                <a:lnTo>
                  <a:pt x="36555" y="186188"/>
                </a:lnTo>
                <a:lnTo>
                  <a:pt x="38422" y="182022"/>
                </a:lnTo>
                <a:lnTo>
                  <a:pt x="52173" y="164687"/>
                </a:lnTo>
                <a:lnTo>
                  <a:pt x="85692" y="123082"/>
                </a:lnTo>
                <a:lnTo>
                  <a:pt x="243505" y="123082"/>
                </a:lnTo>
                <a:lnTo>
                  <a:pt x="244315" y="121786"/>
                </a:lnTo>
                <a:lnTo>
                  <a:pt x="249609" y="106305"/>
                </a:lnTo>
                <a:lnTo>
                  <a:pt x="112069" y="106305"/>
                </a:lnTo>
                <a:lnTo>
                  <a:pt x="104221" y="104374"/>
                </a:lnTo>
                <a:lnTo>
                  <a:pt x="100436" y="97288"/>
                </a:lnTo>
                <a:lnTo>
                  <a:pt x="100627" y="93198"/>
                </a:lnTo>
                <a:lnTo>
                  <a:pt x="109286" y="71877"/>
                </a:lnTo>
                <a:lnTo>
                  <a:pt x="129618" y="49506"/>
                </a:lnTo>
                <a:lnTo>
                  <a:pt x="155784" y="31900"/>
                </a:lnTo>
                <a:lnTo>
                  <a:pt x="181945" y="24872"/>
                </a:lnTo>
                <a:lnTo>
                  <a:pt x="228345" y="24872"/>
                </a:lnTo>
                <a:lnTo>
                  <a:pt x="216082" y="12909"/>
                </a:lnTo>
                <a:lnTo>
                  <a:pt x="188656" y="1324"/>
                </a:lnTo>
                <a:lnTo>
                  <a:pt x="158825" y="0"/>
                </a:lnTo>
                <a:close/>
              </a:path>
              <a:path w="254634" h="294639">
                <a:moveTo>
                  <a:pt x="243505" y="123082"/>
                </a:moveTo>
                <a:lnTo>
                  <a:pt x="85692" y="123082"/>
                </a:lnTo>
                <a:lnTo>
                  <a:pt x="123547" y="146802"/>
                </a:lnTo>
                <a:lnTo>
                  <a:pt x="142356" y="158840"/>
                </a:lnTo>
                <a:lnTo>
                  <a:pt x="160926" y="171227"/>
                </a:lnTo>
                <a:lnTo>
                  <a:pt x="164546" y="173716"/>
                </a:lnTo>
                <a:lnTo>
                  <a:pt x="166705" y="184715"/>
                </a:lnTo>
                <a:lnTo>
                  <a:pt x="153733" y="205085"/>
                </a:lnTo>
                <a:lnTo>
                  <a:pt x="131363" y="237464"/>
                </a:lnTo>
                <a:lnTo>
                  <a:pt x="95384" y="265363"/>
                </a:lnTo>
                <a:lnTo>
                  <a:pt x="86695" y="268890"/>
                </a:lnTo>
                <a:lnTo>
                  <a:pt x="145637" y="268890"/>
                </a:lnTo>
                <a:lnTo>
                  <a:pt x="146436" y="268065"/>
                </a:lnTo>
                <a:lnTo>
                  <a:pt x="171922" y="232186"/>
                </a:lnTo>
                <a:lnTo>
                  <a:pt x="196828" y="195878"/>
                </a:lnTo>
                <a:lnTo>
                  <a:pt x="221007" y="159094"/>
                </a:lnTo>
                <a:lnTo>
                  <a:pt x="243505" y="123082"/>
                </a:lnTo>
                <a:close/>
              </a:path>
              <a:path w="254634" h="294639">
                <a:moveTo>
                  <a:pt x="228345" y="24872"/>
                </a:moveTo>
                <a:lnTo>
                  <a:pt x="181945" y="24872"/>
                </a:lnTo>
                <a:lnTo>
                  <a:pt x="197312" y="36785"/>
                </a:lnTo>
                <a:lnTo>
                  <a:pt x="184447" y="45802"/>
                </a:lnTo>
                <a:lnTo>
                  <a:pt x="177970" y="50260"/>
                </a:lnTo>
                <a:lnTo>
                  <a:pt x="168839" y="56260"/>
                </a:lnTo>
                <a:lnTo>
                  <a:pt x="159639" y="62185"/>
                </a:lnTo>
                <a:lnTo>
                  <a:pt x="150679" y="68376"/>
                </a:lnTo>
                <a:lnTo>
                  <a:pt x="142270" y="75177"/>
                </a:lnTo>
                <a:lnTo>
                  <a:pt x="136928" y="81158"/>
                </a:lnTo>
                <a:lnTo>
                  <a:pt x="132334" y="87963"/>
                </a:lnTo>
                <a:lnTo>
                  <a:pt x="127838" y="94915"/>
                </a:lnTo>
                <a:lnTo>
                  <a:pt x="122788" y="101339"/>
                </a:lnTo>
                <a:lnTo>
                  <a:pt x="119626" y="104717"/>
                </a:lnTo>
                <a:lnTo>
                  <a:pt x="112069" y="106305"/>
                </a:lnTo>
                <a:lnTo>
                  <a:pt x="249609" y="106305"/>
                </a:lnTo>
                <a:lnTo>
                  <a:pt x="254230" y="92790"/>
                </a:lnTo>
                <a:lnTo>
                  <a:pt x="251839" y="62680"/>
                </a:lnTo>
                <a:lnTo>
                  <a:pt x="238628" y="34904"/>
                </a:lnTo>
                <a:lnTo>
                  <a:pt x="228345" y="24872"/>
                </a:lnTo>
                <a:close/>
              </a:path>
            </a:pathLst>
          </a:custGeom>
          <a:solidFill>
            <a:srgbClr val="008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00437" y="4477593"/>
            <a:ext cx="96977" cy="1131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5273" y="4446983"/>
            <a:ext cx="230903" cy="267180"/>
          </a:xfrm>
          <a:custGeom>
            <a:avLst/>
            <a:gdLst/>
            <a:ahLst/>
            <a:cxnLst/>
            <a:rect l="l" t="t" r="r" b="b"/>
            <a:pathLst>
              <a:path w="254634" h="294639">
                <a:moveTo>
                  <a:pt x="158825" y="0"/>
                </a:moveTo>
                <a:lnTo>
                  <a:pt x="108310" y="28238"/>
                </a:lnTo>
                <a:lnTo>
                  <a:pt x="82660" y="63356"/>
                </a:lnTo>
                <a:lnTo>
                  <a:pt x="57701" y="99012"/>
                </a:lnTo>
                <a:lnTo>
                  <a:pt x="33780" y="135330"/>
                </a:lnTo>
                <a:lnTo>
                  <a:pt x="11244" y="172434"/>
                </a:lnTo>
                <a:lnTo>
                  <a:pt x="0" y="214903"/>
                </a:lnTo>
                <a:lnTo>
                  <a:pt x="11689" y="254006"/>
                </a:lnTo>
                <a:lnTo>
                  <a:pt x="41809" y="282726"/>
                </a:lnTo>
                <a:lnTo>
                  <a:pt x="85857" y="294049"/>
                </a:lnTo>
                <a:lnTo>
                  <a:pt x="103084" y="293498"/>
                </a:lnTo>
                <a:lnTo>
                  <a:pt x="119489" y="289101"/>
                </a:lnTo>
                <a:lnTo>
                  <a:pt x="134223" y="280681"/>
                </a:lnTo>
                <a:lnTo>
                  <a:pt x="145637" y="268890"/>
                </a:lnTo>
                <a:lnTo>
                  <a:pt x="86695" y="268890"/>
                </a:lnTo>
                <a:lnTo>
                  <a:pt x="59680" y="260762"/>
                </a:lnTo>
                <a:lnTo>
                  <a:pt x="40386" y="242501"/>
                </a:lnTo>
                <a:lnTo>
                  <a:pt x="31315" y="217775"/>
                </a:lnTo>
                <a:lnTo>
                  <a:pt x="34968" y="190252"/>
                </a:lnTo>
                <a:lnTo>
                  <a:pt x="36555" y="186188"/>
                </a:lnTo>
                <a:lnTo>
                  <a:pt x="38422" y="182022"/>
                </a:lnTo>
                <a:lnTo>
                  <a:pt x="52173" y="164687"/>
                </a:lnTo>
                <a:lnTo>
                  <a:pt x="85692" y="123082"/>
                </a:lnTo>
                <a:lnTo>
                  <a:pt x="243505" y="123082"/>
                </a:lnTo>
                <a:lnTo>
                  <a:pt x="244315" y="121786"/>
                </a:lnTo>
                <a:lnTo>
                  <a:pt x="249609" y="106305"/>
                </a:lnTo>
                <a:lnTo>
                  <a:pt x="112069" y="106305"/>
                </a:lnTo>
                <a:lnTo>
                  <a:pt x="104221" y="104374"/>
                </a:lnTo>
                <a:lnTo>
                  <a:pt x="100436" y="97288"/>
                </a:lnTo>
                <a:lnTo>
                  <a:pt x="100627" y="93198"/>
                </a:lnTo>
                <a:lnTo>
                  <a:pt x="109291" y="71877"/>
                </a:lnTo>
                <a:lnTo>
                  <a:pt x="129622" y="49506"/>
                </a:lnTo>
                <a:lnTo>
                  <a:pt x="155785" y="31900"/>
                </a:lnTo>
                <a:lnTo>
                  <a:pt x="181945" y="24872"/>
                </a:lnTo>
                <a:lnTo>
                  <a:pt x="228345" y="24872"/>
                </a:lnTo>
                <a:lnTo>
                  <a:pt x="216082" y="12909"/>
                </a:lnTo>
                <a:lnTo>
                  <a:pt x="188656" y="1324"/>
                </a:lnTo>
                <a:lnTo>
                  <a:pt x="158825" y="0"/>
                </a:lnTo>
                <a:close/>
              </a:path>
              <a:path w="254634" h="294639">
                <a:moveTo>
                  <a:pt x="243505" y="123082"/>
                </a:moveTo>
                <a:lnTo>
                  <a:pt x="85692" y="123082"/>
                </a:lnTo>
                <a:lnTo>
                  <a:pt x="123552" y="146802"/>
                </a:lnTo>
                <a:lnTo>
                  <a:pt x="142361" y="158840"/>
                </a:lnTo>
                <a:lnTo>
                  <a:pt x="160926" y="171227"/>
                </a:lnTo>
                <a:lnTo>
                  <a:pt x="164546" y="173716"/>
                </a:lnTo>
                <a:lnTo>
                  <a:pt x="166705" y="184715"/>
                </a:lnTo>
                <a:lnTo>
                  <a:pt x="153733" y="205085"/>
                </a:lnTo>
                <a:lnTo>
                  <a:pt x="131363" y="237464"/>
                </a:lnTo>
                <a:lnTo>
                  <a:pt x="95384" y="265363"/>
                </a:lnTo>
                <a:lnTo>
                  <a:pt x="86695" y="268890"/>
                </a:lnTo>
                <a:lnTo>
                  <a:pt x="145637" y="268890"/>
                </a:lnTo>
                <a:lnTo>
                  <a:pt x="146436" y="268065"/>
                </a:lnTo>
                <a:lnTo>
                  <a:pt x="171922" y="232186"/>
                </a:lnTo>
                <a:lnTo>
                  <a:pt x="196828" y="195878"/>
                </a:lnTo>
                <a:lnTo>
                  <a:pt x="221007" y="159094"/>
                </a:lnTo>
                <a:lnTo>
                  <a:pt x="243505" y="123082"/>
                </a:lnTo>
                <a:close/>
              </a:path>
              <a:path w="254634" h="294639">
                <a:moveTo>
                  <a:pt x="228345" y="24872"/>
                </a:moveTo>
                <a:lnTo>
                  <a:pt x="181945" y="24872"/>
                </a:lnTo>
                <a:lnTo>
                  <a:pt x="197312" y="36785"/>
                </a:lnTo>
                <a:lnTo>
                  <a:pt x="184447" y="45802"/>
                </a:lnTo>
                <a:lnTo>
                  <a:pt x="177970" y="50260"/>
                </a:lnTo>
                <a:lnTo>
                  <a:pt x="168839" y="56260"/>
                </a:lnTo>
                <a:lnTo>
                  <a:pt x="159639" y="62185"/>
                </a:lnTo>
                <a:lnTo>
                  <a:pt x="150679" y="68376"/>
                </a:lnTo>
                <a:lnTo>
                  <a:pt x="142270" y="75177"/>
                </a:lnTo>
                <a:lnTo>
                  <a:pt x="136928" y="81158"/>
                </a:lnTo>
                <a:lnTo>
                  <a:pt x="132334" y="87963"/>
                </a:lnTo>
                <a:lnTo>
                  <a:pt x="127838" y="94915"/>
                </a:lnTo>
                <a:lnTo>
                  <a:pt x="122788" y="101339"/>
                </a:lnTo>
                <a:lnTo>
                  <a:pt x="119626" y="104717"/>
                </a:lnTo>
                <a:lnTo>
                  <a:pt x="112069" y="106305"/>
                </a:lnTo>
                <a:lnTo>
                  <a:pt x="249609" y="106305"/>
                </a:lnTo>
                <a:lnTo>
                  <a:pt x="254230" y="92790"/>
                </a:lnTo>
                <a:lnTo>
                  <a:pt x="251839" y="62680"/>
                </a:lnTo>
                <a:lnTo>
                  <a:pt x="238628" y="34904"/>
                </a:lnTo>
                <a:lnTo>
                  <a:pt x="228345" y="24872"/>
                </a:lnTo>
                <a:close/>
              </a:path>
            </a:pathLst>
          </a:custGeom>
          <a:solidFill>
            <a:srgbClr val="008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15199" y="4477593"/>
            <a:ext cx="96977" cy="113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312758" y="4338735"/>
            <a:ext cx="1880048" cy="63385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13300"/>
              </a:lnSpc>
              <a:spcBef>
                <a:spcPts val="91"/>
              </a:spcBef>
            </a:pP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Consider monotherapy </a:t>
            </a:r>
            <a:r>
              <a:rPr sz="907" spc="-9" dirty="0">
                <a:solidFill>
                  <a:srgbClr val="6D6E71"/>
                </a:solidFill>
                <a:latin typeface="TT Norms Pro"/>
                <a:cs typeface="TT Norms Pro"/>
              </a:rPr>
              <a:t>in </a:t>
            </a:r>
            <a:r>
              <a:rPr sz="907" spc="-14" dirty="0">
                <a:solidFill>
                  <a:srgbClr val="6D6E71"/>
                </a:solidFill>
                <a:latin typeface="TT Norms Pro"/>
                <a:cs typeface="TT Norms Pro"/>
              </a:rPr>
              <a:t>low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risk  grade</a:t>
            </a:r>
            <a:r>
              <a:rPr sz="907" spc="-54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dirty="0">
                <a:solidFill>
                  <a:srgbClr val="6D6E71"/>
                </a:solidFill>
                <a:latin typeface="TT Norms Pro"/>
                <a:cs typeface="TT Norms Pro"/>
              </a:rPr>
              <a:t>1</a:t>
            </a:r>
            <a:r>
              <a:rPr sz="907" spc="-50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hypertension</a:t>
            </a:r>
            <a:r>
              <a:rPr sz="907" spc="-50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(systolic</a:t>
            </a:r>
            <a:r>
              <a:rPr sz="907" spc="-50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9" dirty="0">
                <a:solidFill>
                  <a:srgbClr val="6D6E71"/>
                </a:solidFill>
                <a:latin typeface="TT Norms Pro"/>
                <a:cs typeface="TT Norms Pro"/>
              </a:rPr>
              <a:t>BP</a:t>
            </a:r>
            <a:r>
              <a:rPr sz="907" spc="-73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&lt;150  </a:t>
            </a:r>
            <a:r>
              <a:rPr sz="907" spc="-9" dirty="0">
                <a:solidFill>
                  <a:srgbClr val="6D6E71"/>
                </a:solidFill>
                <a:latin typeface="TT Norms Pro"/>
                <a:cs typeface="TT Norms Pro"/>
              </a:rPr>
              <a:t>mm </a:t>
            </a:r>
            <a:r>
              <a:rPr sz="907" spc="-14" dirty="0">
                <a:solidFill>
                  <a:srgbClr val="6D6E71"/>
                </a:solidFill>
                <a:latin typeface="TT Norms Pro"/>
                <a:cs typeface="TT Norms Pro"/>
              </a:rPr>
              <a:t>Hg), </a:t>
            </a:r>
            <a:r>
              <a:rPr sz="907" spc="-9" dirty="0">
                <a:solidFill>
                  <a:srgbClr val="6D6E71"/>
                </a:solidFill>
                <a:latin typeface="TT Norms Pro"/>
                <a:cs typeface="TT Norms Pro"/>
              </a:rPr>
              <a:t>or in very </a:t>
            </a:r>
            <a:r>
              <a:rPr sz="907" spc="-14" dirty="0">
                <a:solidFill>
                  <a:srgbClr val="6D6E71"/>
                </a:solidFill>
                <a:latin typeface="TT Norms Pro"/>
                <a:cs typeface="TT Norms Pro"/>
              </a:rPr>
              <a:t>old (≥80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years) or  frailer</a:t>
            </a:r>
            <a:r>
              <a:rPr sz="907" spc="-59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23" dirty="0">
                <a:solidFill>
                  <a:srgbClr val="6D6E71"/>
                </a:solidFill>
                <a:latin typeface="TT Norms Pro"/>
                <a:cs typeface="TT Norms Pro"/>
              </a:rPr>
              <a:t>patients</a:t>
            </a:r>
            <a:endParaRPr sz="907">
              <a:latin typeface="TT Norms Pro"/>
              <a:cs typeface="TT Norms Pro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546431" y="2637725"/>
            <a:ext cx="85935" cy="85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46431" y="4015422"/>
            <a:ext cx="85935" cy="85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9432" y="2186498"/>
            <a:ext cx="6930552" cy="1392905"/>
          </a:xfrm>
          <a:custGeom>
            <a:avLst/>
            <a:gdLst/>
            <a:ahLst/>
            <a:cxnLst/>
            <a:rect l="l" t="t" r="r" b="b"/>
            <a:pathLst>
              <a:path w="7642859" h="1536064">
                <a:moveTo>
                  <a:pt x="0" y="0"/>
                </a:moveTo>
                <a:lnTo>
                  <a:pt x="0" y="1160183"/>
                </a:lnTo>
                <a:lnTo>
                  <a:pt x="7642301" y="1535811"/>
                </a:lnTo>
                <a:lnTo>
                  <a:pt x="7642301" y="375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9431" y="2181501"/>
            <a:ext cx="7129026" cy="10520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142302" y="2431460"/>
            <a:ext cx="602306" cy="296570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859" b="1" spc="-5" dirty="0">
                <a:solidFill>
                  <a:srgbClr val="008265"/>
                </a:solidFill>
                <a:latin typeface="TT Norms Pro"/>
                <a:cs typeface="TT Norms Pro"/>
              </a:rPr>
              <a:t>1</a:t>
            </a:r>
            <a:r>
              <a:rPr sz="1859" b="1" spc="-145" dirty="0">
                <a:solidFill>
                  <a:srgbClr val="008265"/>
                </a:solidFill>
                <a:latin typeface="TT Norms Pro"/>
                <a:cs typeface="TT Norms Pro"/>
              </a:rPr>
              <a:t> </a:t>
            </a:r>
            <a:r>
              <a:rPr sz="1859" b="1" spc="-32" dirty="0">
                <a:solidFill>
                  <a:srgbClr val="008265"/>
                </a:solidFill>
                <a:latin typeface="TT Norms Pro"/>
                <a:cs typeface="TT Norms Pro"/>
              </a:rPr>
              <a:t>Hab</a:t>
            </a:r>
            <a:endParaRPr sz="1859">
              <a:latin typeface="TT Norms Pro"/>
              <a:cs typeface="TT Norms Pro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101700" y="2317209"/>
            <a:ext cx="2212295" cy="780810"/>
          </a:xfrm>
          <a:custGeom>
            <a:avLst/>
            <a:gdLst/>
            <a:ahLst/>
            <a:cxnLst/>
            <a:rect l="l" t="t" r="r" b="b"/>
            <a:pathLst>
              <a:path w="2439670" h="861060">
                <a:moveTo>
                  <a:pt x="2439289" y="860767"/>
                </a:moveTo>
                <a:lnTo>
                  <a:pt x="0" y="860767"/>
                </a:lnTo>
                <a:lnTo>
                  <a:pt x="0" y="0"/>
                </a:lnTo>
                <a:lnTo>
                  <a:pt x="2439289" y="0"/>
                </a:lnTo>
                <a:lnTo>
                  <a:pt x="2439289" y="860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007064" y="2374919"/>
            <a:ext cx="954707" cy="383215"/>
          </a:xfrm>
          <a:prstGeom prst="rect">
            <a:avLst/>
          </a:prstGeom>
        </p:spPr>
        <p:txBody>
          <a:bodyPr vert="horz" wrap="square" lIns="0" tIns="21305" rIns="0" bIns="0" rtlCol="0">
            <a:spAutoFit/>
          </a:bodyPr>
          <a:lstStyle/>
          <a:p>
            <a:pPr marL="11516">
              <a:spcBef>
                <a:spcPts val="168"/>
              </a:spcBef>
            </a:pPr>
            <a:r>
              <a:rPr sz="1315" b="1" spc="-27" dirty="0" err="1">
                <a:solidFill>
                  <a:srgbClr val="008265"/>
                </a:solidFill>
                <a:latin typeface="TT Norms Pro"/>
                <a:cs typeface="TT Norms Pro"/>
              </a:rPr>
              <a:t>İlkin</a:t>
            </a:r>
            <a:r>
              <a:rPr sz="1315" b="1" spc="-100" dirty="0">
                <a:solidFill>
                  <a:srgbClr val="008265"/>
                </a:solidFill>
                <a:latin typeface="TT Norms Pro"/>
                <a:cs typeface="TT Norms Pro"/>
              </a:rPr>
              <a:t> </a:t>
            </a:r>
            <a:r>
              <a:rPr sz="1315" b="1" spc="-27" dirty="0" err="1">
                <a:solidFill>
                  <a:srgbClr val="008265"/>
                </a:solidFill>
                <a:latin typeface="TT Norms Pro"/>
                <a:cs typeface="TT Norms Pro"/>
              </a:rPr>
              <a:t>müalic</a:t>
            </a:r>
            <a:r>
              <a:rPr lang="az-Latn-AZ" sz="1315" b="1" spc="-27" dirty="0">
                <a:solidFill>
                  <a:srgbClr val="008265"/>
                </a:solidFill>
                <a:latin typeface="TT Norms Pro"/>
                <a:cs typeface="TT Norms Pro"/>
              </a:rPr>
              <a:t>ə</a:t>
            </a:r>
            <a:endParaRPr sz="1315" dirty="0">
              <a:latin typeface="TT Norms Pro"/>
              <a:cs typeface="TT Norms Pro"/>
            </a:endParaRPr>
          </a:p>
          <a:p>
            <a:pPr marL="11516">
              <a:spcBef>
                <a:spcPts val="54"/>
              </a:spcBef>
            </a:pPr>
            <a:r>
              <a:rPr sz="952" spc="-23" dirty="0">
                <a:solidFill>
                  <a:srgbClr val="231F20"/>
                </a:solidFill>
                <a:latin typeface="TT Norms Pro"/>
                <a:cs typeface="TT Norms Pro"/>
              </a:rPr>
              <a:t>ikili</a:t>
            </a:r>
            <a:r>
              <a:rPr sz="952" spc="-50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952" spc="-32" dirty="0">
                <a:solidFill>
                  <a:srgbClr val="231F20"/>
                </a:solidFill>
                <a:latin typeface="TT Norms Pro"/>
                <a:cs typeface="TT Norms Pro"/>
              </a:rPr>
              <a:t>kombinasiya</a:t>
            </a:r>
            <a:endParaRPr sz="952" dirty="0">
              <a:latin typeface="TT Norms Pro"/>
              <a:cs typeface="TT Norms Pr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59656" y="2317209"/>
            <a:ext cx="1698665" cy="683501"/>
          </a:xfrm>
          <a:prstGeom prst="rect">
            <a:avLst/>
          </a:prstGeom>
          <a:solidFill>
            <a:srgbClr val="D1D3D4"/>
          </a:solidFill>
        </p:spPr>
        <p:txBody>
          <a:bodyPr vert="horz" wrap="square" lIns="0" tIns="65068" rIns="0" bIns="0" rtlCol="0">
            <a:spAutoFit/>
          </a:bodyPr>
          <a:lstStyle/>
          <a:p>
            <a:pPr marL="249329" marR="284454" algn="ctr">
              <a:lnSpc>
                <a:spcPct val="103400"/>
              </a:lnSpc>
              <a:spcBef>
                <a:spcPts val="512"/>
              </a:spcBef>
            </a:pPr>
            <a:r>
              <a:rPr sz="1315" b="1" spc="-41" dirty="0" err="1">
                <a:solidFill>
                  <a:srgbClr val="231F20"/>
                </a:solidFill>
                <a:latin typeface="TT Norms Pro"/>
                <a:cs typeface="TT Norms Pro"/>
              </a:rPr>
              <a:t>AÇFi</a:t>
            </a:r>
            <a:r>
              <a:rPr sz="1315" b="1" spc="-41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1315" b="1" spc="-5" dirty="0">
                <a:solidFill>
                  <a:srgbClr val="231F20"/>
                </a:solidFill>
                <a:latin typeface="TT Norms Pro"/>
                <a:cs typeface="TT Norms Pro"/>
              </a:rPr>
              <a:t>v</a:t>
            </a:r>
            <a:r>
              <a:rPr lang="az-Latn-AZ" sz="1315" b="1" spc="-5" dirty="0">
                <a:solidFill>
                  <a:srgbClr val="231F20"/>
                </a:solidFill>
                <a:latin typeface="TT Norms Pro"/>
                <a:cs typeface="TT Norms Pro"/>
              </a:rPr>
              <a:t>ə</a:t>
            </a:r>
            <a:r>
              <a:rPr sz="1315" b="1" spc="-5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1315" b="1" spc="-32" dirty="0" err="1">
                <a:solidFill>
                  <a:srgbClr val="231F20"/>
                </a:solidFill>
                <a:latin typeface="TT Norms Pro"/>
                <a:cs typeface="TT Norms Pro"/>
              </a:rPr>
              <a:t>y</a:t>
            </a:r>
            <a:r>
              <a:rPr lang="en-US" sz="1315" b="1" spc="-32" dirty="0" err="1">
                <a:solidFill>
                  <a:srgbClr val="231F20"/>
                </a:solidFill>
                <a:latin typeface="TT Norms Pro"/>
                <a:cs typeface="TT Norms Pro"/>
              </a:rPr>
              <a:t>a</a:t>
            </a:r>
            <a:r>
              <a:rPr sz="1315" b="1" spc="-32" dirty="0">
                <a:solidFill>
                  <a:srgbClr val="231F20"/>
                </a:solidFill>
                <a:latin typeface="TT Norms Pro"/>
                <a:cs typeface="TT Norms Pro"/>
              </a:rPr>
              <a:t>  ARB+KKB </a:t>
            </a:r>
            <a:r>
              <a:rPr sz="1315" b="1" spc="-5" dirty="0">
                <a:solidFill>
                  <a:srgbClr val="231F20"/>
                </a:solidFill>
                <a:latin typeface="TT Norms Pro"/>
                <a:cs typeface="TT Norms Pro"/>
              </a:rPr>
              <a:t>v</a:t>
            </a:r>
            <a:r>
              <a:rPr lang="az-Latn-AZ" sz="1315" b="1" spc="-5" dirty="0">
                <a:solidFill>
                  <a:srgbClr val="231F20"/>
                </a:solidFill>
                <a:latin typeface="TT Norms Pro"/>
                <a:cs typeface="TT Norms Pro"/>
              </a:rPr>
              <a:t>ə</a:t>
            </a:r>
            <a:r>
              <a:rPr sz="1315" b="1" spc="-199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1315" b="1" spc="-32" dirty="0">
                <a:solidFill>
                  <a:srgbClr val="231F20"/>
                </a:solidFill>
                <a:latin typeface="TT Norms Pro"/>
                <a:cs typeface="TT Norms Pro"/>
              </a:rPr>
              <a:t>ya  </a:t>
            </a:r>
            <a:r>
              <a:rPr sz="1315" b="1" spc="-36" dirty="0">
                <a:solidFill>
                  <a:srgbClr val="231F20"/>
                </a:solidFill>
                <a:latin typeface="TT Norms Pro"/>
                <a:cs typeface="TT Norms Pro"/>
              </a:rPr>
              <a:t>diuretik</a:t>
            </a:r>
            <a:endParaRPr sz="1315" dirty="0">
              <a:latin typeface="TT Norms Pro"/>
              <a:cs typeface="TT Norms Pro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30510" y="2469861"/>
            <a:ext cx="230903" cy="267180"/>
          </a:xfrm>
          <a:custGeom>
            <a:avLst/>
            <a:gdLst/>
            <a:ahLst/>
            <a:cxnLst/>
            <a:rect l="l" t="t" r="r" b="b"/>
            <a:pathLst>
              <a:path w="254634" h="294639">
                <a:moveTo>
                  <a:pt x="158825" y="0"/>
                </a:moveTo>
                <a:lnTo>
                  <a:pt x="108310" y="28238"/>
                </a:lnTo>
                <a:lnTo>
                  <a:pt x="82660" y="63356"/>
                </a:lnTo>
                <a:lnTo>
                  <a:pt x="57701" y="99012"/>
                </a:lnTo>
                <a:lnTo>
                  <a:pt x="33780" y="135330"/>
                </a:lnTo>
                <a:lnTo>
                  <a:pt x="11244" y="172434"/>
                </a:lnTo>
                <a:lnTo>
                  <a:pt x="0" y="214903"/>
                </a:lnTo>
                <a:lnTo>
                  <a:pt x="11689" y="254006"/>
                </a:lnTo>
                <a:lnTo>
                  <a:pt x="41809" y="282726"/>
                </a:lnTo>
                <a:lnTo>
                  <a:pt x="85857" y="294049"/>
                </a:lnTo>
                <a:lnTo>
                  <a:pt x="103084" y="293498"/>
                </a:lnTo>
                <a:lnTo>
                  <a:pt x="119489" y="289101"/>
                </a:lnTo>
                <a:lnTo>
                  <a:pt x="134223" y="280681"/>
                </a:lnTo>
                <a:lnTo>
                  <a:pt x="145637" y="268890"/>
                </a:lnTo>
                <a:lnTo>
                  <a:pt x="86695" y="268890"/>
                </a:lnTo>
                <a:lnTo>
                  <a:pt x="59680" y="260762"/>
                </a:lnTo>
                <a:lnTo>
                  <a:pt x="40386" y="242501"/>
                </a:lnTo>
                <a:lnTo>
                  <a:pt x="31315" y="217775"/>
                </a:lnTo>
                <a:lnTo>
                  <a:pt x="34968" y="190252"/>
                </a:lnTo>
                <a:lnTo>
                  <a:pt x="36555" y="186188"/>
                </a:lnTo>
                <a:lnTo>
                  <a:pt x="38422" y="182022"/>
                </a:lnTo>
                <a:lnTo>
                  <a:pt x="52173" y="164687"/>
                </a:lnTo>
                <a:lnTo>
                  <a:pt x="85692" y="123082"/>
                </a:lnTo>
                <a:lnTo>
                  <a:pt x="243505" y="123082"/>
                </a:lnTo>
                <a:lnTo>
                  <a:pt x="244315" y="121786"/>
                </a:lnTo>
                <a:lnTo>
                  <a:pt x="249609" y="106305"/>
                </a:lnTo>
                <a:lnTo>
                  <a:pt x="112069" y="106305"/>
                </a:lnTo>
                <a:lnTo>
                  <a:pt x="104221" y="104374"/>
                </a:lnTo>
                <a:lnTo>
                  <a:pt x="100436" y="97288"/>
                </a:lnTo>
                <a:lnTo>
                  <a:pt x="100627" y="93198"/>
                </a:lnTo>
                <a:lnTo>
                  <a:pt x="109286" y="71877"/>
                </a:lnTo>
                <a:lnTo>
                  <a:pt x="129618" y="49506"/>
                </a:lnTo>
                <a:lnTo>
                  <a:pt x="155784" y="31900"/>
                </a:lnTo>
                <a:lnTo>
                  <a:pt x="181945" y="24872"/>
                </a:lnTo>
                <a:lnTo>
                  <a:pt x="228345" y="24872"/>
                </a:lnTo>
                <a:lnTo>
                  <a:pt x="216082" y="12909"/>
                </a:lnTo>
                <a:lnTo>
                  <a:pt x="188656" y="1324"/>
                </a:lnTo>
                <a:lnTo>
                  <a:pt x="158825" y="0"/>
                </a:lnTo>
                <a:close/>
              </a:path>
              <a:path w="254634" h="294639">
                <a:moveTo>
                  <a:pt x="243505" y="123082"/>
                </a:moveTo>
                <a:lnTo>
                  <a:pt x="85692" y="123082"/>
                </a:lnTo>
                <a:lnTo>
                  <a:pt x="123547" y="146802"/>
                </a:lnTo>
                <a:lnTo>
                  <a:pt x="142356" y="158840"/>
                </a:lnTo>
                <a:lnTo>
                  <a:pt x="160926" y="171227"/>
                </a:lnTo>
                <a:lnTo>
                  <a:pt x="164546" y="173716"/>
                </a:lnTo>
                <a:lnTo>
                  <a:pt x="166705" y="184715"/>
                </a:lnTo>
                <a:lnTo>
                  <a:pt x="153733" y="205085"/>
                </a:lnTo>
                <a:lnTo>
                  <a:pt x="131363" y="237464"/>
                </a:lnTo>
                <a:lnTo>
                  <a:pt x="95384" y="265363"/>
                </a:lnTo>
                <a:lnTo>
                  <a:pt x="86695" y="268890"/>
                </a:lnTo>
                <a:lnTo>
                  <a:pt x="145637" y="268890"/>
                </a:lnTo>
                <a:lnTo>
                  <a:pt x="146436" y="268065"/>
                </a:lnTo>
                <a:lnTo>
                  <a:pt x="171922" y="232186"/>
                </a:lnTo>
                <a:lnTo>
                  <a:pt x="196828" y="195878"/>
                </a:lnTo>
                <a:lnTo>
                  <a:pt x="221007" y="159094"/>
                </a:lnTo>
                <a:lnTo>
                  <a:pt x="243505" y="123082"/>
                </a:lnTo>
                <a:close/>
              </a:path>
              <a:path w="254634" h="294639">
                <a:moveTo>
                  <a:pt x="228345" y="24872"/>
                </a:moveTo>
                <a:lnTo>
                  <a:pt x="181945" y="24872"/>
                </a:lnTo>
                <a:lnTo>
                  <a:pt x="197312" y="36785"/>
                </a:lnTo>
                <a:lnTo>
                  <a:pt x="184447" y="45802"/>
                </a:lnTo>
                <a:lnTo>
                  <a:pt x="177970" y="50260"/>
                </a:lnTo>
                <a:lnTo>
                  <a:pt x="168839" y="56261"/>
                </a:lnTo>
                <a:lnTo>
                  <a:pt x="159639" y="62185"/>
                </a:lnTo>
                <a:lnTo>
                  <a:pt x="150679" y="68376"/>
                </a:lnTo>
                <a:lnTo>
                  <a:pt x="142270" y="75177"/>
                </a:lnTo>
                <a:lnTo>
                  <a:pt x="136928" y="81158"/>
                </a:lnTo>
                <a:lnTo>
                  <a:pt x="132334" y="87963"/>
                </a:lnTo>
                <a:lnTo>
                  <a:pt x="127838" y="94915"/>
                </a:lnTo>
                <a:lnTo>
                  <a:pt x="122788" y="101339"/>
                </a:lnTo>
                <a:lnTo>
                  <a:pt x="119626" y="104717"/>
                </a:lnTo>
                <a:lnTo>
                  <a:pt x="112069" y="106305"/>
                </a:lnTo>
                <a:lnTo>
                  <a:pt x="249609" y="106305"/>
                </a:lnTo>
                <a:lnTo>
                  <a:pt x="254230" y="92790"/>
                </a:lnTo>
                <a:lnTo>
                  <a:pt x="251839" y="62680"/>
                </a:lnTo>
                <a:lnTo>
                  <a:pt x="238628" y="34904"/>
                </a:lnTo>
                <a:lnTo>
                  <a:pt x="228345" y="24872"/>
                </a:lnTo>
                <a:close/>
              </a:path>
            </a:pathLst>
          </a:custGeom>
          <a:solidFill>
            <a:srgbClr val="008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00437" y="2500472"/>
            <a:ext cx="96977" cy="1131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312758" y="2361614"/>
            <a:ext cx="1880048" cy="63385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13300"/>
              </a:lnSpc>
              <a:spcBef>
                <a:spcPts val="91"/>
              </a:spcBef>
            </a:pP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Consider monotherapy </a:t>
            </a:r>
            <a:r>
              <a:rPr sz="907" spc="-9" dirty="0">
                <a:solidFill>
                  <a:srgbClr val="6D6E71"/>
                </a:solidFill>
                <a:latin typeface="TT Norms Pro"/>
                <a:cs typeface="TT Norms Pro"/>
              </a:rPr>
              <a:t>in </a:t>
            </a:r>
            <a:r>
              <a:rPr sz="907" spc="-14" dirty="0">
                <a:solidFill>
                  <a:srgbClr val="6D6E71"/>
                </a:solidFill>
                <a:latin typeface="TT Norms Pro"/>
                <a:cs typeface="TT Norms Pro"/>
              </a:rPr>
              <a:t>low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risk  grade</a:t>
            </a:r>
            <a:r>
              <a:rPr sz="907" spc="-54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dirty="0">
                <a:solidFill>
                  <a:srgbClr val="6D6E71"/>
                </a:solidFill>
                <a:latin typeface="TT Norms Pro"/>
                <a:cs typeface="TT Norms Pro"/>
              </a:rPr>
              <a:t>1</a:t>
            </a:r>
            <a:r>
              <a:rPr sz="907" spc="-50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hypertension</a:t>
            </a:r>
            <a:r>
              <a:rPr sz="907" spc="-50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(systolic</a:t>
            </a:r>
            <a:r>
              <a:rPr sz="907" spc="-50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9" dirty="0">
                <a:solidFill>
                  <a:srgbClr val="6D6E71"/>
                </a:solidFill>
                <a:latin typeface="TT Norms Pro"/>
                <a:cs typeface="TT Norms Pro"/>
              </a:rPr>
              <a:t>BP</a:t>
            </a:r>
            <a:r>
              <a:rPr sz="907" spc="-73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&lt;150  </a:t>
            </a:r>
            <a:r>
              <a:rPr sz="907" spc="-9" dirty="0">
                <a:solidFill>
                  <a:srgbClr val="6D6E71"/>
                </a:solidFill>
                <a:latin typeface="TT Norms Pro"/>
                <a:cs typeface="TT Norms Pro"/>
              </a:rPr>
              <a:t>mm </a:t>
            </a:r>
            <a:r>
              <a:rPr sz="907" spc="-14" dirty="0">
                <a:solidFill>
                  <a:srgbClr val="6D6E71"/>
                </a:solidFill>
                <a:latin typeface="TT Norms Pro"/>
                <a:cs typeface="TT Norms Pro"/>
              </a:rPr>
              <a:t>Hg), </a:t>
            </a:r>
            <a:r>
              <a:rPr sz="907" spc="-9" dirty="0">
                <a:solidFill>
                  <a:srgbClr val="6D6E71"/>
                </a:solidFill>
                <a:latin typeface="TT Norms Pro"/>
                <a:cs typeface="TT Norms Pro"/>
              </a:rPr>
              <a:t>or in very </a:t>
            </a:r>
            <a:r>
              <a:rPr sz="907" spc="-14" dirty="0">
                <a:solidFill>
                  <a:srgbClr val="6D6E71"/>
                </a:solidFill>
                <a:latin typeface="TT Norms Pro"/>
                <a:cs typeface="TT Norms Pro"/>
              </a:rPr>
              <a:t>old (≥80 </a:t>
            </a:r>
            <a:r>
              <a:rPr sz="907" spc="-18" dirty="0">
                <a:solidFill>
                  <a:srgbClr val="6D6E71"/>
                </a:solidFill>
                <a:latin typeface="TT Norms Pro"/>
                <a:cs typeface="TT Norms Pro"/>
              </a:rPr>
              <a:t>years) or  frailer</a:t>
            </a:r>
            <a:r>
              <a:rPr sz="907" spc="-59" dirty="0">
                <a:solidFill>
                  <a:srgbClr val="6D6E71"/>
                </a:solidFill>
                <a:latin typeface="TT Norms Pro"/>
                <a:cs typeface="TT Norms Pro"/>
              </a:rPr>
              <a:t> </a:t>
            </a:r>
            <a:r>
              <a:rPr sz="907" spc="-23" dirty="0">
                <a:solidFill>
                  <a:srgbClr val="6D6E71"/>
                </a:solidFill>
                <a:latin typeface="TT Norms Pro"/>
                <a:cs typeface="TT Norms Pro"/>
              </a:rPr>
              <a:t>patients</a:t>
            </a:r>
            <a:endParaRPr sz="907">
              <a:latin typeface="TT Norms Pro"/>
              <a:cs typeface="TT Norm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FB0701-1841-F82D-858A-153925D32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850" y="1451225"/>
            <a:ext cx="7671389" cy="36309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B8E438B-2C3A-455D-77DD-230466CBA44A}"/>
              </a:ext>
            </a:extLst>
          </p:cNvPr>
          <p:cNvSpPr txBox="1">
            <a:spLocks/>
          </p:cNvSpPr>
          <p:nvPr/>
        </p:nvSpPr>
        <p:spPr>
          <a:xfrm>
            <a:off x="1434343" y="429291"/>
            <a:ext cx="9285601" cy="460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z-Latn-AZ" sz="2518" u="sng" dirty="0">
                <a:solidFill>
                  <a:schemeClr val="tx2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Son tövsiyələrdə tiazidəbənzər diuretiklər açıq şəkildə tövsiyə olunur</a:t>
            </a:r>
            <a:endParaRPr lang="en-US" sz="2518" u="sng" dirty="0">
              <a:solidFill>
                <a:schemeClr val="tx2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0ED468E-5078-D64A-E16C-41D81CB909A5}"/>
              </a:ext>
            </a:extLst>
          </p:cNvPr>
          <p:cNvSpPr/>
          <p:nvPr/>
        </p:nvSpPr>
        <p:spPr>
          <a:xfrm>
            <a:off x="2304049" y="3820713"/>
            <a:ext cx="7546190" cy="21007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888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96BE1E-87B9-4E52-93F9-F0C90DAAD98D}"/>
              </a:ext>
            </a:extLst>
          </p:cNvPr>
          <p:cNvSpPr txBox="1"/>
          <p:nvPr/>
        </p:nvSpPr>
        <p:spPr>
          <a:xfrm>
            <a:off x="2587087" y="3918472"/>
            <a:ext cx="1480882" cy="139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44" b="1" u="sng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2020 </a:t>
            </a:r>
            <a:r>
              <a:rPr lang="az-Latn-AZ" sz="944" b="1" u="sng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HİPERTONİYA ÜÇÜN BHC-nin QLOBAL PRQAKTİKİ TÖVSİYƏLƏRİ²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z-Latn-AZ" sz="944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Tiazidəbənzər diuretiklər </a:t>
            </a:r>
            <a:r>
              <a:rPr lang="az-Latn-AZ" sz="944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medikamentoz müalicənin əsas optimal hissəsi kimi birmənalı tövsiyə olunur</a:t>
            </a:r>
            <a:endParaRPr lang="en-US" sz="944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5BBBE-DFBD-4FC1-9238-8720B0CF37A2}"/>
              </a:ext>
            </a:extLst>
          </p:cNvPr>
          <p:cNvSpPr txBox="1"/>
          <p:nvPr/>
        </p:nvSpPr>
        <p:spPr>
          <a:xfrm>
            <a:off x="4130569" y="3726837"/>
            <a:ext cx="2367815" cy="230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1181" b="1" u="sng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AKC/AHC tövsiyələri 2018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«“</a:t>
            </a:r>
            <a:r>
              <a:rPr lang="az-Latn-AZ" sz="826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Xlortalidon</a:t>
            </a: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və </a:t>
            </a:r>
            <a:r>
              <a:rPr lang="en-US" sz="826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az-Latn-AZ" sz="826" b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ndapamid</a:t>
            </a: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 ÜDX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faydalarını göstərən bir sıra </a:t>
            </a:r>
            <a:r>
              <a:rPr lang="az-Latn-AZ" sz="826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randomizə</a:t>
            </a:r>
            <a:endParaRPr lang="az-Latn-AZ" sz="826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olunmuş tədqiqatlarda istifadə </a:t>
            </a:r>
            <a:r>
              <a:rPr lang="az-Latn-AZ" sz="826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edilmişdir</a:t>
            </a: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və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bu maddələr: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</a:t>
            </a:r>
            <a:r>
              <a:rPr lang="az-Latn-AZ" sz="826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AT-</a:t>
            </a:r>
            <a:r>
              <a:rPr lang="az-Latn-AZ" sz="826" b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</a:t>
            </a:r>
            <a:r>
              <a:rPr lang="az-Latn-AZ" sz="826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salınmasında </a:t>
            </a: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HXTZ-dən hər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mq</a:t>
            </a: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başına </a:t>
            </a:r>
            <a:r>
              <a:rPr lang="az-Latn-AZ" sz="826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daha güclü olub,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HXTZ ilə müqayisədə </a:t>
            </a:r>
            <a:r>
              <a:rPr lang="az-Latn-AZ" sz="826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daha uzun təsir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müddətinə malikdir.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• və daha çox əlavə təsir hallarına dair heç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bir dəlil yoxdur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Daha aşağı doza </a:t>
            </a:r>
            <a:r>
              <a:rPr lang="az-Latn-AZ" sz="826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tiazidə</a:t>
            </a: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bənzər </a:t>
            </a:r>
            <a:r>
              <a:rPr lang="az-Latn-AZ" sz="826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diuretiklər</a:t>
            </a:r>
            <a:endParaRPr lang="az-Latn-AZ" sz="826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(müasir </a:t>
            </a:r>
            <a:r>
              <a:rPr lang="az-Latn-AZ" sz="826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antihipertenziv</a:t>
            </a: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müalicə rejimlərinə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xas olan), daha aşağı dozalı </a:t>
            </a:r>
            <a:r>
              <a:rPr lang="az-Latn-AZ" sz="826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tiazid</a:t>
            </a:r>
            <a:endParaRPr lang="az-Latn-AZ" sz="826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diuretiklərlə</a:t>
            </a: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müqayisədə</a:t>
            </a:r>
            <a:r>
              <a:rPr lang="az-Latn-AZ" sz="826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 KV hadisələrin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z-Latn-AZ" sz="826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və ölüm </a:t>
            </a:r>
            <a:r>
              <a:rPr lang="az-Latn-AZ" sz="826" b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göstəricilərinin</a:t>
            </a:r>
            <a:r>
              <a:rPr lang="en-US" sz="826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azalmasında effekti </a:t>
            </a:r>
            <a:r>
              <a:rPr lang="az-Latn-AZ" sz="826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randomizə</a:t>
            </a:r>
            <a:r>
              <a:rPr lang="en-US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az-Latn-AZ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olunmuş tədqiqatlarda </a:t>
            </a:r>
            <a:r>
              <a:rPr lang="az-Latn-AZ" sz="826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sübut </a:t>
            </a:r>
            <a:r>
              <a:rPr lang="az-Latn-AZ" sz="826" b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edilmişdir</a:t>
            </a:r>
            <a:r>
              <a:rPr lang="az-Latn-AZ" sz="826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en-US" sz="826" b="1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D3ED4-5A86-43E0-97AD-5C6211C1AAAA}"/>
              </a:ext>
            </a:extLst>
          </p:cNvPr>
          <p:cNvSpPr txBox="1"/>
          <p:nvPr/>
        </p:nvSpPr>
        <p:spPr>
          <a:xfrm>
            <a:off x="6131386" y="4213141"/>
            <a:ext cx="1615741" cy="154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z-Latn-AZ" sz="944" b="1" u="sng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NİCE TÖVSİYƏLƏRİ 2019³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z-Latn-AZ" sz="944" b="1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z-Latn-AZ" altLang="it-IT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«Əgər diuretik ilə müalicəyə başlamaq və ya əvəz etmək lazımdırsa, bendroflumetiazid və ya hidroxlortiazid kimi ənənəvi tiazid diuretiklərinin əvəzinə Xlortalidon  və ya </a:t>
            </a:r>
            <a:r>
              <a:rPr lang="az-Latn-AZ" altLang="it-IT" sz="826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İNDAPAMİD</a:t>
            </a:r>
            <a:r>
              <a:rPr lang="az-Latn-AZ" altLang="it-IT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kimi </a:t>
            </a:r>
            <a:r>
              <a:rPr lang="az-Latn-AZ" altLang="it-IT" sz="826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tiazidəbənzər diuretiklər</a:t>
            </a:r>
            <a:r>
              <a:rPr lang="az-Latn-AZ" altLang="it-IT" sz="826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təyin edin.</a:t>
            </a:r>
            <a:endParaRPr lang="en-US" sz="826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3D4B8-9C96-474D-9735-C2E11242EE5D}"/>
              </a:ext>
            </a:extLst>
          </p:cNvPr>
          <p:cNvSpPr txBox="1"/>
          <p:nvPr/>
        </p:nvSpPr>
        <p:spPr>
          <a:xfrm>
            <a:off x="7666327" y="4213141"/>
            <a:ext cx="1480882" cy="203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z-Latn-AZ" sz="944" b="1" u="sng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AMERİKA DİABET CƏMİYYƏTİ 2019⁴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26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z-Latn-AZ" sz="826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«</a:t>
            </a:r>
            <a:r>
              <a:rPr lang="az-Latn-AZ" sz="826" b="1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Tiazidəbənzər diuretiklər: </a:t>
            </a:r>
            <a:r>
              <a:rPr lang="az-Latn-AZ" sz="826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xlortalidon və </a:t>
            </a:r>
            <a:r>
              <a:rPr lang="az-Latn-AZ" sz="826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İNDAPAMİD</a:t>
            </a:r>
            <a:r>
              <a:rPr lang="az-Latn-AZ" sz="826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kimi ürək-damar hadisələrini azaldan uzunmüddətli preparatlara üstünlük verilir.» Hipertenziyanın müalicəsi şəkərli diabet xəstələrində KV hadisələri azaldan sinif dərmanları əhatə etməlidir (AÇFi, ARB, </a:t>
            </a:r>
            <a:r>
              <a:rPr lang="az-Latn-AZ" sz="826" b="1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tiazidəbənzər diuretiklər</a:t>
            </a:r>
            <a:r>
              <a:rPr lang="az-Latn-AZ" sz="826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və ya dihidropiridin  </a:t>
            </a:r>
            <a:endParaRPr lang="en-US" sz="826" b="1" i="1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E9D3EF-45EF-40A9-B52C-7DC20B31B48A}"/>
              </a:ext>
            </a:extLst>
          </p:cNvPr>
          <p:cNvSpPr/>
          <p:nvPr/>
        </p:nvSpPr>
        <p:spPr>
          <a:xfrm>
            <a:off x="4342821" y="1901119"/>
            <a:ext cx="1550247" cy="17979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888">
              <a:solidFill>
                <a:srgbClr val="FFFFFF"/>
              </a:solidFill>
              <a:ea typeface="ＭＳ Ｐゴシック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4C52399-196A-4BCE-92C7-7AA650B8F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0" t="48957" r="5828" b="5206"/>
          <a:stretch/>
        </p:blipFill>
        <p:spPr bwMode="auto">
          <a:xfrm>
            <a:off x="4462346" y="2152864"/>
            <a:ext cx="1325033" cy="1437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41DC369-C9B1-4420-B467-81CAE16C7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8" t="16197" r="13366" b="72750"/>
          <a:stretch/>
        </p:blipFill>
        <p:spPr bwMode="auto">
          <a:xfrm>
            <a:off x="4509589" y="1911704"/>
            <a:ext cx="1216712" cy="23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7B6D4D1D-9610-4D44-8866-4A1D1C615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78" y="1376456"/>
            <a:ext cx="749233" cy="561925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72474319-32F1-4BD6-A078-4E67BEB60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62" y="1379881"/>
            <a:ext cx="698725" cy="247348"/>
          </a:xfrm>
          <a:prstGeom prst="rect">
            <a:avLst/>
          </a:prstGeom>
        </p:spPr>
      </p:pic>
      <p:pic>
        <p:nvPicPr>
          <p:cNvPr id="18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3BC4D843-0D54-4758-AB18-F74ADFEDD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087" y="1305888"/>
            <a:ext cx="343268" cy="342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E93ABB2-28B3-4CD7-A26A-92E7DB32B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105" y="1339072"/>
            <a:ext cx="697649" cy="392428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C154180A-8FCE-4A92-B671-BF8B8180C0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94" y="1310274"/>
            <a:ext cx="637691" cy="3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54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İçerik Yer Tutucusu 2"/>
          <p:cNvSpPr>
            <a:spLocks noGrp="1"/>
          </p:cNvSpPr>
          <p:nvPr>
            <p:ph idx="1"/>
          </p:nvPr>
        </p:nvSpPr>
        <p:spPr>
          <a:xfrm>
            <a:off x="1260088" y="769434"/>
            <a:ext cx="9489688" cy="5631365"/>
          </a:xfrm>
        </p:spPr>
        <p:txBody>
          <a:bodyPr/>
          <a:lstStyle/>
          <a:p>
            <a:pPr marL="0" indent="0" algn="ctr">
              <a:buNone/>
            </a:pPr>
            <a:endParaRPr lang="tr-TR" altLang="tr-TR" sz="3600" b="1" dirty="0"/>
          </a:p>
          <a:p>
            <a:pPr marL="0" indent="0" algn="ctr">
              <a:buNone/>
            </a:pPr>
            <a:r>
              <a:rPr lang="tr-TR" altLang="tr-TR" sz="3600" b="1" dirty="0"/>
              <a:t>RAS </a:t>
            </a:r>
            <a:r>
              <a:rPr lang="tr-TR" altLang="tr-TR" sz="3600" b="1" dirty="0" err="1"/>
              <a:t>Blokeri</a:t>
            </a:r>
            <a:r>
              <a:rPr lang="tr-TR" altLang="tr-TR" sz="3600" b="1" dirty="0"/>
              <a:t> </a:t>
            </a:r>
          </a:p>
          <a:p>
            <a:pPr marL="0" indent="0" algn="ctr">
              <a:buNone/>
            </a:pPr>
            <a:r>
              <a:rPr lang="tr-TR" altLang="tr-TR" sz="3600" b="1" dirty="0"/>
              <a:t>(ACE </a:t>
            </a:r>
            <a:r>
              <a:rPr lang="tr-TR" altLang="tr-TR" sz="3600" b="1" dirty="0" err="1"/>
              <a:t>inh</a:t>
            </a:r>
            <a:r>
              <a:rPr lang="tr-TR" altLang="tr-TR" sz="3600" b="1" dirty="0"/>
              <a:t> veya ARB)</a:t>
            </a:r>
          </a:p>
          <a:p>
            <a:pPr marL="0" indent="0">
              <a:buNone/>
            </a:pPr>
            <a:endParaRPr lang="tr-TR" altLang="tr-TR" sz="3600" b="1" dirty="0"/>
          </a:p>
          <a:p>
            <a:pPr marL="0" indent="0">
              <a:buNone/>
            </a:pPr>
            <a:endParaRPr lang="tr-TR" altLang="tr-TR" sz="3600" b="1" dirty="0"/>
          </a:p>
          <a:p>
            <a:pPr marL="0" indent="0">
              <a:buNone/>
            </a:pPr>
            <a:r>
              <a:rPr lang="tr-TR" altLang="tr-TR" sz="3600" b="1" dirty="0"/>
              <a:t>		</a:t>
            </a:r>
            <a:r>
              <a:rPr lang="tr-TR" altLang="tr-TR" sz="4000" b="1" dirty="0"/>
              <a:t>KKB</a:t>
            </a:r>
            <a:r>
              <a:rPr lang="tr-TR" altLang="tr-TR" sz="3600" b="1" dirty="0"/>
              <a:t>				</a:t>
            </a:r>
          </a:p>
        </p:txBody>
      </p:sp>
      <p:cxnSp>
        <p:nvCxnSpPr>
          <p:cNvPr id="9" name="Düz Ok Bağlayıcısı 8"/>
          <p:cNvCxnSpPr/>
          <p:nvPr/>
        </p:nvCxnSpPr>
        <p:spPr>
          <a:xfrm flipH="1">
            <a:off x="4435475" y="3071814"/>
            <a:ext cx="1182688" cy="106362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6403976" y="3032126"/>
            <a:ext cx="1819275" cy="92392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3" name="Metin kutusu 11"/>
          <p:cNvSpPr txBox="1">
            <a:spLocks noChangeArrowheads="1"/>
          </p:cNvSpPr>
          <p:nvPr/>
        </p:nvSpPr>
        <p:spPr bwMode="auto">
          <a:xfrm>
            <a:off x="4645025" y="3151188"/>
            <a:ext cx="382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600" b="1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99334" name="Metin kutusu 12"/>
          <p:cNvSpPr txBox="1">
            <a:spLocks noChangeArrowheads="1"/>
          </p:cNvSpPr>
          <p:nvPr/>
        </p:nvSpPr>
        <p:spPr bwMode="auto">
          <a:xfrm>
            <a:off x="7302500" y="3074988"/>
            <a:ext cx="382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600" b="1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99335" name="Dikdörtgen 13"/>
          <p:cNvSpPr>
            <a:spLocks noChangeArrowheads="1"/>
          </p:cNvSpPr>
          <p:nvPr/>
        </p:nvSpPr>
        <p:spPr bwMode="auto">
          <a:xfrm>
            <a:off x="7748588" y="4048125"/>
            <a:ext cx="1721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600" b="1">
                <a:solidFill>
                  <a:prstClr val="black"/>
                </a:solidFill>
              </a:rPr>
              <a:t>Diüretik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4005862" y="1900134"/>
            <a:ext cx="2676894" cy="11716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000">
              <a:solidFill>
                <a:prstClr val="white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2690019" y="3826670"/>
            <a:ext cx="1955006" cy="61753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sz="200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973E4-AAAF-2443-AC0B-F61EA10C4351}"/>
              </a:ext>
            </a:extLst>
          </p:cNvPr>
          <p:cNvSpPr txBox="1"/>
          <p:nvPr/>
        </p:nvSpPr>
        <p:spPr>
          <a:xfrm>
            <a:off x="4187998" y="2503061"/>
            <a:ext cx="2494758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</a:t>
            </a:r>
            <a:r>
              <a:rPr lang="en-TR" sz="2400" b="1" dirty="0">
                <a:solidFill>
                  <a:schemeClr val="bg1"/>
                </a:solidFill>
              </a:rPr>
              <a:t>erindopril </a:t>
            </a:r>
            <a:r>
              <a:rPr lang="en-TR" sz="2000" b="1" dirty="0">
                <a:solidFill>
                  <a:schemeClr val="bg1"/>
                </a:solidFill>
              </a:rPr>
              <a:t>10 mg</a:t>
            </a:r>
            <a:endParaRPr lang="en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>
            <a:extLst>
              <a:ext uri="{FF2B5EF4-FFF2-40B4-BE49-F238E27FC236}">
                <a16:creationId xmlns:a16="http://schemas.microsoft.com/office/drawing/2014/main" id="{ED376D13-4FCC-114B-90A7-CDD2A47FD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06" y="311499"/>
            <a:ext cx="10031506" cy="226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tr-TR" altLang="tr-TR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Kalsiyum Kanal </a:t>
            </a:r>
            <a:r>
              <a:rPr lang="tr-TR" altLang="tr-TR" sz="36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Blokerleri</a:t>
            </a:r>
            <a:r>
              <a:rPr lang="tr-TR" altLang="tr-TR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altLang="tr-TR" sz="36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Amlodipin</a:t>
            </a:r>
            <a:r>
              <a:rPr lang="tr-TR" altLang="tr-TR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altLang="tr-TR" b="1" dirty="0">
              <a:solidFill>
                <a:srgbClr val="523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tr-TR" altLang="tr-TR" b="1" dirty="0">
                <a:solidFill>
                  <a:srgbClr val="523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tr-TR" altLang="tr-TR" b="1" dirty="0">
                <a:solidFill>
                  <a:srgbClr val="16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altLang="tr-TR" sz="2400" b="1" dirty="0">
                <a:solidFill>
                  <a:srgbClr val="16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etkililerden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tr-TR" altLang="tr-TR" sz="2400" b="1" dirty="0">
                <a:solidFill>
                  <a:srgbClr val="16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- Etki süresi uzun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tr-TR" altLang="tr-TR" sz="2400" b="1" dirty="0">
                <a:solidFill>
                  <a:srgbClr val="16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- Klinik etkinlik verisi (RKÇ) çok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tr-TR" altLang="tr-TR" sz="2400" b="1" dirty="0">
                <a:solidFill>
                  <a:srgbClr val="16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ALLHAT, 		 VALUE,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tr-TR" altLang="tr-TR" sz="2400" b="1" dirty="0">
                <a:solidFill>
                  <a:srgbClr val="16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ACCOMPLISH,         ASCOT….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tr-TR" altLang="tr-TR" b="1" dirty="0">
                <a:solidFill>
                  <a:srgbClr val="16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tr-TR" altLang="tr-TR" b="1" dirty="0">
                <a:solidFill>
                  <a:srgbClr val="523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88438-7BBD-A044-A73D-A11927860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1" t="4280" r="16301" b="15316"/>
          <a:stretch/>
        </p:blipFill>
        <p:spPr>
          <a:xfrm>
            <a:off x="608664" y="2971141"/>
            <a:ext cx="5209332" cy="3476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5AC36D-0B98-D145-8844-3EAB88174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59" r="16371" b="14749"/>
          <a:stretch/>
        </p:blipFill>
        <p:spPr>
          <a:xfrm>
            <a:off x="6614763" y="2971141"/>
            <a:ext cx="4847341" cy="34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65040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9431" y="1730313"/>
            <a:ext cx="9597629" cy="4761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2670" y="3593627"/>
            <a:ext cx="2450684" cy="1461326"/>
          </a:xfrm>
          <a:prstGeom prst="rect">
            <a:avLst/>
          </a:prstGeom>
        </p:spPr>
        <p:txBody>
          <a:bodyPr vert="horz" wrap="square" lIns="0" tIns="71402" rIns="0" bIns="0" rtlCol="0">
            <a:spAutoFit/>
          </a:bodyPr>
          <a:lstStyle/>
          <a:p>
            <a:pPr marL="11516">
              <a:spcBef>
                <a:spcPts val="562"/>
              </a:spcBef>
            </a:pPr>
            <a:r>
              <a:rPr lang="en-US" sz="1088" spc="-23" dirty="0">
                <a:solidFill>
                  <a:srgbClr val="6D6E71"/>
                </a:solidFill>
                <a:latin typeface="TT Norms Pro"/>
                <a:cs typeface="TT Norms Pro"/>
              </a:rPr>
              <a:t>SYMBIO: Prospective, real-life,</a:t>
            </a:r>
          </a:p>
          <a:p>
            <a:pPr marL="11516">
              <a:spcBef>
                <a:spcPts val="562"/>
              </a:spcBef>
            </a:pPr>
            <a:r>
              <a:rPr lang="en-US" sz="1088" spc="-23" dirty="0">
                <a:solidFill>
                  <a:srgbClr val="6D6E71"/>
                </a:solidFill>
                <a:latin typeface="TT Norms Pro"/>
                <a:cs typeface="TT Norms Pro"/>
              </a:rPr>
              <a:t>open-label, longitudinal, phase IV study</a:t>
            </a:r>
          </a:p>
          <a:p>
            <a:pPr marL="11516">
              <a:spcBef>
                <a:spcPts val="562"/>
              </a:spcBef>
            </a:pPr>
            <a:r>
              <a:rPr lang="en-US" sz="1088" spc="-23" dirty="0">
                <a:solidFill>
                  <a:srgbClr val="6D6E71"/>
                </a:solidFill>
                <a:latin typeface="TT Norms Pro"/>
                <a:cs typeface="TT Norms Pro"/>
              </a:rPr>
              <a:t>of perindopril/amlodipine SPC in patients</a:t>
            </a:r>
          </a:p>
          <a:p>
            <a:pPr marL="11516">
              <a:spcBef>
                <a:spcPts val="562"/>
              </a:spcBef>
            </a:pPr>
            <a:r>
              <a:rPr lang="en-US" sz="1088" spc="-23" dirty="0">
                <a:solidFill>
                  <a:srgbClr val="6D6E71"/>
                </a:solidFill>
                <a:latin typeface="TT Norms Pro"/>
                <a:cs typeface="TT Norms Pro"/>
              </a:rPr>
              <a:t>whose hypertension was insufficiently</a:t>
            </a:r>
          </a:p>
          <a:p>
            <a:pPr marL="11516">
              <a:spcBef>
                <a:spcPts val="562"/>
              </a:spcBef>
            </a:pPr>
            <a:r>
              <a:rPr lang="en-US" sz="1088" spc="-23" dirty="0">
                <a:solidFill>
                  <a:srgbClr val="6D6E71"/>
                </a:solidFill>
                <a:latin typeface="TT Norms Pro"/>
                <a:cs typeface="TT Norms Pro"/>
              </a:rPr>
              <a:t>controlled at baseline or who tolerated</a:t>
            </a:r>
          </a:p>
          <a:p>
            <a:pPr marL="11516">
              <a:spcBef>
                <a:spcPts val="562"/>
              </a:spcBef>
            </a:pPr>
            <a:r>
              <a:rPr lang="en-US" sz="1088" spc="-23" dirty="0">
                <a:solidFill>
                  <a:srgbClr val="6D6E71"/>
                </a:solidFill>
                <a:latin typeface="TT Norms Pro"/>
                <a:cs typeface="TT Norms Pro"/>
              </a:rPr>
              <a:t>treatment poorly (n=2 132).</a:t>
            </a:r>
            <a:endParaRPr lang="en-US" sz="1088" dirty="0">
              <a:latin typeface="TT Norms Pro"/>
              <a:cs typeface="TT Norms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6281"/>
            <a:ext cx="12192000" cy="1238010"/>
          </a:xfrm>
          <a:custGeom>
            <a:avLst/>
            <a:gdLst/>
            <a:ahLst/>
            <a:cxnLst/>
            <a:rect l="l" t="t" r="r" b="b"/>
            <a:pathLst>
              <a:path w="10584180" h="1365250">
                <a:moveTo>
                  <a:pt x="0" y="1365173"/>
                </a:moveTo>
                <a:lnTo>
                  <a:pt x="10584053" y="1365173"/>
                </a:lnTo>
                <a:lnTo>
                  <a:pt x="10584053" y="0"/>
                </a:lnTo>
                <a:lnTo>
                  <a:pt x="0" y="0"/>
                </a:lnTo>
                <a:lnTo>
                  <a:pt x="0" y="1365173"/>
                </a:lnTo>
                <a:close/>
              </a:path>
            </a:pathLst>
          </a:custGeom>
          <a:solidFill>
            <a:srgbClr val="008265"/>
          </a:solidFill>
        </p:spPr>
        <p:txBody>
          <a:bodyPr wrap="square" lIns="0" tIns="0" rIns="0" bIns="0" rtlCol="0"/>
          <a:lstStyle/>
          <a:p>
            <a:pPr algn="ctr"/>
            <a:r>
              <a:rPr lang="en-US" sz="3200" b="1" spc="-12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AÇFi</a:t>
            </a:r>
            <a:r>
              <a:rPr lang="en-US" sz="3200" b="1" spc="-12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6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3200" b="1" spc="-6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b="1" spc="-6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3200" b="1" spc="-6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7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3200" b="1" spc="-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KKB-</a:t>
            </a:r>
            <a:r>
              <a:rPr lang="en-US" sz="3200" b="1" spc="-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dən</a:t>
            </a:r>
            <a:r>
              <a:rPr lang="en-US" sz="32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9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Perindopril-amlodipine</a:t>
            </a:r>
            <a:r>
              <a:rPr lang="en-US" sz="3200" b="1" spc="-9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keçid</a:t>
            </a:r>
            <a:r>
              <a:rPr lang="en-US" sz="32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9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</a:t>
            </a:r>
            <a:r>
              <a:rPr lang="en-US" sz="3200" b="1" spc="-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9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təzyiqini</a:t>
            </a:r>
            <a:r>
              <a:rPr lang="en-US" sz="3200" b="1" spc="-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spc="-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hipertenziya</a:t>
            </a:r>
            <a:r>
              <a:rPr lang="en-US" sz="32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7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dərəcəsinə</a:t>
            </a:r>
            <a:r>
              <a:rPr lang="en-US" sz="3200" b="1" spc="-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8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görə</a:t>
            </a:r>
            <a:r>
              <a:rPr lang="en-US" sz="3200" b="1" spc="-8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8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əhəmiyyətli</a:t>
            </a:r>
            <a:r>
              <a:rPr lang="en-US" sz="3200" b="1" spc="-8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7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dərəcədə</a:t>
            </a:r>
            <a:r>
              <a:rPr lang="en-US" sz="3200" b="1" spc="-3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10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azaltdı</a:t>
            </a:r>
            <a:endParaRPr sz="3200" dirty="0"/>
          </a:p>
        </p:txBody>
      </p:sp>
      <p:sp>
        <p:nvSpPr>
          <p:cNvPr id="21" name="object 21"/>
          <p:cNvSpPr txBox="1"/>
          <p:nvPr/>
        </p:nvSpPr>
        <p:spPr>
          <a:xfrm>
            <a:off x="2445633" y="6481188"/>
            <a:ext cx="6642068" cy="283672"/>
          </a:xfrm>
          <a:prstGeom prst="rect">
            <a:avLst/>
          </a:prstGeom>
        </p:spPr>
        <p:txBody>
          <a:bodyPr vert="horz" wrap="square" lIns="0" tIns="34549" rIns="0" bIns="0" rtlCol="0">
            <a:spAutoFit/>
          </a:bodyPr>
          <a:lstStyle/>
          <a:p>
            <a:pPr marL="11516">
              <a:spcBef>
                <a:spcPts val="272"/>
              </a:spcBef>
            </a:pP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Hatala </a:t>
            </a:r>
            <a:r>
              <a:rPr sz="725" spc="-27" dirty="0">
                <a:solidFill>
                  <a:srgbClr val="231F20"/>
                </a:solidFill>
                <a:latin typeface="Arial"/>
                <a:cs typeface="Arial"/>
              </a:rPr>
              <a:t>R </a:t>
            </a:r>
            <a:r>
              <a:rPr sz="725" spc="-5" dirty="0">
                <a:solidFill>
                  <a:srgbClr val="231F20"/>
                </a:solidFill>
                <a:latin typeface="Arial"/>
                <a:cs typeface="Arial"/>
              </a:rPr>
              <a:t>et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al. Clin Drug Invest.</a:t>
            </a:r>
            <a:r>
              <a:rPr sz="725" spc="-1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2012;32:603-612.</a:t>
            </a:r>
            <a:endParaRPr sz="725" dirty="0">
              <a:latin typeface="Arial"/>
              <a:cs typeface="Arial"/>
            </a:endParaRPr>
          </a:p>
          <a:p>
            <a:pPr marL="11516">
              <a:spcBef>
                <a:spcPts val="181"/>
              </a:spcBef>
            </a:pP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Study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line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32" dirty="0">
                <a:solidFill>
                  <a:srgbClr val="231F20"/>
                </a:solidFill>
                <a:latin typeface="Arial"/>
                <a:cs typeface="Arial"/>
              </a:rPr>
              <a:t>EU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SmPC. Coveram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indicated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substitution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therapy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patients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already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controlled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perindopril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amlodipine.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59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approved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local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32" dirty="0">
                <a:solidFill>
                  <a:srgbClr val="231F20"/>
                </a:solidFill>
                <a:latin typeface="Arial"/>
                <a:cs typeface="Arial"/>
              </a:rPr>
              <a:t>RA.</a:t>
            </a:r>
            <a:endParaRPr sz="725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2395" y="6224688"/>
            <a:ext cx="3147425" cy="1231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BP: </a:t>
            </a:r>
            <a:r>
              <a:rPr sz="725" dirty="0">
                <a:solidFill>
                  <a:srgbClr val="231F20"/>
                </a:solidFill>
                <a:latin typeface="Arial"/>
                <a:cs typeface="Arial"/>
              </a:rPr>
              <a:t>blood 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pressure; </a:t>
            </a:r>
            <a:r>
              <a:rPr sz="725" spc="-18" dirty="0">
                <a:solidFill>
                  <a:srgbClr val="231F20"/>
                </a:solidFill>
                <a:latin typeface="Arial"/>
                <a:cs typeface="Arial"/>
              </a:rPr>
              <a:t>SBP: </a:t>
            </a:r>
            <a:r>
              <a:rPr sz="725" spc="-9" dirty="0">
                <a:solidFill>
                  <a:srgbClr val="231F20"/>
                </a:solidFill>
                <a:latin typeface="Arial"/>
                <a:cs typeface="Arial"/>
              </a:rPr>
              <a:t>systolic </a:t>
            </a:r>
            <a:r>
              <a:rPr sz="725" dirty="0">
                <a:solidFill>
                  <a:srgbClr val="231F20"/>
                </a:solidFill>
                <a:latin typeface="Arial"/>
                <a:cs typeface="Arial"/>
              </a:rPr>
              <a:t>blood </a:t>
            </a:r>
            <a:r>
              <a:rPr sz="725" spc="-23" dirty="0">
                <a:solidFill>
                  <a:srgbClr val="231F20"/>
                </a:solidFill>
                <a:latin typeface="Arial"/>
                <a:cs typeface="Arial"/>
              </a:rPr>
              <a:t>pressure; SPC: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single-pill</a:t>
            </a:r>
            <a:r>
              <a:rPr sz="725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5" spc="-14" dirty="0">
                <a:solidFill>
                  <a:srgbClr val="231F20"/>
                </a:solidFill>
                <a:latin typeface="Arial"/>
                <a:cs typeface="Arial"/>
              </a:rPr>
              <a:t>combination.</a:t>
            </a:r>
            <a:endParaRPr sz="725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99433" y="6492197"/>
            <a:ext cx="9597745" cy="0"/>
          </a:xfrm>
          <a:custGeom>
            <a:avLst/>
            <a:gdLst/>
            <a:ahLst/>
            <a:cxnLst/>
            <a:rect l="l" t="t" r="r" b="b"/>
            <a:pathLst>
              <a:path w="10584180">
                <a:moveTo>
                  <a:pt x="0" y="0"/>
                </a:moveTo>
                <a:lnTo>
                  <a:pt x="1058405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9433" y="6486439"/>
            <a:ext cx="9597745" cy="11516"/>
          </a:xfrm>
          <a:custGeom>
            <a:avLst/>
            <a:gdLst/>
            <a:ahLst/>
            <a:cxnLst/>
            <a:rect l="l" t="t" r="r" b="b"/>
            <a:pathLst>
              <a:path w="10584180" h="12700">
                <a:moveTo>
                  <a:pt x="0" y="12699"/>
                </a:moveTo>
                <a:lnTo>
                  <a:pt x="10584053" y="12699"/>
                </a:lnTo>
                <a:lnTo>
                  <a:pt x="10584053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8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17478" y="2120061"/>
            <a:ext cx="5130544" cy="2805964"/>
          </a:xfrm>
          <a:custGeom>
            <a:avLst/>
            <a:gdLst/>
            <a:ahLst/>
            <a:cxnLst/>
            <a:rect l="l" t="t" r="r" b="b"/>
            <a:pathLst>
              <a:path w="5657850" h="3094354">
                <a:moveTo>
                  <a:pt x="5657583" y="3093732"/>
                </a:moveTo>
                <a:lnTo>
                  <a:pt x="0" y="3093732"/>
                </a:lnTo>
                <a:lnTo>
                  <a:pt x="0" y="0"/>
                </a:lnTo>
                <a:lnTo>
                  <a:pt x="5657583" y="0"/>
                </a:lnTo>
                <a:lnTo>
                  <a:pt x="5657583" y="3093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946659" y="2035531"/>
            <a:ext cx="234933" cy="14468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861" b="1" spc="-14" dirty="0">
                <a:solidFill>
                  <a:srgbClr val="231F20"/>
                </a:solidFill>
                <a:latin typeface="TT Norms Pro"/>
                <a:cs typeface="TT Norms Pro"/>
              </a:rPr>
              <a:t>200</a:t>
            </a:r>
            <a:endParaRPr sz="861">
              <a:latin typeface="TT Norms Pro"/>
              <a:cs typeface="TT Norms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77023" y="2737994"/>
            <a:ext cx="204416" cy="14468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861" b="1" spc="-14" dirty="0">
                <a:solidFill>
                  <a:srgbClr val="231F20"/>
                </a:solidFill>
                <a:latin typeface="TT Norms Pro"/>
                <a:cs typeface="TT Norms Pro"/>
              </a:rPr>
              <a:t>180</a:t>
            </a:r>
            <a:endParaRPr sz="861">
              <a:latin typeface="TT Norms Pro"/>
              <a:cs typeface="TT Norms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77023" y="3440458"/>
            <a:ext cx="204416" cy="14468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861" b="1" spc="-14" dirty="0">
                <a:solidFill>
                  <a:srgbClr val="231F20"/>
                </a:solidFill>
                <a:latin typeface="TT Norms Pro"/>
                <a:cs typeface="TT Norms Pro"/>
              </a:rPr>
              <a:t>160</a:t>
            </a:r>
            <a:endParaRPr sz="861">
              <a:latin typeface="TT Norms Pro"/>
              <a:cs typeface="TT Norms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79232" y="4142921"/>
            <a:ext cx="202112" cy="14468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861" b="1" spc="-18" dirty="0">
                <a:solidFill>
                  <a:srgbClr val="231F20"/>
                </a:solidFill>
                <a:latin typeface="TT Norms Pro"/>
                <a:cs typeface="TT Norms Pro"/>
              </a:rPr>
              <a:t>140</a:t>
            </a:r>
            <a:endParaRPr sz="861">
              <a:latin typeface="TT Norms Pro"/>
              <a:cs typeface="TT Norms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80888" y="4845385"/>
            <a:ext cx="200384" cy="14468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861" b="1" spc="-18" dirty="0">
                <a:solidFill>
                  <a:srgbClr val="231F20"/>
                </a:solidFill>
                <a:latin typeface="TT Norms Pro"/>
                <a:cs typeface="TT Norms Pro"/>
              </a:rPr>
              <a:t>120</a:t>
            </a:r>
            <a:endParaRPr sz="861">
              <a:latin typeface="TT Norms Pro"/>
              <a:cs typeface="TT Norms Pr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17473" y="2120058"/>
            <a:ext cx="5130544" cy="2806540"/>
          </a:xfrm>
          <a:custGeom>
            <a:avLst/>
            <a:gdLst/>
            <a:ahLst/>
            <a:cxnLst/>
            <a:rect l="l" t="t" r="r" b="b"/>
            <a:pathLst>
              <a:path w="5657850" h="3094990">
                <a:moveTo>
                  <a:pt x="0" y="0"/>
                </a:moveTo>
                <a:lnTo>
                  <a:pt x="0" y="3094761"/>
                </a:lnTo>
                <a:lnTo>
                  <a:pt x="5657583" y="3094761"/>
                </a:lnTo>
              </a:path>
            </a:pathLst>
          </a:custGeom>
          <a:ln w="3810">
            <a:solidFill>
              <a:srgbClr val="97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17473" y="4927517"/>
            <a:ext cx="5130544" cy="0"/>
          </a:xfrm>
          <a:custGeom>
            <a:avLst/>
            <a:gdLst/>
            <a:ahLst/>
            <a:cxnLst/>
            <a:rect l="l" t="t" r="r" b="b"/>
            <a:pathLst>
              <a:path w="5657850">
                <a:moveTo>
                  <a:pt x="0" y="0"/>
                </a:moveTo>
                <a:lnTo>
                  <a:pt x="5657583" y="0"/>
                </a:lnTo>
              </a:path>
            </a:pathLst>
          </a:custGeom>
          <a:ln w="3175">
            <a:solidFill>
              <a:srgbClr val="97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17473" y="4927517"/>
            <a:ext cx="5130544" cy="0"/>
          </a:xfrm>
          <a:custGeom>
            <a:avLst/>
            <a:gdLst/>
            <a:ahLst/>
            <a:cxnLst/>
            <a:rect l="l" t="t" r="r" b="b"/>
            <a:pathLst>
              <a:path w="5657850">
                <a:moveTo>
                  <a:pt x="0" y="0"/>
                </a:moveTo>
                <a:lnTo>
                  <a:pt x="5657583" y="0"/>
                </a:lnTo>
              </a:path>
            </a:pathLst>
          </a:custGeom>
          <a:ln w="3810">
            <a:solidFill>
              <a:srgbClr val="97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94559" y="4904611"/>
            <a:ext cx="46065" cy="46065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272" y="0"/>
                </a:moveTo>
                <a:lnTo>
                  <a:pt x="15435" y="1984"/>
                </a:lnTo>
                <a:lnTo>
                  <a:pt x="7402" y="7396"/>
                </a:lnTo>
                <a:lnTo>
                  <a:pt x="1986" y="15425"/>
                </a:lnTo>
                <a:lnTo>
                  <a:pt x="0" y="25260"/>
                </a:lnTo>
                <a:lnTo>
                  <a:pt x="1986" y="35095"/>
                </a:lnTo>
                <a:lnTo>
                  <a:pt x="7402" y="43124"/>
                </a:lnTo>
                <a:lnTo>
                  <a:pt x="15435" y="48536"/>
                </a:lnTo>
                <a:lnTo>
                  <a:pt x="25272" y="50520"/>
                </a:lnTo>
                <a:lnTo>
                  <a:pt x="35102" y="48536"/>
                </a:lnTo>
                <a:lnTo>
                  <a:pt x="43132" y="43124"/>
                </a:lnTo>
                <a:lnTo>
                  <a:pt x="48547" y="35095"/>
                </a:lnTo>
                <a:lnTo>
                  <a:pt x="50533" y="25260"/>
                </a:lnTo>
                <a:lnTo>
                  <a:pt x="48547" y="15425"/>
                </a:lnTo>
                <a:lnTo>
                  <a:pt x="43132" y="7396"/>
                </a:lnTo>
                <a:lnTo>
                  <a:pt x="35102" y="1984"/>
                </a:lnTo>
                <a:lnTo>
                  <a:pt x="25272" y="0"/>
                </a:lnTo>
                <a:close/>
              </a:path>
            </a:pathLst>
          </a:custGeom>
          <a:solidFill>
            <a:srgbClr val="9BD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17473" y="4225654"/>
            <a:ext cx="5130544" cy="0"/>
          </a:xfrm>
          <a:custGeom>
            <a:avLst/>
            <a:gdLst/>
            <a:ahLst/>
            <a:cxnLst/>
            <a:rect l="l" t="t" r="r" b="b"/>
            <a:pathLst>
              <a:path w="5657850">
                <a:moveTo>
                  <a:pt x="0" y="0"/>
                </a:moveTo>
                <a:lnTo>
                  <a:pt x="5657583" y="0"/>
                </a:lnTo>
              </a:path>
            </a:pathLst>
          </a:custGeom>
          <a:ln w="3175">
            <a:solidFill>
              <a:srgbClr val="97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17473" y="4225654"/>
            <a:ext cx="5130544" cy="0"/>
          </a:xfrm>
          <a:custGeom>
            <a:avLst/>
            <a:gdLst/>
            <a:ahLst/>
            <a:cxnLst/>
            <a:rect l="l" t="t" r="r" b="b"/>
            <a:pathLst>
              <a:path w="5657850">
                <a:moveTo>
                  <a:pt x="0" y="0"/>
                </a:moveTo>
                <a:lnTo>
                  <a:pt x="5657583" y="0"/>
                </a:lnTo>
              </a:path>
            </a:pathLst>
          </a:custGeom>
          <a:ln w="3810">
            <a:solidFill>
              <a:srgbClr val="97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94559" y="4202737"/>
            <a:ext cx="46065" cy="46065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272" y="0"/>
                </a:moveTo>
                <a:lnTo>
                  <a:pt x="15435" y="1986"/>
                </a:lnTo>
                <a:lnTo>
                  <a:pt x="7402" y="7402"/>
                </a:lnTo>
                <a:lnTo>
                  <a:pt x="1986" y="15435"/>
                </a:lnTo>
                <a:lnTo>
                  <a:pt x="0" y="25273"/>
                </a:lnTo>
                <a:lnTo>
                  <a:pt x="1986" y="35108"/>
                </a:lnTo>
                <a:lnTo>
                  <a:pt x="7402" y="43137"/>
                </a:lnTo>
                <a:lnTo>
                  <a:pt x="15435" y="48549"/>
                </a:lnTo>
                <a:lnTo>
                  <a:pt x="25272" y="50533"/>
                </a:lnTo>
                <a:lnTo>
                  <a:pt x="35102" y="48549"/>
                </a:lnTo>
                <a:lnTo>
                  <a:pt x="43132" y="43137"/>
                </a:lnTo>
                <a:lnTo>
                  <a:pt x="48547" y="35108"/>
                </a:lnTo>
                <a:lnTo>
                  <a:pt x="50533" y="25273"/>
                </a:lnTo>
                <a:lnTo>
                  <a:pt x="48547" y="15435"/>
                </a:lnTo>
                <a:lnTo>
                  <a:pt x="43132" y="7402"/>
                </a:lnTo>
                <a:lnTo>
                  <a:pt x="35102" y="1986"/>
                </a:lnTo>
                <a:lnTo>
                  <a:pt x="25272" y="0"/>
                </a:lnTo>
                <a:close/>
              </a:path>
            </a:pathLst>
          </a:custGeom>
          <a:solidFill>
            <a:srgbClr val="9BD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17473" y="3523790"/>
            <a:ext cx="5130544" cy="0"/>
          </a:xfrm>
          <a:custGeom>
            <a:avLst/>
            <a:gdLst/>
            <a:ahLst/>
            <a:cxnLst/>
            <a:rect l="l" t="t" r="r" b="b"/>
            <a:pathLst>
              <a:path w="5657850">
                <a:moveTo>
                  <a:pt x="0" y="0"/>
                </a:moveTo>
                <a:lnTo>
                  <a:pt x="5657583" y="0"/>
                </a:lnTo>
              </a:path>
            </a:pathLst>
          </a:custGeom>
          <a:ln w="3175">
            <a:solidFill>
              <a:srgbClr val="97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17473" y="3523790"/>
            <a:ext cx="5130544" cy="0"/>
          </a:xfrm>
          <a:custGeom>
            <a:avLst/>
            <a:gdLst/>
            <a:ahLst/>
            <a:cxnLst/>
            <a:rect l="l" t="t" r="r" b="b"/>
            <a:pathLst>
              <a:path w="5657850">
                <a:moveTo>
                  <a:pt x="0" y="0"/>
                </a:moveTo>
                <a:lnTo>
                  <a:pt x="5657583" y="0"/>
                </a:lnTo>
              </a:path>
            </a:pathLst>
          </a:custGeom>
          <a:ln w="3810">
            <a:solidFill>
              <a:srgbClr val="97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94559" y="3500873"/>
            <a:ext cx="46065" cy="46065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272" y="0"/>
                </a:moveTo>
                <a:lnTo>
                  <a:pt x="15435" y="1986"/>
                </a:lnTo>
                <a:lnTo>
                  <a:pt x="7402" y="7402"/>
                </a:lnTo>
                <a:lnTo>
                  <a:pt x="1986" y="15435"/>
                </a:lnTo>
                <a:lnTo>
                  <a:pt x="0" y="25273"/>
                </a:lnTo>
                <a:lnTo>
                  <a:pt x="1986" y="35108"/>
                </a:lnTo>
                <a:lnTo>
                  <a:pt x="7402" y="43137"/>
                </a:lnTo>
                <a:lnTo>
                  <a:pt x="15435" y="48549"/>
                </a:lnTo>
                <a:lnTo>
                  <a:pt x="25272" y="50533"/>
                </a:lnTo>
                <a:lnTo>
                  <a:pt x="35102" y="48549"/>
                </a:lnTo>
                <a:lnTo>
                  <a:pt x="43132" y="43137"/>
                </a:lnTo>
                <a:lnTo>
                  <a:pt x="48547" y="35108"/>
                </a:lnTo>
                <a:lnTo>
                  <a:pt x="50533" y="25273"/>
                </a:lnTo>
                <a:lnTo>
                  <a:pt x="48547" y="15435"/>
                </a:lnTo>
                <a:lnTo>
                  <a:pt x="43132" y="7402"/>
                </a:lnTo>
                <a:lnTo>
                  <a:pt x="35102" y="1986"/>
                </a:lnTo>
                <a:lnTo>
                  <a:pt x="25272" y="0"/>
                </a:lnTo>
                <a:close/>
              </a:path>
            </a:pathLst>
          </a:custGeom>
          <a:solidFill>
            <a:srgbClr val="9BD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17473" y="2821927"/>
            <a:ext cx="5130544" cy="0"/>
          </a:xfrm>
          <a:custGeom>
            <a:avLst/>
            <a:gdLst/>
            <a:ahLst/>
            <a:cxnLst/>
            <a:rect l="l" t="t" r="r" b="b"/>
            <a:pathLst>
              <a:path w="5657850">
                <a:moveTo>
                  <a:pt x="0" y="0"/>
                </a:moveTo>
                <a:lnTo>
                  <a:pt x="5657583" y="0"/>
                </a:lnTo>
              </a:path>
            </a:pathLst>
          </a:custGeom>
          <a:ln w="3175">
            <a:solidFill>
              <a:srgbClr val="97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17473" y="2821927"/>
            <a:ext cx="5130544" cy="0"/>
          </a:xfrm>
          <a:custGeom>
            <a:avLst/>
            <a:gdLst/>
            <a:ahLst/>
            <a:cxnLst/>
            <a:rect l="l" t="t" r="r" b="b"/>
            <a:pathLst>
              <a:path w="5657850">
                <a:moveTo>
                  <a:pt x="0" y="0"/>
                </a:moveTo>
                <a:lnTo>
                  <a:pt x="5657583" y="0"/>
                </a:lnTo>
              </a:path>
            </a:pathLst>
          </a:custGeom>
          <a:ln w="3810">
            <a:solidFill>
              <a:srgbClr val="97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94559" y="2799010"/>
            <a:ext cx="46065" cy="46065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272" y="0"/>
                </a:moveTo>
                <a:lnTo>
                  <a:pt x="15435" y="1986"/>
                </a:lnTo>
                <a:lnTo>
                  <a:pt x="7402" y="7402"/>
                </a:lnTo>
                <a:lnTo>
                  <a:pt x="1986" y="15435"/>
                </a:lnTo>
                <a:lnTo>
                  <a:pt x="0" y="25273"/>
                </a:lnTo>
                <a:lnTo>
                  <a:pt x="1986" y="35108"/>
                </a:lnTo>
                <a:lnTo>
                  <a:pt x="7402" y="43137"/>
                </a:lnTo>
                <a:lnTo>
                  <a:pt x="15435" y="48549"/>
                </a:lnTo>
                <a:lnTo>
                  <a:pt x="25272" y="50533"/>
                </a:lnTo>
                <a:lnTo>
                  <a:pt x="35102" y="48549"/>
                </a:lnTo>
                <a:lnTo>
                  <a:pt x="43132" y="43137"/>
                </a:lnTo>
                <a:lnTo>
                  <a:pt x="48547" y="35108"/>
                </a:lnTo>
                <a:lnTo>
                  <a:pt x="50533" y="25273"/>
                </a:lnTo>
                <a:lnTo>
                  <a:pt x="48547" y="15435"/>
                </a:lnTo>
                <a:lnTo>
                  <a:pt x="43132" y="7402"/>
                </a:lnTo>
                <a:lnTo>
                  <a:pt x="35102" y="1986"/>
                </a:lnTo>
                <a:lnTo>
                  <a:pt x="25272" y="0"/>
                </a:lnTo>
                <a:close/>
              </a:path>
            </a:pathLst>
          </a:custGeom>
          <a:solidFill>
            <a:srgbClr val="9BD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17473" y="2120058"/>
            <a:ext cx="5130544" cy="0"/>
          </a:xfrm>
          <a:custGeom>
            <a:avLst/>
            <a:gdLst/>
            <a:ahLst/>
            <a:cxnLst/>
            <a:rect l="l" t="t" r="r" b="b"/>
            <a:pathLst>
              <a:path w="5657850">
                <a:moveTo>
                  <a:pt x="0" y="0"/>
                </a:moveTo>
                <a:lnTo>
                  <a:pt x="5657583" y="0"/>
                </a:lnTo>
              </a:path>
            </a:pathLst>
          </a:custGeom>
          <a:ln w="3175">
            <a:solidFill>
              <a:srgbClr val="97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17473" y="2120058"/>
            <a:ext cx="5130544" cy="0"/>
          </a:xfrm>
          <a:custGeom>
            <a:avLst/>
            <a:gdLst/>
            <a:ahLst/>
            <a:cxnLst/>
            <a:rect l="l" t="t" r="r" b="b"/>
            <a:pathLst>
              <a:path w="5657850">
                <a:moveTo>
                  <a:pt x="0" y="0"/>
                </a:moveTo>
                <a:lnTo>
                  <a:pt x="5657583" y="0"/>
                </a:lnTo>
              </a:path>
            </a:pathLst>
          </a:custGeom>
          <a:ln w="3810">
            <a:solidFill>
              <a:srgbClr val="979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94559" y="2097152"/>
            <a:ext cx="46065" cy="46065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272" y="0"/>
                </a:moveTo>
                <a:lnTo>
                  <a:pt x="15435" y="1984"/>
                </a:lnTo>
                <a:lnTo>
                  <a:pt x="7402" y="7396"/>
                </a:lnTo>
                <a:lnTo>
                  <a:pt x="1986" y="15425"/>
                </a:lnTo>
                <a:lnTo>
                  <a:pt x="0" y="25260"/>
                </a:lnTo>
                <a:lnTo>
                  <a:pt x="1986" y="35097"/>
                </a:lnTo>
                <a:lnTo>
                  <a:pt x="7402" y="43130"/>
                </a:lnTo>
                <a:lnTo>
                  <a:pt x="15435" y="48547"/>
                </a:lnTo>
                <a:lnTo>
                  <a:pt x="25272" y="50533"/>
                </a:lnTo>
                <a:lnTo>
                  <a:pt x="35102" y="48547"/>
                </a:lnTo>
                <a:lnTo>
                  <a:pt x="43132" y="43130"/>
                </a:lnTo>
                <a:lnTo>
                  <a:pt x="48547" y="35097"/>
                </a:lnTo>
                <a:lnTo>
                  <a:pt x="50533" y="25260"/>
                </a:lnTo>
                <a:lnTo>
                  <a:pt x="48547" y="15425"/>
                </a:lnTo>
                <a:lnTo>
                  <a:pt x="43132" y="7396"/>
                </a:lnTo>
                <a:lnTo>
                  <a:pt x="35102" y="1984"/>
                </a:lnTo>
                <a:lnTo>
                  <a:pt x="25272" y="0"/>
                </a:lnTo>
                <a:close/>
              </a:path>
            </a:pathLst>
          </a:custGeom>
          <a:solidFill>
            <a:srgbClr val="9BD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590860" y="3198500"/>
            <a:ext cx="139590" cy="718622"/>
          </a:xfrm>
          <a:prstGeom prst="rect">
            <a:avLst/>
          </a:prstGeom>
        </p:spPr>
        <p:txBody>
          <a:bodyPr vert="vert270" wrap="square" lIns="0" tIns="13820" rIns="0" bIns="0" rtlCol="0">
            <a:spAutoFit/>
          </a:bodyPr>
          <a:lstStyle/>
          <a:p>
            <a:pPr marL="11516">
              <a:spcBef>
                <a:spcPts val="109"/>
              </a:spcBef>
            </a:pPr>
            <a:r>
              <a:rPr sz="907" spc="-5" dirty="0">
                <a:solidFill>
                  <a:srgbClr val="231F20"/>
                </a:solidFill>
                <a:latin typeface="TT Norms Pro"/>
                <a:cs typeface="TT Norms Pro"/>
              </a:rPr>
              <a:t>SQT</a:t>
            </a:r>
            <a:r>
              <a:rPr sz="907" spc="-86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907" spc="-14" dirty="0">
                <a:solidFill>
                  <a:srgbClr val="231F20"/>
                </a:solidFill>
                <a:latin typeface="TT Norms Pro"/>
                <a:cs typeface="TT Norms Pro"/>
              </a:rPr>
              <a:t>(mm.c.s.)</a:t>
            </a:r>
            <a:endParaRPr sz="907">
              <a:latin typeface="TT Norms Pro"/>
              <a:cs typeface="TT Norms Pr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33332" y="5540596"/>
            <a:ext cx="1434364" cy="250036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71" b="1" spc="-5" dirty="0">
                <a:solidFill>
                  <a:srgbClr val="008265"/>
                </a:solidFill>
                <a:latin typeface="TT Norms Pro"/>
                <a:cs typeface="TT Norms Pro"/>
              </a:rPr>
              <a:t>Daraca</a:t>
            </a:r>
            <a:r>
              <a:rPr sz="771" b="1" spc="-36" dirty="0">
                <a:solidFill>
                  <a:srgbClr val="008265"/>
                </a:solidFill>
                <a:latin typeface="TT Norms Pro"/>
                <a:cs typeface="TT Norms Pro"/>
              </a:rPr>
              <a:t> </a:t>
            </a:r>
            <a:r>
              <a:rPr sz="771" b="1" spc="-14" dirty="0">
                <a:solidFill>
                  <a:srgbClr val="008265"/>
                </a:solidFill>
                <a:latin typeface="TT Norms Pro"/>
                <a:cs typeface="TT Norms Pro"/>
              </a:rPr>
              <a:t>3:</a:t>
            </a:r>
            <a:endParaRPr sz="771">
              <a:latin typeface="TT Norms Pro"/>
              <a:cs typeface="TT Norms Pro"/>
            </a:endParaRPr>
          </a:p>
          <a:p>
            <a:pPr marL="11516">
              <a:spcBef>
                <a:spcPts val="45"/>
              </a:spcBef>
            </a:pPr>
            <a:r>
              <a:rPr sz="771" spc="-14" dirty="0">
                <a:solidFill>
                  <a:srgbClr val="231F20"/>
                </a:solidFill>
                <a:latin typeface="TTNormsPro-Medium"/>
                <a:cs typeface="TTNormsPro-Medium"/>
              </a:rPr>
              <a:t>başlanğıcda hipertenziya</a:t>
            </a:r>
            <a:r>
              <a:rPr sz="771" spc="-68" dirty="0">
                <a:solidFill>
                  <a:srgbClr val="231F20"/>
                </a:solidFill>
                <a:latin typeface="TTNormsPro-Medium"/>
                <a:cs typeface="TTNormsPro-Medium"/>
              </a:rPr>
              <a:t> </a:t>
            </a:r>
            <a:r>
              <a:rPr sz="771" spc="-14" dirty="0">
                <a:solidFill>
                  <a:srgbClr val="231F20"/>
                </a:solidFill>
                <a:latin typeface="TTNormsPro-Light"/>
                <a:cs typeface="TTNormsPro-Light"/>
              </a:rPr>
              <a:t>(n=354)</a:t>
            </a:r>
            <a:endParaRPr sz="771">
              <a:latin typeface="TTNormsPro-Light"/>
              <a:cs typeface="TTNormsPro-Ligh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96779" y="5540596"/>
            <a:ext cx="1424575" cy="250036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771" b="1" spc="-5" dirty="0">
                <a:solidFill>
                  <a:srgbClr val="0079C1"/>
                </a:solidFill>
                <a:latin typeface="TT Norms Pro"/>
                <a:cs typeface="TT Norms Pro"/>
              </a:rPr>
              <a:t>Daraca</a:t>
            </a:r>
            <a:r>
              <a:rPr sz="771" b="1" spc="-36" dirty="0">
                <a:solidFill>
                  <a:srgbClr val="0079C1"/>
                </a:solidFill>
                <a:latin typeface="TT Norms Pro"/>
                <a:cs typeface="TT Norms Pro"/>
              </a:rPr>
              <a:t> </a:t>
            </a:r>
            <a:r>
              <a:rPr sz="771" b="1" spc="-14" dirty="0">
                <a:solidFill>
                  <a:srgbClr val="0079C1"/>
                </a:solidFill>
                <a:latin typeface="TT Norms Pro"/>
                <a:cs typeface="TT Norms Pro"/>
              </a:rPr>
              <a:t>2:</a:t>
            </a:r>
            <a:endParaRPr sz="771" dirty="0">
              <a:latin typeface="TT Norms Pro"/>
              <a:cs typeface="TT Norms Pro"/>
            </a:endParaRPr>
          </a:p>
          <a:p>
            <a:pPr marL="11516">
              <a:spcBef>
                <a:spcPts val="45"/>
              </a:spcBef>
            </a:pPr>
            <a:r>
              <a:rPr sz="771" spc="-14" dirty="0">
                <a:solidFill>
                  <a:srgbClr val="231F20"/>
                </a:solidFill>
                <a:latin typeface="TTNormsPro-Medium"/>
                <a:cs typeface="TTNormsPro-Medium"/>
              </a:rPr>
              <a:t>başlanğıcda hipertenziya</a:t>
            </a:r>
            <a:r>
              <a:rPr sz="771" spc="-59" dirty="0">
                <a:solidFill>
                  <a:srgbClr val="231F20"/>
                </a:solidFill>
                <a:latin typeface="TTNormsPro-Medium"/>
                <a:cs typeface="TTNormsPro-Medium"/>
              </a:rPr>
              <a:t> </a:t>
            </a:r>
            <a:r>
              <a:rPr sz="771" spc="-18" dirty="0">
                <a:solidFill>
                  <a:srgbClr val="231F20"/>
                </a:solidFill>
                <a:latin typeface="TTNormsPro-Light"/>
                <a:cs typeface="TTNormsPro-Light"/>
              </a:rPr>
              <a:t>(n=927)</a:t>
            </a:r>
            <a:endParaRPr sz="771" dirty="0">
              <a:latin typeface="TTNormsPro-Light"/>
              <a:cs typeface="TTNormsPro-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46996" y="5508569"/>
            <a:ext cx="1381965" cy="302431"/>
          </a:xfrm>
          <a:prstGeom prst="rect">
            <a:avLst/>
          </a:prstGeom>
        </p:spPr>
        <p:txBody>
          <a:bodyPr vert="horz" wrap="square" lIns="0" tIns="39156" rIns="0" bIns="0" rtlCol="0">
            <a:spAutoFit/>
          </a:bodyPr>
          <a:lstStyle/>
          <a:p>
            <a:pPr marL="11516">
              <a:spcBef>
                <a:spcPts val="308"/>
              </a:spcBef>
            </a:pPr>
            <a:r>
              <a:rPr sz="771" b="1" spc="-5" dirty="0">
                <a:solidFill>
                  <a:srgbClr val="808285"/>
                </a:solidFill>
                <a:latin typeface="TT Norms Pro"/>
                <a:cs typeface="TT Norms Pro"/>
              </a:rPr>
              <a:t>Daraca</a:t>
            </a:r>
            <a:r>
              <a:rPr sz="771" b="1" spc="-36" dirty="0">
                <a:solidFill>
                  <a:srgbClr val="808285"/>
                </a:solidFill>
                <a:latin typeface="TT Norms Pro"/>
                <a:cs typeface="TT Norms Pro"/>
              </a:rPr>
              <a:t> </a:t>
            </a:r>
            <a:r>
              <a:rPr sz="771" b="1" spc="-18" dirty="0">
                <a:solidFill>
                  <a:srgbClr val="808285"/>
                </a:solidFill>
                <a:latin typeface="TT Norms Pro"/>
                <a:cs typeface="TT Norms Pro"/>
              </a:rPr>
              <a:t>1:</a:t>
            </a:r>
            <a:endParaRPr sz="771">
              <a:latin typeface="TT Norms Pro"/>
              <a:cs typeface="TT Norms Pro"/>
            </a:endParaRPr>
          </a:p>
          <a:p>
            <a:pPr marL="11516">
              <a:spcBef>
                <a:spcPts val="227"/>
              </a:spcBef>
            </a:pPr>
            <a:r>
              <a:rPr sz="771" spc="-14" dirty="0">
                <a:solidFill>
                  <a:srgbClr val="231F20"/>
                </a:solidFill>
                <a:latin typeface="TTNormsPro-Medium"/>
                <a:cs typeface="TTNormsPro-Medium"/>
              </a:rPr>
              <a:t>başlanğıcda hipertenziya</a:t>
            </a:r>
            <a:r>
              <a:rPr sz="771" spc="-73" dirty="0">
                <a:solidFill>
                  <a:srgbClr val="231F20"/>
                </a:solidFill>
                <a:latin typeface="TTNormsPro-Medium"/>
                <a:cs typeface="TTNormsPro-Medium"/>
              </a:rPr>
              <a:t> </a:t>
            </a:r>
            <a:r>
              <a:rPr sz="771" spc="-14" dirty="0">
                <a:solidFill>
                  <a:srgbClr val="231F20"/>
                </a:solidFill>
                <a:latin typeface="TTNormsPro-Light"/>
                <a:cs typeface="TTNormsPro-Light"/>
              </a:rPr>
              <a:t>(n=711)</a:t>
            </a:r>
            <a:endParaRPr sz="771">
              <a:latin typeface="TTNormsPro-Light"/>
              <a:cs typeface="TTNormsPro-Ligh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316068" y="5575544"/>
            <a:ext cx="82975" cy="82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29676" y="5575544"/>
            <a:ext cx="82975" cy="82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79536" y="5575544"/>
            <a:ext cx="82975" cy="82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660066" y="4982372"/>
            <a:ext cx="228600" cy="14468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861" b="1" spc="5" dirty="0">
                <a:solidFill>
                  <a:srgbClr val="231F20"/>
                </a:solidFill>
                <a:latin typeface="TT Norms Pro"/>
                <a:cs typeface="TT Norms Pro"/>
              </a:rPr>
              <a:t>0</a:t>
            </a:r>
            <a:r>
              <a:rPr sz="861" b="1" spc="-86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861" b="1" spc="-27" dirty="0">
                <a:solidFill>
                  <a:srgbClr val="231F20"/>
                </a:solidFill>
                <a:latin typeface="TT Norms Pro"/>
                <a:cs typeface="TT Norms Pro"/>
              </a:rPr>
              <a:t>ay</a:t>
            </a:r>
            <a:endParaRPr sz="861">
              <a:latin typeface="TT Norms Pro"/>
              <a:cs typeface="TT Norms Pr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039598" y="4982372"/>
            <a:ext cx="194626" cy="14468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861" b="1" dirty="0">
                <a:solidFill>
                  <a:srgbClr val="231F20"/>
                </a:solidFill>
                <a:latin typeface="TT Norms Pro"/>
                <a:cs typeface="TT Norms Pro"/>
              </a:rPr>
              <a:t>1</a:t>
            </a:r>
            <a:r>
              <a:rPr sz="861" b="1" spc="-86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861" b="1" spc="-27" dirty="0">
                <a:solidFill>
                  <a:srgbClr val="231F20"/>
                </a:solidFill>
                <a:latin typeface="TT Norms Pro"/>
                <a:cs typeface="TT Norms Pro"/>
              </a:rPr>
              <a:t>ay</a:t>
            </a:r>
            <a:endParaRPr sz="861">
              <a:latin typeface="TT Norms Pro"/>
              <a:cs typeface="TT Norms Pr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07535" y="4982372"/>
            <a:ext cx="214779" cy="14468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861" b="1" spc="5" dirty="0">
                <a:solidFill>
                  <a:srgbClr val="231F20"/>
                </a:solidFill>
                <a:latin typeface="TT Norms Pro"/>
                <a:cs typeface="TT Norms Pro"/>
              </a:rPr>
              <a:t>2</a:t>
            </a:r>
            <a:r>
              <a:rPr sz="861" b="1" spc="-86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861" b="1" spc="-27" dirty="0">
                <a:solidFill>
                  <a:srgbClr val="231F20"/>
                </a:solidFill>
                <a:latin typeface="TT Norms Pro"/>
                <a:cs typeface="TT Norms Pro"/>
              </a:rPr>
              <a:t>ay</a:t>
            </a:r>
            <a:endParaRPr sz="861">
              <a:latin typeface="TT Norms Pro"/>
              <a:cs typeface="TT Norms Pr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84160" y="4982372"/>
            <a:ext cx="214779" cy="14468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861" b="1" spc="5" dirty="0">
                <a:solidFill>
                  <a:srgbClr val="231F20"/>
                </a:solidFill>
                <a:latin typeface="TT Norms Pro"/>
                <a:cs typeface="TT Norms Pro"/>
              </a:rPr>
              <a:t>3</a:t>
            </a:r>
            <a:r>
              <a:rPr sz="861" b="1" spc="-86" dirty="0">
                <a:solidFill>
                  <a:srgbClr val="231F20"/>
                </a:solidFill>
                <a:latin typeface="TT Norms Pro"/>
                <a:cs typeface="TT Norms Pro"/>
              </a:rPr>
              <a:t> </a:t>
            </a:r>
            <a:r>
              <a:rPr sz="861" b="1" spc="-27" dirty="0">
                <a:solidFill>
                  <a:srgbClr val="231F20"/>
                </a:solidFill>
                <a:latin typeface="TT Norms Pro"/>
                <a:cs typeface="TT Norms Pro"/>
              </a:rPr>
              <a:t>ay</a:t>
            </a:r>
            <a:endParaRPr sz="861">
              <a:latin typeface="TT Norms Pro"/>
              <a:cs typeface="TT Norms Pro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44971" y="2602908"/>
            <a:ext cx="4136105" cy="1565650"/>
          </a:xfrm>
          <a:custGeom>
            <a:avLst/>
            <a:gdLst/>
            <a:ahLst/>
            <a:cxnLst/>
            <a:rect l="l" t="t" r="r" b="b"/>
            <a:pathLst>
              <a:path w="4561205" h="1726564">
                <a:moveTo>
                  <a:pt x="0" y="0"/>
                </a:moveTo>
                <a:lnTo>
                  <a:pt x="1535214" y="1249108"/>
                </a:lnTo>
                <a:lnTo>
                  <a:pt x="4560671" y="1726463"/>
                </a:lnTo>
              </a:path>
            </a:pathLst>
          </a:custGeom>
          <a:ln w="38099" cap="rnd">
            <a:solidFill>
              <a:srgbClr val="00826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44971" y="3388057"/>
            <a:ext cx="4159138" cy="1035322"/>
          </a:xfrm>
          <a:custGeom>
            <a:avLst/>
            <a:gdLst/>
            <a:ahLst/>
            <a:cxnLst/>
            <a:rect l="l" t="t" r="r" b="b"/>
            <a:pathLst>
              <a:path w="4586605" h="1141729">
                <a:moveTo>
                  <a:pt x="0" y="0"/>
                </a:moveTo>
                <a:lnTo>
                  <a:pt x="1568919" y="878459"/>
                </a:lnTo>
                <a:lnTo>
                  <a:pt x="4586071" y="1141399"/>
                </a:lnTo>
              </a:path>
            </a:pathLst>
          </a:custGeom>
          <a:ln w="38099" cap="rnd">
            <a:solidFill>
              <a:srgbClr val="0079C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44971" y="3996974"/>
            <a:ext cx="4159138" cy="595972"/>
          </a:xfrm>
          <a:custGeom>
            <a:avLst/>
            <a:gdLst/>
            <a:ahLst/>
            <a:cxnLst/>
            <a:rect l="l" t="t" r="r" b="b"/>
            <a:pathLst>
              <a:path w="4586605" h="657225">
                <a:moveTo>
                  <a:pt x="0" y="0"/>
                </a:moveTo>
                <a:lnTo>
                  <a:pt x="1543685" y="543280"/>
                </a:lnTo>
                <a:lnTo>
                  <a:pt x="4586071" y="657098"/>
                </a:lnTo>
              </a:path>
            </a:pathLst>
          </a:custGeom>
          <a:ln w="38100" cap="rnd">
            <a:solidFill>
              <a:srgbClr val="80828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338440" y="2612677"/>
            <a:ext cx="980043" cy="131414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71" spc="-14" dirty="0">
                <a:solidFill>
                  <a:srgbClr val="231F20"/>
                </a:solidFill>
                <a:latin typeface="TTNormsPro-Light"/>
                <a:cs typeface="TTNormsPro-Light"/>
              </a:rPr>
              <a:t>*P&lt;0.0001 </a:t>
            </a:r>
            <a:r>
              <a:rPr sz="771" spc="-5" dirty="0">
                <a:solidFill>
                  <a:srgbClr val="231F20"/>
                </a:solidFill>
                <a:latin typeface="TTNormsPro-Light"/>
                <a:cs typeface="TTNormsPro-Light"/>
              </a:rPr>
              <a:t>vs</a:t>
            </a:r>
            <a:r>
              <a:rPr sz="771" spc="-91" dirty="0">
                <a:solidFill>
                  <a:srgbClr val="231F20"/>
                </a:solidFill>
                <a:latin typeface="TTNormsPro-Light"/>
                <a:cs typeface="TTNormsPro-Light"/>
              </a:rPr>
              <a:t> </a:t>
            </a:r>
            <a:r>
              <a:rPr sz="771" spc="-14" dirty="0">
                <a:solidFill>
                  <a:srgbClr val="231F20"/>
                </a:solidFill>
                <a:latin typeface="TTNormsPro-Light"/>
                <a:cs typeface="TTNormsPro-Light"/>
              </a:rPr>
              <a:t>başlanğıc</a:t>
            </a:r>
            <a:endParaRPr sz="771">
              <a:latin typeface="TTNormsPro-Light"/>
              <a:cs typeface="TTNormsPro-Ligh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748290" y="2303044"/>
            <a:ext cx="400769" cy="21113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>
              <a:spcBef>
                <a:spcPts val="122"/>
              </a:spcBef>
            </a:pPr>
            <a:r>
              <a:rPr sz="1270" b="1" spc="-14" dirty="0">
                <a:solidFill>
                  <a:srgbClr val="008265"/>
                </a:solidFill>
                <a:latin typeface="TT Norms Pro"/>
                <a:cs typeface="TT Norms Pro"/>
              </a:rPr>
              <a:t>185.6</a:t>
            </a:r>
            <a:endParaRPr sz="1270">
              <a:latin typeface="TT Norms Pro"/>
              <a:cs typeface="TT Norms Pr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062267" y="3405969"/>
            <a:ext cx="458927" cy="21113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1270" b="1" spc="-18" dirty="0">
                <a:solidFill>
                  <a:srgbClr val="008265"/>
                </a:solidFill>
                <a:latin typeface="TT Norms Pro"/>
                <a:cs typeface="TT Norms Pro"/>
              </a:rPr>
              <a:t>1</a:t>
            </a:r>
            <a:r>
              <a:rPr sz="1270" b="1" spc="-36" dirty="0">
                <a:solidFill>
                  <a:srgbClr val="008265"/>
                </a:solidFill>
                <a:latin typeface="TT Norms Pro"/>
                <a:cs typeface="TT Norms Pro"/>
              </a:rPr>
              <a:t>5</a:t>
            </a:r>
            <a:r>
              <a:rPr sz="1270" b="1" spc="-18" dirty="0">
                <a:solidFill>
                  <a:srgbClr val="008265"/>
                </a:solidFill>
                <a:latin typeface="TT Norms Pro"/>
                <a:cs typeface="TT Norms Pro"/>
              </a:rPr>
              <a:t>3.</a:t>
            </a:r>
            <a:r>
              <a:rPr sz="1270" b="1" spc="14" dirty="0">
                <a:solidFill>
                  <a:srgbClr val="008265"/>
                </a:solidFill>
                <a:latin typeface="TT Norms Pro"/>
                <a:cs typeface="TT Norms Pro"/>
              </a:rPr>
              <a:t>7*</a:t>
            </a:r>
            <a:endParaRPr sz="1270">
              <a:latin typeface="TT Norms Pro"/>
              <a:cs typeface="TT Norms Pr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834203" y="3934712"/>
            <a:ext cx="468716" cy="21113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1270" b="1" spc="-14" dirty="0">
                <a:solidFill>
                  <a:srgbClr val="008265"/>
                </a:solidFill>
                <a:latin typeface="TT Norms Pro"/>
                <a:cs typeface="TT Norms Pro"/>
              </a:rPr>
              <a:t>135.5*</a:t>
            </a:r>
            <a:endParaRPr sz="1270">
              <a:latin typeface="TT Norms Pro"/>
              <a:cs typeface="TT Norms Pr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45720" y="4157445"/>
            <a:ext cx="458927" cy="633628"/>
          </a:xfrm>
          <a:prstGeom prst="rect">
            <a:avLst/>
          </a:prstGeom>
        </p:spPr>
        <p:txBody>
          <a:bodyPr vert="horz" wrap="square" lIns="0" tIns="126104" rIns="0" bIns="0" rtlCol="0">
            <a:spAutoFit/>
          </a:bodyPr>
          <a:lstStyle/>
          <a:p>
            <a:pPr>
              <a:spcBef>
                <a:spcPts val="993"/>
              </a:spcBef>
            </a:pPr>
            <a:r>
              <a:rPr sz="1270" b="1" spc="-14" dirty="0">
                <a:solidFill>
                  <a:srgbClr val="0079C1"/>
                </a:solidFill>
                <a:latin typeface="TT Norms Pro"/>
                <a:cs typeface="TT Norms Pro"/>
              </a:rPr>
              <a:t>133.5*</a:t>
            </a:r>
            <a:endParaRPr sz="1270">
              <a:latin typeface="TT Norms Pro"/>
              <a:cs typeface="TT Norms Pro"/>
            </a:endParaRPr>
          </a:p>
          <a:p>
            <a:pPr>
              <a:spcBef>
                <a:spcPts val="907"/>
              </a:spcBef>
            </a:pPr>
            <a:r>
              <a:rPr sz="1270" b="1" spc="-14" dirty="0">
                <a:solidFill>
                  <a:srgbClr val="808285"/>
                </a:solidFill>
                <a:latin typeface="TT Norms Pro"/>
                <a:cs typeface="TT Norms Pro"/>
              </a:rPr>
              <a:t>129.8*</a:t>
            </a:r>
            <a:endParaRPr sz="1270">
              <a:latin typeface="TT Norms Pro"/>
              <a:cs typeface="TT Norms Pr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062267" y="3895387"/>
            <a:ext cx="428985" cy="40657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1270" b="1" spc="-9" dirty="0">
                <a:solidFill>
                  <a:srgbClr val="0079C1"/>
                </a:solidFill>
                <a:latin typeface="TT Norms Pro"/>
                <a:cs typeface="TT Norms Pro"/>
              </a:rPr>
              <a:t>141.7*</a:t>
            </a:r>
            <a:endParaRPr sz="1270">
              <a:latin typeface="TT Norms Pro"/>
              <a:cs typeface="TT Norms Pr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928213" y="4576805"/>
            <a:ext cx="457200" cy="21113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>
              <a:spcBef>
                <a:spcPts val="122"/>
              </a:spcBef>
            </a:pPr>
            <a:r>
              <a:rPr sz="1270" b="1" spc="-14" dirty="0">
                <a:solidFill>
                  <a:srgbClr val="808285"/>
                </a:solidFill>
                <a:latin typeface="TT Norms Pro"/>
                <a:cs typeface="TT Norms Pro"/>
              </a:rPr>
              <a:t>135.5*</a:t>
            </a:r>
            <a:endParaRPr sz="1270">
              <a:latin typeface="TT Norms Pro"/>
              <a:cs typeface="TT Norms Pr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445633" y="3026760"/>
            <a:ext cx="359311" cy="40657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1270" b="1" spc="-18" dirty="0">
                <a:solidFill>
                  <a:srgbClr val="0079C1"/>
                </a:solidFill>
                <a:latin typeface="TT Norms Pro"/>
                <a:cs typeface="TT Norms Pro"/>
              </a:rPr>
              <a:t>1</a:t>
            </a:r>
            <a:r>
              <a:rPr sz="1270" b="1" spc="-36" dirty="0">
                <a:solidFill>
                  <a:srgbClr val="0079C1"/>
                </a:solidFill>
                <a:latin typeface="TT Norms Pro"/>
                <a:cs typeface="TT Norms Pro"/>
              </a:rPr>
              <a:t>6</a:t>
            </a:r>
            <a:r>
              <a:rPr sz="1270" b="1" spc="-18" dirty="0">
                <a:solidFill>
                  <a:srgbClr val="0079C1"/>
                </a:solidFill>
                <a:latin typeface="TT Norms Pro"/>
                <a:cs typeface="TT Norms Pro"/>
              </a:rPr>
              <a:t>1.7</a:t>
            </a:r>
            <a:endParaRPr sz="1270">
              <a:latin typeface="TT Norms Pro"/>
              <a:cs typeface="TT Norms Pr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419196" y="3669680"/>
            <a:ext cx="409983" cy="21113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1270" b="1" spc="-14" dirty="0">
                <a:solidFill>
                  <a:srgbClr val="808285"/>
                </a:solidFill>
                <a:latin typeface="TT Norms Pro"/>
                <a:cs typeface="TT Norms Pro"/>
              </a:rPr>
              <a:t>146.6</a:t>
            </a:r>
            <a:endParaRPr sz="1270">
              <a:latin typeface="TT Norms Pro"/>
              <a:cs typeface="TT Norms Pro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621327" y="2578339"/>
            <a:ext cx="56430" cy="56430"/>
          </a:xfrm>
          <a:custGeom>
            <a:avLst/>
            <a:gdLst/>
            <a:ahLst/>
            <a:cxnLst/>
            <a:rect l="l" t="t" r="r" b="b"/>
            <a:pathLst>
              <a:path w="62230" h="62230">
                <a:moveTo>
                  <a:pt x="31038" y="0"/>
                </a:moveTo>
                <a:lnTo>
                  <a:pt x="18955" y="2438"/>
                </a:lnTo>
                <a:lnTo>
                  <a:pt x="9090" y="9090"/>
                </a:lnTo>
                <a:lnTo>
                  <a:pt x="2438" y="18955"/>
                </a:lnTo>
                <a:lnTo>
                  <a:pt x="0" y="31038"/>
                </a:lnTo>
                <a:lnTo>
                  <a:pt x="2438" y="43121"/>
                </a:lnTo>
                <a:lnTo>
                  <a:pt x="9090" y="52987"/>
                </a:lnTo>
                <a:lnTo>
                  <a:pt x="18955" y="59638"/>
                </a:lnTo>
                <a:lnTo>
                  <a:pt x="31038" y="62077"/>
                </a:lnTo>
                <a:lnTo>
                  <a:pt x="43121" y="59638"/>
                </a:lnTo>
                <a:lnTo>
                  <a:pt x="52987" y="52987"/>
                </a:lnTo>
                <a:lnTo>
                  <a:pt x="59638" y="43121"/>
                </a:lnTo>
                <a:lnTo>
                  <a:pt x="62077" y="31038"/>
                </a:lnTo>
                <a:lnTo>
                  <a:pt x="59638" y="18955"/>
                </a:lnTo>
                <a:lnTo>
                  <a:pt x="52987" y="9090"/>
                </a:lnTo>
                <a:lnTo>
                  <a:pt x="43121" y="2438"/>
                </a:lnTo>
                <a:lnTo>
                  <a:pt x="31038" y="0"/>
                </a:lnTo>
                <a:close/>
              </a:path>
            </a:pathLst>
          </a:custGeom>
          <a:solidFill>
            <a:srgbClr val="008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17440" y="3710716"/>
            <a:ext cx="56430" cy="56430"/>
          </a:xfrm>
          <a:custGeom>
            <a:avLst/>
            <a:gdLst/>
            <a:ahLst/>
            <a:cxnLst/>
            <a:rect l="l" t="t" r="r" b="b"/>
            <a:pathLst>
              <a:path w="62230" h="62229">
                <a:moveTo>
                  <a:pt x="31051" y="0"/>
                </a:moveTo>
                <a:lnTo>
                  <a:pt x="18961" y="2438"/>
                </a:lnTo>
                <a:lnTo>
                  <a:pt x="9091" y="9090"/>
                </a:lnTo>
                <a:lnTo>
                  <a:pt x="2438" y="18955"/>
                </a:lnTo>
                <a:lnTo>
                  <a:pt x="0" y="31038"/>
                </a:lnTo>
                <a:lnTo>
                  <a:pt x="2438" y="43121"/>
                </a:lnTo>
                <a:lnTo>
                  <a:pt x="9091" y="52987"/>
                </a:lnTo>
                <a:lnTo>
                  <a:pt x="18961" y="59638"/>
                </a:lnTo>
                <a:lnTo>
                  <a:pt x="31051" y="62077"/>
                </a:lnTo>
                <a:lnTo>
                  <a:pt x="43129" y="59638"/>
                </a:lnTo>
                <a:lnTo>
                  <a:pt x="52995" y="52987"/>
                </a:lnTo>
                <a:lnTo>
                  <a:pt x="59649" y="43121"/>
                </a:lnTo>
                <a:lnTo>
                  <a:pt x="62090" y="31038"/>
                </a:lnTo>
                <a:lnTo>
                  <a:pt x="59649" y="18955"/>
                </a:lnTo>
                <a:lnTo>
                  <a:pt x="52995" y="9090"/>
                </a:lnTo>
                <a:lnTo>
                  <a:pt x="43129" y="2438"/>
                </a:lnTo>
                <a:lnTo>
                  <a:pt x="31051" y="0"/>
                </a:lnTo>
                <a:close/>
              </a:path>
            </a:pathLst>
          </a:custGeom>
          <a:solidFill>
            <a:srgbClr val="008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49282" y="4140319"/>
            <a:ext cx="56430" cy="564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38" y="0"/>
                </a:moveTo>
                <a:lnTo>
                  <a:pt x="18955" y="2438"/>
                </a:lnTo>
                <a:lnTo>
                  <a:pt x="9090" y="9090"/>
                </a:lnTo>
                <a:lnTo>
                  <a:pt x="2438" y="18955"/>
                </a:lnTo>
                <a:lnTo>
                  <a:pt x="0" y="31038"/>
                </a:lnTo>
                <a:lnTo>
                  <a:pt x="2438" y="43121"/>
                </a:lnTo>
                <a:lnTo>
                  <a:pt x="9090" y="52987"/>
                </a:lnTo>
                <a:lnTo>
                  <a:pt x="18955" y="59638"/>
                </a:lnTo>
                <a:lnTo>
                  <a:pt x="31038" y="62077"/>
                </a:lnTo>
                <a:lnTo>
                  <a:pt x="43121" y="59638"/>
                </a:lnTo>
                <a:lnTo>
                  <a:pt x="52987" y="52987"/>
                </a:lnTo>
                <a:lnTo>
                  <a:pt x="59638" y="43121"/>
                </a:lnTo>
                <a:lnTo>
                  <a:pt x="62077" y="31038"/>
                </a:lnTo>
                <a:lnTo>
                  <a:pt x="59638" y="18955"/>
                </a:lnTo>
                <a:lnTo>
                  <a:pt x="52987" y="9090"/>
                </a:lnTo>
                <a:lnTo>
                  <a:pt x="43121" y="2438"/>
                </a:lnTo>
                <a:lnTo>
                  <a:pt x="31038" y="0"/>
                </a:lnTo>
                <a:close/>
              </a:path>
            </a:pathLst>
          </a:custGeom>
          <a:solidFill>
            <a:srgbClr val="008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49282" y="4394933"/>
            <a:ext cx="56430" cy="564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38" y="0"/>
                </a:moveTo>
                <a:lnTo>
                  <a:pt x="18955" y="2438"/>
                </a:lnTo>
                <a:lnTo>
                  <a:pt x="9090" y="9090"/>
                </a:lnTo>
                <a:lnTo>
                  <a:pt x="2438" y="18955"/>
                </a:lnTo>
                <a:lnTo>
                  <a:pt x="0" y="31038"/>
                </a:lnTo>
                <a:lnTo>
                  <a:pt x="2438" y="43121"/>
                </a:lnTo>
                <a:lnTo>
                  <a:pt x="9090" y="52987"/>
                </a:lnTo>
                <a:lnTo>
                  <a:pt x="18955" y="59638"/>
                </a:lnTo>
                <a:lnTo>
                  <a:pt x="31038" y="62077"/>
                </a:lnTo>
                <a:lnTo>
                  <a:pt x="43121" y="59638"/>
                </a:lnTo>
                <a:lnTo>
                  <a:pt x="52987" y="52987"/>
                </a:lnTo>
                <a:lnTo>
                  <a:pt x="59638" y="43121"/>
                </a:lnTo>
                <a:lnTo>
                  <a:pt x="62077" y="31038"/>
                </a:lnTo>
                <a:lnTo>
                  <a:pt x="59638" y="18955"/>
                </a:lnTo>
                <a:lnTo>
                  <a:pt x="52987" y="9090"/>
                </a:lnTo>
                <a:lnTo>
                  <a:pt x="43121" y="2438"/>
                </a:lnTo>
                <a:lnTo>
                  <a:pt x="31038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49281" y="4564674"/>
            <a:ext cx="56430" cy="564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41" y="0"/>
                </a:moveTo>
                <a:lnTo>
                  <a:pt x="19361" y="2274"/>
                </a:lnTo>
                <a:lnTo>
                  <a:pt x="9096" y="9096"/>
                </a:lnTo>
                <a:lnTo>
                  <a:pt x="2274" y="19367"/>
                </a:lnTo>
                <a:lnTo>
                  <a:pt x="0" y="31048"/>
                </a:lnTo>
                <a:lnTo>
                  <a:pt x="2274" y="42729"/>
                </a:lnTo>
                <a:lnTo>
                  <a:pt x="9096" y="53000"/>
                </a:lnTo>
                <a:lnTo>
                  <a:pt x="19361" y="59815"/>
                </a:lnTo>
                <a:lnTo>
                  <a:pt x="31041" y="62087"/>
                </a:lnTo>
                <a:lnTo>
                  <a:pt x="42722" y="59815"/>
                </a:lnTo>
                <a:lnTo>
                  <a:pt x="52987" y="53000"/>
                </a:lnTo>
                <a:lnTo>
                  <a:pt x="59809" y="42729"/>
                </a:lnTo>
                <a:lnTo>
                  <a:pt x="62083" y="31048"/>
                </a:lnTo>
                <a:lnTo>
                  <a:pt x="59809" y="19367"/>
                </a:lnTo>
                <a:lnTo>
                  <a:pt x="52987" y="9096"/>
                </a:lnTo>
                <a:lnTo>
                  <a:pt x="42722" y="2274"/>
                </a:lnTo>
                <a:lnTo>
                  <a:pt x="31041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45587" y="4456910"/>
            <a:ext cx="56430" cy="56430"/>
          </a:xfrm>
          <a:custGeom>
            <a:avLst/>
            <a:gdLst/>
            <a:ahLst/>
            <a:cxnLst/>
            <a:rect l="l" t="t" r="r" b="b"/>
            <a:pathLst>
              <a:path w="62230" h="62229">
                <a:moveTo>
                  <a:pt x="31041" y="0"/>
                </a:moveTo>
                <a:lnTo>
                  <a:pt x="19361" y="2274"/>
                </a:lnTo>
                <a:lnTo>
                  <a:pt x="9096" y="9096"/>
                </a:lnTo>
                <a:lnTo>
                  <a:pt x="2274" y="19362"/>
                </a:lnTo>
                <a:lnTo>
                  <a:pt x="0" y="31043"/>
                </a:lnTo>
                <a:lnTo>
                  <a:pt x="2274" y="42727"/>
                </a:lnTo>
                <a:lnTo>
                  <a:pt x="9096" y="53000"/>
                </a:lnTo>
                <a:lnTo>
                  <a:pt x="19361" y="59815"/>
                </a:lnTo>
                <a:lnTo>
                  <a:pt x="31041" y="62087"/>
                </a:lnTo>
                <a:lnTo>
                  <a:pt x="42722" y="59815"/>
                </a:lnTo>
                <a:lnTo>
                  <a:pt x="52987" y="53000"/>
                </a:lnTo>
                <a:lnTo>
                  <a:pt x="59809" y="42727"/>
                </a:lnTo>
                <a:lnTo>
                  <a:pt x="62083" y="31043"/>
                </a:lnTo>
                <a:lnTo>
                  <a:pt x="59809" y="19362"/>
                </a:lnTo>
                <a:lnTo>
                  <a:pt x="52987" y="9096"/>
                </a:lnTo>
                <a:lnTo>
                  <a:pt x="42722" y="2274"/>
                </a:lnTo>
                <a:lnTo>
                  <a:pt x="31041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16824" y="3968825"/>
            <a:ext cx="56430" cy="56430"/>
          </a:xfrm>
          <a:custGeom>
            <a:avLst/>
            <a:gdLst/>
            <a:ahLst/>
            <a:cxnLst/>
            <a:rect l="l" t="t" r="r" b="b"/>
            <a:pathLst>
              <a:path w="62230" h="62229">
                <a:moveTo>
                  <a:pt x="31034" y="0"/>
                </a:moveTo>
                <a:lnTo>
                  <a:pt x="19352" y="2274"/>
                </a:lnTo>
                <a:lnTo>
                  <a:pt x="9086" y="9096"/>
                </a:lnTo>
                <a:lnTo>
                  <a:pt x="2271" y="19367"/>
                </a:lnTo>
                <a:lnTo>
                  <a:pt x="0" y="31048"/>
                </a:lnTo>
                <a:lnTo>
                  <a:pt x="2271" y="42729"/>
                </a:lnTo>
                <a:lnTo>
                  <a:pt x="9086" y="53000"/>
                </a:lnTo>
                <a:lnTo>
                  <a:pt x="19352" y="59815"/>
                </a:lnTo>
                <a:lnTo>
                  <a:pt x="31034" y="62087"/>
                </a:lnTo>
                <a:lnTo>
                  <a:pt x="42717" y="59815"/>
                </a:lnTo>
                <a:lnTo>
                  <a:pt x="52990" y="53000"/>
                </a:lnTo>
                <a:lnTo>
                  <a:pt x="59805" y="42729"/>
                </a:lnTo>
                <a:lnTo>
                  <a:pt x="62077" y="31048"/>
                </a:lnTo>
                <a:lnTo>
                  <a:pt x="59805" y="19367"/>
                </a:lnTo>
                <a:lnTo>
                  <a:pt x="52990" y="9096"/>
                </a:lnTo>
                <a:lnTo>
                  <a:pt x="42717" y="2274"/>
                </a:lnTo>
                <a:lnTo>
                  <a:pt x="3103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21325" y="3359908"/>
            <a:ext cx="56430" cy="56430"/>
          </a:xfrm>
          <a:custGeom>
            <a:avLst/>
            <a:gdLst/>
            <a:ahLst/>
            <a:cxnLst/>
            <a:rect l="l" t="t" r="r" b="b"/>
            <a:pathLst>
              <a:path w="62230" h="62230">
                <a:moveTo>
                  <a:pt x="31041" y="0"/>
                </a:moveTo>
                <a:lnTo>
                  <a:pt x="19361" y="2274"/>
                </a:lnTo>
                <a:lnTo>
                  <a:pt x="9096" y="9096"/>
                </a:lnTo>
                <a:lnTo>
                  <a:pt x="2274" y="19362"/>
                </a:lnTo>
                <a:lnTo>
                  <a:pt x="0" y="31043"/>
                </a:lnTo>
                <a:lnTo>
                  <a:pt x="2274" y="42727"/>
                </a:lnTo>
                <a:lnTo>
                  <a:pt x="9096" y="53000"/>
                </a:lnTo>
                <a:lnTo>
                  <a:pt x="19361" y="59815"/>
                </a:lnTo>
                <a:lnTo>
                  <a:pt x="31041" y="62087"/>
                </a:lnTo>
                <a:lnTo>
                  <a:pt x="42722" y="59815"/>
                </a:lnTo>
                <a:lnTo>
                  <a:pt x="52987" y="53000"/>
                </a:lnTo>
                <a:lnTo>
                  <a:pt x="59809" y="42727"/>
                </a:lnTo>
                <a:lnTo>
                  <a:pt x="62083" y="31043"/>
                </a:lnTo>
                <a:lnTo>
                  <a:pt x="59809" y="19362"/>
                </a:lnTo>
                <a:lnTo>
                  <a:pt x="52987" y="9096"/>
                </a:lnTo>
                <a:lnTo>
                  <a:pt x="42722" y="2274"/>
                </a:lnTo>
                <a:lnTo>
                  <a:pt x="31041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64560" y="4159863"/>
            <a:ext cx="56430" cy="56430"/>
          </a:xfrm>
          <a:custGeom>
            <a:avLst/>
            <a:gdLst/>
            <a:ahLst/>
            <a:cxnLst/>
            <a:rect l="l" t="t" r="r" b="b"/>
            <a:pathLst>
              <a:path w="62230" h="62229">
                <a:moveTo>
                  <a:pt x="31041" y="0"/>
                </a:moveTo>
                <a:lnTo>
                  <a:pt x="19361" y="2274"/>
                </a:lnTo>
                <a:lnTo>
                  <a:pt x="9096" y="9096"/>
                </a:lnTo>
                <a:lnTo>
                  <a:pt x="2274" y="19367"/>
                </a:lnTo>
                <a:lnTo>
                  <a:pt x="0" y="31048"/>
                </a:lnTo>
                <a:lnTo>
                  <a:pt x="2274" y="42729"/>
                </a:lnTo>
                <a:lnTo>
                  <a:pt x="9096" y="53000"/>
                </a:lnTo>
                <a:lnTo>
                  <a:pt x="19361" y="59815"/>
                </a:lnTo>
                <a:lnTo>
                  <a:pt x="31041" y="62087"/>
                </a:lnTo>
                <a:lnTo>
                  <a:pt x="42722" y="59815"/>
                </a:lnTo>
                <a:lnTo>
                  <a:pt x="52987" y="53000"/>
                </a:lnTo>
                <a:lnTo>
                  <a:pt x="59809" y="42729"/>
                </a:lnTo>
                <a:lnTo>
                  <a:pt x="62083" y="31048"/>
                </a:lnTo>
                <a:lnTo>
                  <a:pt x="59809" y="19367"/>
                </a:lnTo>
                <a:lnTo>
                  <a:pt x="52987" y="9096"/>
                </a:lnTo>
                <a:lnTo>
                  <a:pt x="42722" y="2274"/>
                </a:lnTo>
                <a:lnTo>
                  <a:pt x="31041" y="0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699E1CC1-4073-FC4C-906F-EC4D46BEC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2130425"/>
            <a:ext cx="27432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500" b="1" dirty="0">
                <a:solidFill>
                  <a:srgbClr val="000000"/>
                </a:solidFill>
              </a:rPr>
              <a:t>K</a:t>
            </a:r>
            <a:r>
              <a:rPr lang="en-GB" altLang="tr-TR" sz="1500" b="1" dirty="0" err="1">
                <a:solidFill>
                  <a:srgbClr val="000000"/>
                </a:solidFill>
              </a:rPr>
              <a:t>ardi</a:t>
            </a:r>
            <a:r>
              <a:rPr lang="tr-TR" altLang="tr-TR" sz="1500" b="1" dirty="0">
                <a:solidFill>
                  <a:srgbClr val="000000"/>
                </a:solidFill>
              </a:rPr>
              <a:t>y</a:t>
            </a:r>
            <a:r>
              <a:rPr lang="en-GB" altLang="tr-TR" sz="1500" b="1" dirty="0" err="1">
                <a:solidFill>
                  <a:srgbClr val="000000"/>
                </a:solidFill>
              </a:rPr>
              <a:t>ovas</a:t>
            </a:r>
            <a:r>
              <a:rPr lang="tr-TR" altLang="tr-TR" sz="1500" b="1" dirty="0" err="1">
                <a:solidFill>
                  <a:srgbClr val="000000"/>
                </a:solidFill>
              </a:rPr>
              <a:t>küler</a:t>
            </a:r>
            <a:r>
              <a:rPr lang="en-GB" altLang="tr-TR" sz="1500" b="1" dirty="0">
                <a:solidFill>
                  <a:srgbClr val="000000"/>
                </a:solidFill>
              </a:rPr>
              <a:t> ÖLÜM</a:t>
            </a:r>
            <a:endParaRPr lang="en-US" altLang="tr-TR" sz="1500" b="1" dirty="0">
              <a:solidFill>
                <a:srgbClr val="000000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EF99E65-45E5-7349-8CA0-9BBEED45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1963738"/>
            <a:ext cx="1588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>
              <a:solidFill>
                <a:srgbClr val="1F497D"/>
              </a:solidFill>
              <a:latin typeface="Helvetica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A93B309-1A75-2C43-9FAA-65FCB957D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363" y="4060825"/>
            <a:ext cx="1314450" cy="2571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solidFill>
                  <a:srgbClr val="00B050"/>
                </a:solidFill>
                <a:latin typeface="Calibri" panose="020F0502020204030204"/>
              </a:rPr>
              <a:t>amlodipine/perindopril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solidFill>
                  <a:srgbClr val="00B050"/>
                </a:solidFill>
                <a:latin typeface="Calibri" panose="020F0502020204030204"/>
              </a:rPr>
              <a:t>(events=263)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0286C70-221D-E543-94D3-6B2AAB9A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3038475"/>
            <a:ext cx="965200" cy="2587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atenolol/thiazide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(events=342)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3E7AB6E-3F02-6B4E-9BF0-2B74A51D9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350" y="2665413"/>
            <a:ext cx="1138238" cy="2778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/>
              </a:rPr>
              <a:t>24%, </a:t>
            </a:r>
            <a:r>
              <a:rPr lang="en-GB" sz="1050" i="1" dirty="0">
                <a:solidFill>
                  <a:srgbClr val="000000"/>
                </a:solidFill>
                <a:latin typeface="Calibri" panose="020F0502020204030204"/>
              </a:rPr>
              <a:t>P</a:t>
            </a:r>
            <a:r>
              <a:rPr lang="en-GB" sz="1050" dirty="0">
                <a:solidFill>
                  <a:srgbClr val="000000"/>
                </a:solidFill>
                <a:latin typeface="Calibri" panose="020F0502020204030204"/>
              </a:rPr>
              <a:t>=0.001</a:t>
            </a:r>
            <a:endParaRPr lang="en-GB" sz="1050" dirty="0">
              <a:solidFill>
                <a:srgbClr val="1F497D"/>
              </a:solidFill>
              <a:latin typeface="Calibri" panose="020F0502020204030204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36DA86-E69A-384B-BC3D-B616F4F67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4751388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0.0</a:t>
            </a:r>
            <a:endParaRPr lang="en-GB" sz="10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4D6A654-6E5E-8B4D-AA73-4E1D2BF8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775200"/>
            <a:ext cx="171450" cy="1603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1.0</a:t>
            </a:r>
            <a:endParaRPr lang="en-GB" sz="10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1D885D4-DC81-B14B-9069-1759015C6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4770438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2.0</a:t>
            </a:r>
            <a:endParaRPr lang="en-GB" sz="10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8A73346-BB07-4C4E-B126-D60DBD8A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0" y="4767263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3.0</a:t>
            </a:r>
            <a:endParaRPr lang="en-GB" sz="10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04F3EA7-03C6-2244-A786-622432CB4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4775200"/>
            <a:ext cx="171450" cy="1603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4.0</a:t>
            </a:r>
            <a:endParaRPr lang="en-GB" sz="10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D9BC9150-8F54-F54B-9B9F-6C577312C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4775200"/>
            <a:ext cx="171450" cy="1603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5.0</a:t>
            </a:r>
            <a:endParaRPr lang="en-GB" sz="10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F20369C-C228-D740-8D75-38FE33ED6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908550"/>
            <a:ext cx="268287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tr-TR" sz="1050" dirty="0" err="1">
                <a:solidFill>
                  <a:prstClr val="black"/>
                </a:solidFill>
                <a:latin typeface="Calibri" panose="020F0502020204030204"/>
              </a:rPr>
              <a:t>ıllar</a:t>
            </a:r>
            <a:endParaRPr lang="en-GB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38517DEC-29F0-CD44-844F-3D41982C9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4606925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0.0</a:t>
            </a:r>
            <a:endParaRPr lang="en-GB" sz="10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9DF1F17D-E017-114E-844B-679775C7C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4346575"/>
            <a:ext cx="171450" cy="1603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0.5</a:t>
            </a:r>
            <a:endParaRPr lang="en-GB" sz="10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E198E7CF-04E2-AF49-A41E-DC16E9470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4084638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1.0</a:t>
            </a:r>
            <a:endParaRPr lang="en-GB" sz="10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9BB533FE-D533-F34F-B16E-A2C4E11DB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65563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1.5</a:t>
            </a:r>
            <a:endParaRPr lang="en-GB" sz="10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425671D4-3101-6D4C-8BD4-9F90F6902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3616325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2.0</a:t>
            </a:r>
            <a:endParaRPr lang="en-GB" sz="10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B81681C4-2140-DB49-8047-11F39605D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3355975"/>
            <a:ext cx="171450" cy="1603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2.5</a:t>
            </a:r>
            <a:endParaRPr lang="en-GB" sz="10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8578AEDB-25E2-CE44-A9A4-85F381C45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3094038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3.0</a:t>
            </a:r>
            <a:endParaRPr lang="en-GB" sz="10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2DA94AB3-78B8-BE4B-89AC-2570003F0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2874963"/>
            <a:ext cx="171450" cy="16033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3.5</a:t>
            </a:r>
            <a:endParaRPr lang="en-GB" sz="10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853" name="Line 26">
            <a:extLst>
              <a:ext uri="{FF2B5EF4-FFF2-40B4-BE49-F238E27FC236}">
                <a16:creationId xmlns:a16="http://schemas.microsoft.com/office/drawing/2014/main" id="{BDFAE4AD-C732-5A4D-8C25-8E960605E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2450" y="4665663"/>
            <a:ext cx="0" cy="53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54" name="Line 27">
            <a:extLst>
              <a:ext uri="{FF2B5EF4-FFF2-40B4-BE49-F238E27FC236}">
                <a16:creationId xmlns:a16="http://schemas.microsoft.com/office/drawing/2014/main" id="{DD7E9456-5A85-4A49-8E37-8989AB87A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9338" y="4668838"/>
            <a:ext cx="0" cy="53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55" name="Line 28">
            <a:extLst>
              <a:ext uri="{FF2B5EF4-FFF2-40B4-BE49-F238E27FC236}">
                <a16:creationId xmlns:a16="http://schemas.microsoft.com/office/drawing/2014/main" id="{803EEEC2-E5F1-184A-BB51-BB9188CA1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4668838"/>
            <a:ext cx="0" cy="53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56" name="Line 29">
            <a:extLst>
              <a:ext uri="{FF2B5EF4-FFF2-40B4-BE49-F238E27FC236}">
                <a16:creationId xmlns:a16="http://schemas.microsoft.com/office/drawing/2014/main" id="{56D576B2-CCE9-A54E-821F-AC6C73722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670425"/>
            <a:ext cx="0" cy="55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57" name="Line 30">
            <a:extLst>
              <a:ext uri="{FF2B5EF4-FFF2-40B4-BE49-F238E27FC236}">
                <a16:creationId xmlns:a16="http://schemas.microsoft.com/office/drawing/2014/main" id="{8CAFBC9D-2991-6545-9633-07452E089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4125" y="4672013"/>
            <a:ext cx="0" cy="55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58" name="Line 31">
            <a:extLst>
              <a:ext uri="{FF2B5EF4-FFF2-40B4-BE49-F238E27FC236}">
                <a16:creationId xmlns:a16="http://schemas.microsoft.com/office/drawing/2014/main" id="{F76DE76D-ED06-9F49-B716-5600FDF83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9425" y="4675188"/>
            <a:ext cx="0" cy="53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59" name="Line 32">
            <a:extLst>
              <a:ext uri="{FF2B5EF4-FFF2-40B4-BE49-F238E27FC236}">
                <a16:creationId xmlns:a16="http://schemas.microsoft.com/office/drawing/2014/main" id="{850B825B-148C-1543-B967-4B33C2AB870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462463" y="3300412"/>
            <a:ext cx="0" cy="274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60" name="Line 33">
            <a:extLst>
              <a:ext uri="{FF2B5EF4-FFF2-40B4-BE49-F238E27FC236}">
                <a16:creationId xmlns:a16="http://schemas.microsoft.com/office/drawing/2014/main" id="{6DE44523-522F-6048-B0B6-750C944865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16250" y="3663950"/>
            <a:ext cx="53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61" name="Line 34">
            <a:extLst>
              <a:ext uri="{FF2B5EF4-FFF2-40B4-BE49-F238E27FC236}">
                <a16:creationId xmlns:a16="http://schemas.microsoft.com/office/drawing/2014/main" id="{C2BCFA28-6216-424A-8B9C-443119E442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11488" y="3416300"/>
            <a:ext cx="53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62" name="Line 35">
            <a:extLst>
              <a:ext uri="{FF2B5EF4-FFF2-40B4-BE49-F238E27FC236}">
                <a16:creationId xmlns:a16="http://schemas.microsoft.com/office/drawing/2014/main" id="{6D058CC1-F078-294A-A8E6-E1EA13DE3E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6888" y="3538538"/>
            <a:ext cx="33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63" name="Line 36">
            <a:extLst>
              <a:ext uri="{FF2B5EF4-FFF2-40B4-BE49-F238E27FC236}">
                <a16:creationId xmlns:a16="http://schemas.microsoft.com/office/drawing/2014/main" id="{F62A5563-F45A-FB46-B046-1F977CAC3D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16250" y="3170238"/>
            <a:ext cx="53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64" name="Line 37">
            <a:extLst>
              <a:ext uri="{FF2B5EF4-FFF2-40B4-BE49-F238E27FC236}">
                <a16:creationId xmlns:a16="http://schemas.microsoft.com/office/drawing/2014/main" id="{AB538780-2E6C-7541-855D-772F8A9FE5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3289300"/>
            <a:ext cx="36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65" name="Line 38">
            <a:extLst>
              <a:ext uri="{FF2B5EF4-FFF2-40B4-BE49-F238E27FC236}">
                <a16:creationId xmlns:a16="http://schemas.microsoft.com/office/drawing/2014/main" id="{6F11E78E-212B-3943-ABBA-B32036A989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3046413"/>
            <a:ext cx="36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66" name="Line 39">
            <a:extLst>
              <a:ext uri="{FF2B5EF4-FFF2-40B4-BE49-F238E27FC236}">
                <a16:creationId xmlns:a16="http://schemas.microsoft.com/office/drawing/2014/main" id="{AF90FBAC-F68E-5643-BE9B-47144D7EF5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1013" y="2927350"/>
            <a:ext cx="52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67" name="Line 40">
            <a:extLst>
              <a:ext uri="{FF2B5EF4-FFF2-40B4-BE49-F238E27FC236}">
                <a16:creationId xmlns:a16="http://schemas.microsoft.com/office/drawing/2014/main" id="{1D02B377-424F-F34E-89BD-61619D2A0B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8313" y="3913188"/>
            <a:ext cx="52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68" name="Line 41">
            <a:extLst>
              <a:ext uri="{FF2B5EF4-FFF2-40B4-BE49-F238E27FC236}">
                <a16:creationId xmlns:a16="http://schemas.microsoft.com/office/drawing/2014/main" id="{A60806A4-5917-F643-8043-8BFFE9AA0D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1013" y="4651375"/>
            <a:ext cx="52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69" name="Line 42">
            <a:extLst>
              <a:ext uri="{FF2B5EF4-FFF2-40B4-BE49-F238E27FC236}">
                <a16:creationId xmlns:a16="http://schemas.microsoft.com/office/drawing/2014/main" id="{901EB39C-E7AB-9D46-8F16-8F60435103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13075" y="4402138"/>
            <a:ext cx="53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70" name="Line 43">
            <a:extLst>
              <a:ext uri="{FF2B5EF4-FFF2-40B4-BE49-F238E27FC236}">
                <a16:creationId xmlns:a16="http://schemas.microsoft.com/office/drawing/2014/main" id="{38633DAE-0DB2-E449-99E1-B84116FE99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13075" y="4159250"/>
            <a:ext cx="53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71" name="Line 44">
            <a:extLst>
              <a:ext uri="{FF2B5EF4-FFF2-40B4-BE49-F238E27FC236}">
                <a16:creationId xmlns:a16="http://schemas.microsoft.com/office/drawing/2014/main" id="{5F59CDB8-69E8-3342-9137-0899D100CF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0538" y="4522788"/>
            <a:ext cx="36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72" name="Line 45">
            <a:extLst>
              <a:ext uri="{FF2B5EF4-FFF2-40B4-BE49-F238E27FC236}">
                <a16:creationId xmlns:a16="http://schemas.microsoft.com/office/drawing/2014/main" id="{9D842C57-5CA2-F843-8513-90484A68A5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0538" y="4278313"/>
            <a:ext cx="34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73" name="Line 46">
            <a:extLst>
              <a:ext uri="{FF2B5EF4-FFF2-40B4-BE49-F238E27FC236}">
                <a16:creationId xmlns:a16="http://schemas.microsoft.com/office/drawing/2014/main" id="{BF54375C-E289-CA41-8E9F-6F697D5E06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0538" y="4033838"/>
            <a:ext cx="34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74" name="Line 47">
            <a:extLst>
              <a:ext uri="{FF2B5EF4-FFF2-40B4-BE49-F238E27FC236}">
                <a16:creationId xmlns:a16="http://schemas.microsoft.com/office/drawing/2014/main" id="{09187A7C-3C9F-EC41-ADAA-B40E0C9D0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5463" y="2927350"/>
            <a:ext cx="0" cy="172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75" name="Line 48">
            <a:extLst>
              <a:ext uri="{FF2B5EF4-FFF2-40B4-BE49-F238E27FC236}">
                <a16:creationId xmlns:a16="http://schemas.microsoft.com/office/drawing/2014/main" id="{2C3F5E68-5BEC-8444-BB5F-62BCC6C66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5463" y="3898900"/>
            <a:ext cx="1587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0876" name="Line 49">
            <a:extLst>
              <a:ext uri="{FF2B5EF4-FFF2-40B4-BE49-F238E27FC236}">
                <a16:creationId xmlns:a16="http://schemas.microsoft.com/office/drawing/2014/main" id="{D48918A3-F8C0-7645-9938-44F9AB3776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0538" y="3783013"/>
            <a:ext cx="34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77" name="Freeform 50">
            <a:extLst>
              <a:ext uri="{FF2B5EF4-FFF2-40B4-BE49-F238E27FC236}">
                <a16:creationId xmlns:a16="http://schemas.microsoft.com/office/drawing/2014/main" id="{08448C5E-D20F-A640-B243-16ED0B8C6AA2}"/>
              </a:ext>
            </a:extLst>
          </p:cNvPr>
          <p:cNvSpPr>
            <a:spLocks/>
          </p:cNvSpPr>
          <p:nvPr/>
        </p:nvSpPr>
        <p:spPr bwMode="auto">
          <a:xfrm>
            <a:off x="3092450" y="3122613"/>
            <a:ext cx="2438400" cy="1527175"/>
          </a:xfrm>
          <a:custGeom>
            <a:avLst/>
            <a:gdLst>
              <a:gd name="T0" fmla="*/ 0 w 2905"/>
              <a:gd name="T1" fmla="*/ 2147483646 h 1938"/>
              <a:gd name="T2" fmla="*/ 2147483646 w 2905"/>
              <a:gd name="T3" fmla="*/ 2147483646 h 1938"/>
              <a:gd name="T4" fmla="*/ 2147483646 w 2905"/>
              <a:gd name="T5" fmla="*/ 2147483646 h 1938"/>
              <a:gd name="T6" fmla="*/ 2147483646 w 2905"/>
              <a:gd name="T7" fmla="*/ 2147483646 h 1938"/>
              <a:gd name="T8" fmla="*/ 2147483646 w 2905"/>
              <a:gd name="T9" fmla="*/ 2147483646 h 1938"/>
              <a:gd name="T10" fmla="*/ 2147483646 w 2905"/>
              <a:gd name="T11" fmla="*/ 2147483646 h 1938"/>
              <a:gd name="T12" fmla="*/ 2147483646 w 2905"/>
              <a:gd name="T13" fmla="*/ 2147483646 h 1938"/>
              <a:gd name="T14" fmla="*/ 2147483646 w 2905"/>
              <a:gd name="T15" fmla="*/ 2147483646 h 1938"/>
              <a:gd name="T16" fmla="*/ 2147483646 w 2905"/>
              <a:gd name="T17" fmla="*/ 2147483646 h 1938"/>
              <a:gd name="T18" fmla="*/ 2147483646 w 2905"/>
              <a:gd name="T19" fmla="*/ 2147483646 h 1938"/>
              <a:gd name="T20" fmla="*/ 2147483646 w 2905"/>
              <a:gd name="T21" fmla="*/ 2147483646 h 1938"/>
              <a:gd name="T22" fmla="*/ 2147483646 w 2905"/>
              <a:gd name="T23" fmla="*/ 2147483646 h 1938"/>
              <a:gd name="T24" fmla="*/ 2147483646 w 2905"/>
              <a:gd name="T25" fmla="*/ 2147483646 h 1938"/>
              <a:gd name="T26" fmla="*/ 2147483646 w 2905"/>
              <a:gd name="T27" fmla="*/ 2147483646 h 1938"/>
              <a:gd name="T28" fmla="*/ 2147483646 w 2905"/>
              <a:gd name="T29" fmla="*/ 2147483646 h 1938"/>
              <a:gd name="T30" fmla="*/ 2147483646 w 2905"/>
              <a:gd name="T31" fmla="*/ 2147483646 h 1938"/>
              <a:gd name="T32" fmla="*/ 2147483646 w 2905"/>
              <a:gd name="T33" fmla="*/ 2147483646 h 1938"/>
              <a:gd name="T34" fmla="*/ 2147483646 w 2905"/>
              <a:gd name="T35" fmla="*/ 2147483646 h 1938"/>
              <a:gd name="T36" fmla="*/ 2147483646 w 2905"/>
              <a:gd name="T37" fmla="*/ 2147483646 h 1938"/>
              <a:gd name="T38" fmla="*/ 2147483646 w 2905"/>
              <a:gd name="T39" fmla="*/ 2147483646 h 1938"/>
              <a:gd name="T40" fmla="*/ 2147483646 w 2905"/>
              <a:gd name="T41" fmla="*/ 2147483646 h 1938"/>
              <a:gd name="T42" fmla="*/ 2147483646 w 2905"/>
              <a:gd name="T43" fmla="*/ 2147483646 h 1938"/>
              <a:gd name="T44" fmla="*/ 2147483646 w 2905"/>
              <a:gd name="T45" fmla="*/ 2147483646 h 1938"/>
              <a:gd name="T46" fmla="*/ 2147483646 w 2905"/>
              <a:gd name="T47" fmla="*/ 2147483646 h 1938"/>
              <a:gd name="T48" fmla="*/ 2147483646 w 2905"/>
              <a:gd name="T49" fmla="*/ 2147483646 h 1938"/>
              <a:gd name="T50" fmla="*/ 2147483646 w 2905"/>
              <a:gd name="T51" fmla="*/ 2147483646 h 1938"/>
              <a:gd name="T52" fmla="*/ 2147483646 w 2905"/>
              <a:gd name="T53" fmla="*/ 2147483646 h 1938"/>
              <a:gd name="T54" fmla="*/ 2147483646 w 2905"/>
              <a:gd name="T55" fmla="*/ 2147483646 h 1938"/>
              <a:gd name="T56" fmla="*/ 2147483646 w 2905"/>
              <a:gd name="T57" fmla="*/ 2147483646 h 1938"/>
              <a:gd name="T58" fmla="*/ 2147483646 w 2905"/>
              <a:gd name="T59" fmla="*/ 2147483646 h 1938"/>
              <a:gd name="T60" fmla="*/ 2147483646 w 2905"/>
              <a:gd name="T61" fmla="*/ 2147483646 h 1938"/>
              <a:gd name="T62" fmla="*/ 2147483646 w 2905"/>
              <a:gd name="T63" fmla="*/ 2147483646 h 1938"/>
              <a:gd name="T64" fmla="*/ 2147483646 w 2905"/>
              <a:gd name="T65" fmla="*/ 2147483646 h 1938"/>
              <a:gd name="T66" fmla="*/ 2147483646 w 2905"/>
              <a:gd name="T67" fmla="*/ 2147483646 h 1938"/>
              <a:gd name="T68" fmla="*/ 2147483646 w 2905"/>
              <a:gd name="T69" fmla="*/ 2147483646 h 1938"/>
              <a:gd name="T70" fmla="*/ 2147483646 w 2905"/>
              <a:gd name="T71" fmla="*/ 2147483646 h 1938"/>
              <a:gd name="T72" fmla="*/ 2147483646 w 2905"/>
              <a:gd name="T73" fmla="*/ 2147483646 h 1938"/>
              <a:gd name="T74" fmla="*/ 2147483646 w 2905"/>
              <a:gd name="T75" fmla="*/ 2147483646 h 1938"/>
              <a:gd name="T76" fmla="*/ 2147483646 w 2905"/>
              <a:gd name="T77" fmla="*/ 2147483646 h 1938"/>
              <a:gd name="T78" fmla="*/ 2147483646 w 2905"/>
              <a:gd name="T79" fmla="*/ 2147483646 h 193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05" h="1938">
                <a:moveTo>
                  <a:pt x="0" y="1938"/>
                </a:moveTo>
                <a:cubicBezTo>
                  <a:pt x="52" y="1908"/>
                  <a:pt x="104" y="1878"/>
                  <a:pt x="144" y="1863"/>
                </a:cubicBezTo>
                <a:cubicBezTo>
                  <a:pt x="184" y="1848"/>
                  <a:pt x="211" y="1859"/>
                  <a:pt x="240" y="1848"/>
                </a:cubicBezTo>
                <a:cubicBezTo>
                  <a:pt x="269" y="1837"/>
                  <a:pt x="293" y="1809"/>
                  <a:pt x="318" y="1797"/>
                </a:cubicBezTo>
                <a:cubicBezTo>
                  <a:pt x="343" y="1785"/>
                  <a:pt x="351" y="1791"/>
                  <a:pt x="387" y="1776"/>
                </a:cubicBezTo>
                <a:cubicBezTo>
                  <a:pt x="423" y="1761"/>
                  <a:pt x="501" y="1721"/>
                  <a:pt x="531" y="1704"/>
                </a:cubicBezTo>
                <a:cubicBezTo>
                  <a:pt x="561" y="1687"/>
                  <a:pt x="545" y="1683"/>
                  <a:pt x="570" y="1671"/>
                </a:cubicBezTo>
                <a:cubicBezTo>
                  <a:pt x="595" y="1659"/>
                  <a:pt x="652" y="1639"/>
                  <a:pt x="681" y="1629"/>
                </a:cubicBezTo>
                <a:cubicBezTo>
                  <a:pt x="710" y="1619"/>
                  <a:pt x="721" y="1630"/>
                  <a:pt x="744" y="1611"/>
                </a:cubicBezTo>
                <a:cubicBezTo>
                  <a:pt x="767" y="1592"/>
                  <a:pt x="791" y="1537"/>
                  <a:pt x="819" y="1515"/>
                </a:cubicBezTo>
                <a:cubicBezTo>
                  <a:pt x="847" y="1493"/>
                  <a:pt x="875" y="1495"/>
                  <a:pt x="915" y="1476"/>
                </a:cubicBezTo>
                <a:cubicBezTo>
                  <a:pt x="955" y="1457"/>
                  <a:pt x="1022" y="1423"/>
                  <a:pt x="1059" y="1398"/>
                </a:cubicBezTo>
                <a:cubicBezTo>
                  <a:pt x="1096" y="1373"/>
                  <a:pt x="1108" y="1342"/>
                  <a:pt x="1140" y="1323"/>
                </a:cubicBezTo>
                <a:cubicBezTo>
                  <a:pt x="1172" y="1304"/>
                  <a:pt x="1229" y="1301"/>
                  <a:pt x="1251" y="1284"/>
                </a:cubicBezTo>
                <a:cubicBezTo>
                  <a:pt x="1273" y="1267"/>
                  <a:pt x="1257" y="1236"/>
                  <a:pt x="1269" y="1224"/>
                </a:cubicBezTo>
                <a:cubicBezTo>
                  <a:pt x="1281" y="1212"/>
                  <a:pt x="1303" y="1224"/>
                  <a:pt x="1326" y="1209"/>
                </a:cubicBezTo>
                <a:cubicBezTo>
                  <a:pt x="1349" y="1194"/>
                  <a:pt x="1384" y="1145"/>
                  <a:pt x="1410" y="1131"/>
                </a:cubicBezTo>
                <a:cubicBezTo>
                  <a:pt x="1436" y="1117"/>
                  <a:pt x="1447" y="1145"/>
                  <a:pt x="1482" y="1122"/>
                </a:cubicBezTo>
                <a:cubicBezTo>
                  <a:pt x="1517" y="1099"/>
                  <a:pt x="1574" y="1020"/>
                  <a:pt x="1617" y="993"/>
                </a:cubicBezTo>
                <a:cubicBezTo>
                  <a:pt x="1660" y="966"/>
                  <a:pt x="1709" y="976"/>
                  <a:pt x="1743" y="957"/>
                </a:cubicBezTo>
                <a:cubicBezTo>
                  <a:pt x="1777" y="938"/>
                  <a:pt x="1796" y="896"/>
                  <a:pt x="1824" y="876"/>
                </a:cubicBezTo>
                <a:cubicBezTo>
                  <a:pt x="1852" y="856"/>
                  <a:pt x="1889" y="857"/>
                  <a:pt x="1911" y="837"/>
                </a:cubicBezTo>
                <a:cubicBezTo>
                  <a:pt x="1933" y="817"/>
                  <a:pt x="1936" y="772"/>
                  <a:pt x="1956" y="756"/>
                </a:cubicBezTo>
                <a:cubicBezTo>
                  <a:pt x="1976" y="740"/>
                  <a:pt x="2008" y="746"/>
                  <a:pt x="2031" y="738"/>
                </a:cubicBezTo>
                <a:cubicBezTo>
                  <a:pt x="2054" y="730"/>
                  <a:pt x="2074" y="714"/>
                  <a:pt x="2094" y="708"/>
                </a:cubicBezTo>
                <a:cubicBezTo>
                  <a:pt x="2114" y="702"/>
                  <a:pt x="2137" y="715"/>
                  <a:pt x="2151" y="705"/>
                </a:cubicBezTo>
                <a:cubicBezTo>
                  <a:pt x="2165" y="695"/>
                  <a:pt x="2153" y="675"/>
                  <a:pt x="2178" y="651"/>
                </a:cubicBezTo>
                <a:cubicBezTo>
                  <a:pt x="2203" y="627"/>
                  <a:pt x="2275" y="585"/>
                  <a:pt x="2304" y="564"/>
                </a:cubicBezTo>
                <a:cubicBezTo>
                  <a:pt x="2333" y="543"/>
                  <a:pt x="2337" y="538"/>
                  <a:pt x="2355" y="528"/>
                </a:cubicBezTo>
                <a:cubicBezTo>
                  <a:pt x="2373" y="518"/>
                  <a:pt x="2396" y="521"/>
                  <a:pt x="2415" y="501"/>
                </a:cubicBezTo>
                <a:cubicBezTo>
                  <a:pt x="2434" y="481"/>
                  <a:pt x="2450" y="432"/>
                  <a:pt x="2472" y="405"/>
                </a:cubicBezTo>
                <a:cubicBezTo>
                  <a:pt x="2494" y="378"/>
                  <a:pt x="2525" y="358"/>
                  <a:pt x="2547" y="336"/>
                </a:cubicBezTo>
                <a:cubicBezTo>
                  <a:pt x="2569" y="314"/>
                  <a:pt x="2588" y="286"/>
                  <a:pt x="2607" y="270"/>
                </a:cubicBezTo>
                <a:cubicBezTo>
                  <a:pt x="2626" y="254"/>
                  <a:pt x="2648" y="254"/>
                  <a:pt x="2661" y="240"/>
                </a:cubicBezTo>
                <a:cubicBezTo>
                  <a:pt x="2674" y="226"/>
                  <a:pt x="2673" y="196"/>
                  <a:pt x="2685" y="186"/>
                </a:cubicBezTo>
                <a:cubicBezTo>
                  <a:pt x="2697" y="176"/>
                  <a:pt x="2717" y="195"/>
                  <a:pt x="2736" y="180"/>
                </a:cubicBezTo>
                <a:cubicBezTo>
                  <a:pt x="2755" y="165"/>
                  <a:pt x="2782" y="116"/>
                  <a:pt x="2802" y="96"/>
                </a:cubicBezTo>
                <a:cubicBezTo>
                  <a:pt x="2822" y="76"/>
                  <a:pt x="2841" y="75"/>
                  <a:pt x="2856" y="60"/>
                </a:cubicBezTo>
                <a:cubicBezTo>
                  <a:pt x="2871" y="45"/>
                  <a:pt x="2905" y="18"/>
                  <a:pt x="2895" y="9"/>
                </a:cubicBezTo>
                <a:cubicBezTo>
                  <a:pt x="2885" y="0"/>
                  <a:pt x="2807" y="8"/>
                  <a:pt x="2799" y="6"/>
                </a:cubicBezTo>
              </a:path>
            </a:pathLst>
          </a:cu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50" name="Freeform 51">
            <a:extLst>
              <a:ext uri="{FF2B5EF4-FFF2-40B4-BE49-F238E27FC236}">
                <a16:creationId xmlns:a16="http://schemas.microsoft.com/office/drawing/2014/main" id="{7DAB2DCF-B2E9-A945-AF24-07F206157A14}"/>
              </a:ext>
            </a:extLst>
          </p:cNvPr>
          <p:cNvSpPr>
            <a:spLocks/>
          </p:cNvSpPr>
          <p:nvPr/>
        </p:nvSpPr>
        <p:spPr bwMode="auto">
          <a:xfrm>
            <a:off x="3087688" y="2944813"/>
            <a:ext cx="2719387" cy="1716087"/>
          </a:xfrm>
          <a:custGeom>
            <a:avLst/>
            <a:gdLst>
              <a:gd name="T0" fmla="*/ 0 w 3240"/>
              <a:gd name="T1" fmla="*/ 2147483647 h 2181"/>
              <a:gd name="T2" fmla="*/ 2147483647 w 3240"/>
              <a:gd name="T3" fmla="*/ 2147483647 h 2181"/>
              <a:gd name="T4" fmla="*/ 2147483647 w 3240"/>
              <a:gd name="T5" fmla="*/ 2147483647 h 2181"/>
              <a:gd name="T6" fmla="*/ 2147483647 w 3240"/>
              <a:gd name="T7" fmla="*/ 2147483647 h 2181"/>
              <a:gd name="T8" fmla="*/ 2147483647 w 3240"/>
              <a:gd name="T9" fmla="*/ 2147483647 h 2181"/>
              <a:gd name="T10" fmla="*/ 2147483647 w 3240"/>
              <a:gd name="T11" fmla="*/ 2147483647 h 2181"/>
              <a:gd name="T12" fmla="*/ 2147483647 w 3240"/>
              <a:gd name="T13" fmla="*/ 2147483647 h 2181"/>
              <a:gd name="T14" fmla="*/ 2147483647 w 3240"/>
              <a:gd name="T15" fmla="*/ 2147483647 h 2181"/>
              <a:gd name="T16" fmla="*/ 2147483647 w 3240"/>
              <a:gd name="T17" fmla="*/ 2147483647 h 2181"/>
              <a:gd name="T18" fmla="*/ 2147483647 w 3240"/>
              <a:gd name="T19" fmla="*/ 2147483647 h 2181"/>
              <a:gd name="T20" fmla="*/ 2147483647 w 3240"/>
              <a:gd name="T21" fmla="*/ 2147483647 h 2181"/>
              <a:gd name="T22" fmla="*/ 2147483647 w 3240"/>
              <a:gd name="T23" fmla="*/ 2147483647 h 2181"/>
              <a:gd name="T24" fmla="*/ 2147483647 w 3240"/>
              <a:gd name="T25" fmla="*/ 2147483647 h 2181"/>
              <a:gd name="T26" fmla="*/ 2147483647 w 3240"/>
              <a:gd name="T27" fmla="*/ 2147483647 h 2181"/>
              <a:gd name="T28" fmla="*/ 2147483647 w 3240"/>
              <a:gd name="T29" fmla="*/ 2147483647 h 2181"/>
              <a:gd name="T30" fmla="*/ 2147483647 w 3240"/>
              <a:gd name="T31" fmla="*/ 2147483647 h 2181"/>
              <a:gd name="T32" fmla="*/ 2147483647 w 3240"/>
              <a:gd name="T33" fmla="*/ 2147483647 h 2181"/>
              <a:gd name="T34" fmla="*/ 2147483647 w 3240"/>
              <a:gd name="T35" fmla="*/ 2147483647 h 2181"/>
              <a:gd name="T36" fmla="*/ 2147483647 w 3240"/>
              <a:gd name="T37" fmla="*/ 2147483647 h 2181"/>
              <a:gd name="T38" fmla="*/ 2147483647 w 3240"/>
              <a:gd name="T39" fmla="*/ 2147483647 h 2181"/>
              <a:gd name="T40" fmla="*/ 2147483647 w 3240"/>
              <a:gd name="T41" fmla="*/ 2147483647 h 2181"/>
              <a:gd name="T42" fmla="*/ 2147483647 w 3240"/>
              <a:gd name="T43" fmla="*/ 2147483647 h 2181"/>
              <a:gd name="T44" fmla="*/ 2147483647 w 3240"/>
              <a:gd name="T45" fmla="*/ 2147483647 h 2181"/>
              <a:gd name="T46" fmla="*/ 2147483647 w 3240"/>
              <a:gd name="T47" fmla="*/ 2147483647 h 2181"/>
              <a:gd name="T48" fmla="*/ 2147483647 w 3240"/>
              <a:gd name="T49" fmla="*/ 2147483647 h 2181"/>
              <a:gd name="T50" fmla="*/ 2147483647 w 3240"/>
              <a:gd name="T51" fmla="*/ 2147483647 h 2181"/>
              <a:gd name="T52" fmla="*/ 2147483647 w 3240"/>
              <a:gd name="T53" fmla="*/ 2147483647 h 2181"/>
              <a:gd name="T54" fmla="*/ 2147483647 w 3240"/>
              <a:gd name="T55" fmla="*/ 2147483647 h 2181"/>
              <a:gd name="T56" fmla="*/ 2147483647 w 3240"/>
              <a:gd name="T57" fmla="*/ 2147483647 h 2181"/>
              <a:gd name="T58" fmla="*/ 2147483647 w 3240"/>
              <a:gd name="T59" fmla="*/ 2147483647 h 2181"/>
              <a:gd name="T60" fmla="*/ 2147483647 w 3240"/>
              <a:gd name="T61" fmla="*/ 2147483647 h 2181"/>
              <a:gd name="T62" fmla="*/ 2147483647 w 3240"/>
              <a:gd name="T63" fmla="*/ 2147483647 h 2181"/>
              <a:gd name="T64" fmla="*/ 2147483647 w 3240"/>
              <a:gd name="T65" fmla="*/ 2147483647 h 2181"/>
              <a:gd name="T66" fmla="*/ 2147483647 w 3240"/>
              <a:gd name="T67" fmla="*/ 2147483647 h 2181"/>
              <a:gd name="T68" fmla="*/ 2147483647 w 3240"/>
              <a:gd name="T69" fmla="*/ 2147483647 h 2181"/>
              <a:gd name="T70" fmla="*/ 2147483647 w 3240"/>
              <a:gd name="T71" fmla="*/ 2147483647 h 2181"/>
              <a:gd name="T72" fmla="*/ 2147483647 w 3240"/>
              <a:gd name="T73" fmla="*/ 0 h 21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240" h="2181">
                <a:moveTo>
                  <a:pt x="0" y="2181"/>
                </a:moveTo>
                <a:lnTo>
                  <a:pt x="201" y="2070"/>
                </a:lnTo>
                <a:lnTo>
                  <a:pt x="261" y="2070"/>
                </a:lnTo>
                <a:lnTo>
                  <a:pt x="339" y="2019"/>
                </a:lnTo>
                <a:lnTo>
                  <a:pt x="399" y="2007"/>
                </a:lnTo>
                <a:lnTo>
                  <a:pt x="552" y="1929"/>
                </a:lnTo>
                <a:lnTo>
                  <a:pt x="573" y="1887"/>
                </a:lnTo>
                <a:lnTo>
                  <a:pt x="645" y="1878"/>
                </a:lnTo>
                <a:lnTo>
                  <a:pt x="699" y="1839"/>
                </a:lnTo>
                <a:lnTo>
                  <a:pt x="759" y="1827"/>
                </a:lnTo>
                <a:lnTo>
                  <a:pt x="831" y="1746"/>
                </a:lnTo>
                <a:lnTo>
                  <a:pt x="1071" y="1641"/>
                </a:lnTo>
                <a:lnTo>
                  <a:pt x="1191" y="1509"/>
                </a:lnTo>
                <a:lnTo>
                  <a:pt x="1257" y="1491"/>
                </a:lnTo>
                <a:lnTo>
                  <a:pt x="1302" y="1446"/>
                </a:lnTo>
                <a:lnTo>
                  <a:pt x="1386" y="1407"/>
                </a:lnTo>
                <a:lnTo>
                  <a:pt x="1398" y="1359"/>
                </a:lnTo>
                <a:lnTo>
                  <a:pt x="1494" y="1332"/>
                </a:lnTo>
                <a:lnTo>
                  <a:pt x="1608" y="1221"/>
                </a:lnTo>
                <a:lnTo>
                  <a:pt x="1764" y="1176"/>
                </a:lnTo>
                <a:lnTo>
                  <a:pt x="1845" y="1098"/>
                </a:lnTo>
                <a:lnTo>
                  <a:pt x="1884" y="1083"/>
                </a:lnTo>
                <a:lnTo>
                  <a:pt x="1974" y="972"/>
                </a:lnTo>
                <a:lnTo>
                  <a:pt x="2052" y="942"/>
                </a:lnTo>
                <a:lnTo>
                  <a:pt x="2073" y="918"/>
                </a:lnTo>
                <a:lnTo>
                  <a:pt x="2160" y="912"/>
                </a:lnTo>
                <a:lnTo>
                  <a:pt x="2349" y="747"/>
                </a:lnTo>
                <a:lnTo>
                  <a:pt x="2427" y="732"/>
                </a:lnTo>
                <a:lnTo>
                  <a:pt x="2550" y="543"/>
                </a:lnTo>
                <a:lnTo>
                  <a:pt x="2658" y="465"/>
                </a:lnTo>
                <a:lnTo>
                  <a:pt x="2727" y="384"/>
                </a:lnTo>
                <a:lnTo>
                  <a:pt x="2850" y="312"/>
                </a:lnTo>
                <a:lnTo>
                  <a:pt x="2916" y="210"/>
                </a:lnTo>
                <a:lnTo>
                  <a:pt x="3024" y="195"/>
                </a:lnTo>
                <a:lnTo>
                  <a:pt x="3072" y="129"/>
                </a:lnTo>
                <a:lnTo>
                  <a:pt x="3144" y="111"/>
                </a:lnTo>
                <a:lnTo>
                  <a:pt x="3240" y="0"/>
                </a:lnTo>
              </a:path>
            </a:pathLst>
          </a:custGeom>
          <a:noFill/>
          <a:ln w="2857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13716" tIns="13716" rIns="13716" bIns="13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879" name="Freeform 52">
            <a:extLst>
              <a:ext uri="{FF2B5EF4-FFF2-40B4-BE49-F238E27FC236}">
                <a16:creationId xmlns:a16="http://schemas.microsoft.com/office/drawing/2014/main" id="{9B6B9CBC-753E-1741-9E1B-A72F323BA245}"/>
              </a:ext>
            </a:extLst>
          </p:cNvPr>
          <p:cNvSpPr>
            <a:spLocks/>
          </p:cNvSpPr>
          <p:nvPr/>
        </p:nvSpPr>
        <p:spPr bwMode="auto">
          <a:xfrm>
            <a:off x="3081338" y="3203575"/>
            <a:ext cx="2865437" cy="1450975"/>
          </a:xfrm>
          <a:custGeom>
            <a:avLst/>
            <a:gdLst>
              <a:gd name="T0" fmla="*/ 0 w 3231"/>
              <a:gd name="T1" fmla="*/ 2147483646 h 1689"/>
              <a:gd name="T2" fmla="*/ 2147483646 w 3231"/>
              <a:gd name="T3" fmla="*/ 2147483646 h 1689"/>
              <a:gd name="T4" fmla="*/ 2147483646 w 3231"/>
              <a:gd name="T5" fmla="*/ 2147483646 h 1689"/>
              <a:gd name="T6" fmla="*/ 2147483646 w 3231"/>
              <a:gd name="T7" fmla="*/ 2147483646 h 1689"/>
              <a:gd name="T8" fmla="*/ 2147483646 w 3231"/>
              <a:gd name="T9" fmla="*/ 2147483646 h 1689"/>
              <a:gd name="T10" fmla="*/ 2147483646 w 3231"/>
              <a:gd name="T11" fmla="*/ 2147483646 h 1689"/>
              <a:gd name="T12" fmla="*/ 2147483646 w 3231"/>
              <a:gd name="T13" fmla="*/ 2147483646 h 1689"/>
              <a:gd name="T14" fmla="*/ 2147483646 w 3231"/>
              <a:gd name="T15" fmla="*/ 2147483646 h 1689"/>
              <a:gd name="T16" fmla="*/ 2147483646 w 3231"/>
              <a:gd name="T17" fmla="*/ 2147483646 h 1689"/>
              <a:gd name="T18" fmla="*/ 2147483646 w 3231"/>
              <a:gd name="T19" fmla="*/ 2147483646 h 1689"/>
              <a:gd name="T20" fmla="*/ 2147483646 w 3231"/>
              <a:gd name="T21" fmla="*/ 2147483646 h 1689"/>
              <a:gd name="T22" fmla="*/ 2147483646 w 3231"/>
              <a:gd name="T23" fmla="*/ 2147483646 h 1689"/>
              <a:gd name="T24" fmla="*/ 2147483646 w 3231"/>
              <a:gd name="T25" fmla="*/ 2147483646 h 1689"/>
              <a:gd name="T26" fmla="*/ 2147483646 w 3231"/>
              <a:gd name="T27" fmla="*/ 2147483646 h 1689"/>
              <a:gd name="T28" fmla="*/ 2147483646 w 3231"/>
              <a:gd name="T29" fmla="*/ 2147483646 h 1689"/>
              <a:gd name="T30" fmla="*/ 2147483646 w 3231"/>
              <a:gd name="T31" fmla="*/ 2147483646 h 1689"/>
              <a:gd name="T32" fmla="*/ 2147483646 w 3231"/>
              <a:gd name="T33" fmla="*/ 2147483646 h 1689"/>
              <a:gd name="T34" fmla="*/ 2147483646 w 3231"/>
              <a:gd name="T35" fmla="*/ 2147483646 h 1689"/>
              <a:gd name="T36" fmla="*/ 2147483646 w 3231"/>
              <a:gd name="T37" fmla="*/ 2147483646 h 1689"/>
              <a:gd name="T38" fmla="*/ 2147483646 w 3231"/>
              <a:gd name="T39" fmla="*/ 2147483646 h 1689"/>
              <a:gd name="T40" fmla="*/ 2147483646 w 3231"/>
              <a:gd name="T41" fmla="*/ 2147483646 h 1689"/>
              <a:gd name="T42" fmla="*/ 2147483646 w 3231"/>
              <a:gd name="T43" fmla="*/ 2147483646 h 1689"/>
              <a:gd name="T44" fmla="*/ 2147483646 w 3231"/>
              <a:gd name="T45" fmla="*/ 2147483646 h 1689"/>
              <a:gd name="T46" fmla="*/ 2147483646 w 3231"/>
              <a:gd name="T47" fmla="*/ 2147483646 h 1689"/>
              <a:gd name="T48" fmla="*/ 2147483646 w 3231"/>
              <a:gd name="T49" fmla="*/ 2147483646 h 1689"/>
              <a:gd name="T50" fmla="*/ 2147483646 w 3231"/>
              <a:gd name="T51" fmla="*/ 2147483646 h 1689"/>
              <a:gd name="T52" fmla="*/ 2147483646 w 3231"/>
              <a:gd name="T53" fmla="*/ 2147483646 h 1689"/>
              <a:gd name="T54" fmla="*/ 2147483646 w 3231"/>
              <a:gd name="T55" fmla="*/ 2147483646 h 1689"/>
              <a:gd name="T56" fmla="*/ 2147483646 w 3231"/>
              <a:gd name="T57" fmla="*/ 2147483646 h 1689"/>
              <a:gd name="T58" fmla="*/ 2147483646 w 3231"/>
              <a:gd name="T59" fmla="*/ 2147483646 h 1689"/>
              <a:gd name="T60" fmla="*/ 2147483646 w 3231"/>
              <a:gd name="T61" fmla="*/ 2147483646 h 1689"/>
              <a:gd name="T62" fmla="*/ 2147483646 w 3231"/>
              <a:gd name="T63" fmla="*/ 2147483646 h 1689"/>
              <a:gd name="T64" fmla="*/ 2147483646 w 3231"/>
              <a:gd name="T65" fmla="*/ 2147483646 h 1689"/>
              <a:gd name="T66" fmla="*/ 2147483646 w 3231"/>
              <a:gd name="T67" fmla="*/ 2147483646 h 1689"/>
              <a:gd name="T68" fmla="*/ 2147483646 w 3231"/>
              <a:gd name="T69" fmla="*/ 2147483646 h 1689"/>
              <a:gd name="T70" fmla="*/ 2147483646 w 3231"/>
              <a:gd name="T71" fmla="*/ 2147483646 h 1689"/>
              <a:gd name="T72" fmla="*/ 2147483646 w 3231"/>
              <a:gd name="T73" fmla="*/ 2147483646 h 1689"/>
              <a:gd name="T74" fmla="*/ 2147483646 w 3231"/>
              <a:gd name="T75" fmla="*/ 0 h 168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31"/>
              <a:gd name="T115" fmla="*/ 0 h 1689"/>
              <a:gd name="T116" fmla="*/ 3231 w 3231"/>
              <a:gd name="T117" fmla="*/ 1689 h 168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31" h="1689">
                <a:moveTo>
                  <a:pt x="0" y="1689"/>
                </a:moveTo>
                <a:lnTo>
                  <a:pt x="168" y="1536"/>
                </a:lnTo>
                <a:lnTo>
                  <a:pt x="267" y="1527"/>
                </a:lnTo>
                <a:lnTo>
                  <a:pt x="396" y="1401"/>
                </a:lnTo>
                <a:lnTo>
                  <a:pt x="453" y="1386"/>
                </a:lnTo>
                <a:lnTo>
                  <a:pt x="486" y="1347"/>
                </a:lnTo>
                <a:lnTo>
                  <a:pt x="732" y="1272"/>
                </a:lnTo>
                <a:lnTo>
                  <a:pt x="747" y="1233"/>
                </a:lnTo>
                <a:lnTo>
                  <a:pt x="1044" y="1107"/>
                </a:lnTo>
                <a:lnTo>
                  <a:pt x="1089" y="1095"/>
                </a:lnTo>
                <a:lnTo>
                  <a:pt x="1125" y="1050"/>
                </a:lnTo>
                <a:lnTo>
                  <a:pt x="1284" y="960"/>
                </a:lnTo>
                <a:lnTo>
                  <a:pt x="1365" y="957"/>
                </a:lnTo>
                <a:lnTo>
                  <a:pt x="1416" y="927"/>
                </a:lnTo>
                <a:lnTo>
                  <a:pt x="1458" y="927"/>
                </a:lnTo>
                <a:lnTo>
                  <a:pt x="1473" y="888"/>
                </a:lnTo>
                <a:lnTo>
                  <a:pt x="1539" y="885"/>
                </a:lnTo>
                <a:lnTo>
                  <a:pt x="1677" y="822"/>
                </a:lnTo>
                <a:lnTo>
                  <a:pt x="1758" y="735"/>
                </a:lnTo>
                <a:lnTo>
                  <a:pt x="1893" y="714"/>
                </a:lnTo>
                <a:lnTo>
                  <a:pt x="1992" y="612"/>
                </a:lnTo>
                <a:lnTo>
                  <a:pt x="2085" y="558"/>
                </a:lnTo>
                <a:lnTo>
                  <a:pt x="2160" y="549"/>
                </a:lnTo>
                <a:lnTo>
                  <a:pt x="2205" y="513"/>
                </a:lnTo>
                <a:lnTo>
                  <a:pt x="2253" y="507"/>
                </a:lnTo>
                <a:lnTo>
                  <a:pt x="2373" y="381"/>
                </a:lnTo>
                <a:lnTo>
                  <a:pt x="2394" y="339"/>
                </a:lnTo>
                <a:lnTo>
                  <a:pt x="2499" y="327"/>
                </a:lnTo>
                <a:lnTo>
                  <a:pt x="2694" y="246"/>
                </a:lnTo>
                <a:lnTo>
                  <a:pt x="2718" y="216"/>
                </a:lnTo>
                <a:lnTo>
                  <a:pt x="2835" y="201"/>
                </a:lnTo>
                <a:lnTo>
                  <a:pt x="2886" y="132"/>
                </a:lnTo>
                <a:lnTo>
                  <a:pt x="2961" y="120"/>
                </a:lnTo>
                <a:lnTo>
                  <a:pt x="2994" y="96"/>
                </a:lnTo>
                <a:lnTo>
                  <a:pt x="3054" y="87"/>
                </a:lnTo>
                <a:lnTo>
                  <a:pt x="3078" y="51"/>
                </a:lnTo>
                <a:lnTo>
                  <a:pt x="3183" y="36"/>
                </a:lnTo>
                <a:lnTo>
                  <a:pt x="3231" y="0"/>
                </a:lnTo>
              </a:path>
            </a:pathLst>
          </a:cu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52" name="Rectangle 53">
            <a:extLst>
              <a:ext uri="{FF2B5EF4-FFF2-40B4-BE49-F238E27FC236}">
                <a16:creationId xmlns:a16="http://schemas.microsoft.com/office/drawing/2014/main" id="{9B0E5694-8C63-954A-B0DA-768A925CC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675" y="2665413"/>
            <a:ext cx="96838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%</a:t>
            </a:r>
          </a:p>
        </p:txBody>
      </p:sp>
      <p:sp>
        <p:nvSpPr>
          <p:cNvPr id="120881" name="Rectangle 54">
            <a:extLst>
              <a:ext uri="{FF2B5EF4-FFF2-40B4-BE49-F238E27FC236}">
                <a16:creationId xmlns:a16="http://schemas.microsoft.com/office/drawing/2014/main" id="{F2A01206-50E2-124B-951C-56BFAC93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2144713"/>
            <a:ext cx="2743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500" b="1" dirty="0">
                <a:solidFill>
                  <a:srgbClr val="000000"/>
                </a:solidFill>
              </a:rPr>
              <a:t>Tüm nedenlere bağlı</a:t>
            </a:r>
            <a:r>
              <a:rPr lang="en-GB" altLang="tr-TR" sz="1500" b="1" dirty="0">
                <a:solidFill>
                  <a:srgbClr val="000000"/>
                </a:solidFill>
              </a:rPr>
              <a:t> ÖLÜM </a:t>
            </a:r>
            <a:endParaRPr lang="en-US" altLang="tr-TR" sz="1500" b="1" dirty="0">
              <a:solidFill>
                <a:srgbClr val="000000"/>
              </a:solidFill>
            </a:endParaRPr>
          </a:p>
        </p:txBody>
      </p:sp>
      <p:sp>
        <p:nvSpPr>
          <p:cNvPr id="54" name="Rectangle 56">
            <a:extLst>
              <a:ext uri="{FF2B5EF4-FFF2-40B4-BE49-F238E27FC236}">
                <a16:creationId xmlns:a16="http://schemas.microsoft.com/office/drawing/2014/main" id="{5A6F5056-F4B0-084D-8E11-68D01B785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4711700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0.0</a:t>
            </a:r>
          </a:p>
        </p:txBody>
      </p:sp>
      <p:sp>
        <p:nvSpPr>
          <p:cNvPr id="55" name="Rectangle 57">
            <a:extLst>
              <a:ext uri="{FF2B5EF4-FFF2-40B4-BE49-F238E27FC236}">
                <a16:creationId xmlns:a16="http://schemas.microsoft.com/office/drawing/2014/main" id="{B76AFADF-A714-2142-AF1C-EF2E9E9A0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963" y="4711700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1.0</a:t>
            </a:r>
          </a:p>
        </p:txBody>
      </p:sp>
      <p:sp>
        <p:nvSpPr>
          <p:cNvPr id="56" name="Rectangle 58">
            <a:extLst>
              <a:ext uri="{FF2B5EF4-FFF2-40B4-BE49-F238E27FC236}">
                <a16:creationId xmlns:a16="http://schemas.microsoft.com/office/drawing/2014/main" id="{5E549EC2-7CA8-3C4F-9F12-361CA1D93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4711700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2.0</a:t>
            </a:r>
          </a:p>
        </p:txBody>
      </p:sp>
      <p:sp>
        <p:nvSpPr>
          <p:cNvPr id="57" name="Rectangle 59">
            <a:extLst>
              <a:ext uri="{FF2B5EF4-FFF2-40B4-BE49-F238E27FC236}">
                <a16:creationId xmlns:a16="http://schemas.microsoft.com/office/drawing/2014/main" id="{F2ACD457-BFAC-004A-82D2-6B47E799F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4711700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3.0</a:t>
            </a:r>
          </a:p>
        </p:txBody>
      </p:sp>
      <p:sp>
        <p:nvSpPr>
          <p:cNvPr id="58" name="Rectangle 60">
            <a:extLst>
              <a:ext uri="{FF2B5EF4-FFF2-40B4-BE49-F238E27FC236}">
                <a16:creationId xmlns:a16="http://schemas.microsoft.com/office/drawing/2014/main" id="{38EFE533-5B69-1145-AEC8-16014F09B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4588" y="4711700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4.0</a:t>
            </a:r>
          </a:p>
        </p:txBody>
      </p:sp>
      <p:sp>
        <p:nvSpPr>
          <p:cNvPr id="59" name="Rectangle 61">
            <a:extLst>
              <a:ext uri="{FF2B5EF4-FFF2-40B4-BE49-F238E27FC236}">
                <a16:creationId xmlns:a16="http://schemas.microsoft.com/office/drawing/2014/main" id="{ADB58E41-681F-3E45-B2D6-B217B7115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3" y="4711700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5.0</a:t>
            </a:r>
          </a:p>
        </p:txBody>
      </p:sp>
      <p:sp>
        <p:nvSpPr>
          <p:cNvPr id="60" name="Rectangle 62">
            <a:extLst>
              <a:ext uri="{FF2B5EF4-FFF2-40B4-BE49-F238E27FC236}">
                <a16:creationId xmlns:a16="http://schemas.microsoft.com/office/drawing/2014/main" id="{19FE83E9-3160-6F49-88A2-1BA90D1A2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475" y="4894263"/>
            <a:ext cx="26670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tr-TR" sz="1050" dirty="0" err="1">
                <a:solidFill>
                  <a:prstClr val="black"/>
                </a:solidFill>
                <a:latin typeface="Calibri" panose="020F0502020204030204"/>
              </a:rPr>
              <a:t>ıllar</a:t>
            </a:r>
            <a:endParaRPr lang="en-GB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Rectangle 63">
            <a:extLst>
              <a:ext uri="{FF2B5EF4-FFF2-40B4-BE49-F238E27FC236}">
                <a16:creationId xmlns:a16="http://schemas.microsoft.com/office/drawing/2014/main" id="{A87EEC86-7312-804D-AB8C-475130993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4527550"/>
            <a:ext cx="17145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0.0</a:t>
            </a:r>
          </a:p>
        </p:txBody>
      </p:sp>
      <p:sp>
        <p:nvSpPr>
          <p:cNvPr id="62" name="Rectangle 64">
            <a:extLst>
              <a:ext uri="{FF2B5EF4-FFF2-40B4-BE49-F238E27FC236}">
                <a16:creationId xmlns:a16="http://schemas.microsoft.com/office/drawing/2014/main" id="{D47CE3E8-39BC-414B-8D84-D8DE6860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4175125"/>
            <a:ext cx="171450" cy="1603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2.0</a:t>
            </a:r>
          </a:p>
        </p:txBody>
      </p:sp>
      <p:sp>
        <p:nvSpPr>
          <p:cNvPr id="63" name="Rectangle 65">
            <a:extLst>
              <a:ext uri="{FF2B5EF4-FFF2-40B4-BE49-F238E27FC236}">
                <a16:creationId xmlns:a16="http://schemas.microsoft.com/office/drawing/2014/main" id="{097FA6C4-4D09-AC41-A157-1BF1DBADA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3832225"/>
            <a:ext cx="171450" cy="1603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4.0</a:t>
            </a:r>
          </a:p>
        </p:txBody>
      </p:sp>
      <p:sp>
        <p:nvSpPr>
          <p:cNvPr id="64" name="Rectangle 66">
            <a:extLst>
              <a:ext uri="{FF2B5EF4-FFF2-40B4-BE49-F238E27FC236}">
                <a16:creationId xmlns:a16="http://schemas.microsoft.com/office/drawing/2014/main" id="{9F5472CE-EC12-BA42-9F14-E913C6EF2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3546475"/>
            <a:ext cx="171450" cy="1603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6.0</a:t>
            </a:r>
          </a:p>
        </p:txBody>
      </p:sp>
      <p:sp>
        <p:nvSpPr>
          <p:cNvPr id="65" name="Rectangle 67">
            <a:extLst>
              <a:ext uri="{FF2B5EF4-FFF2-40B4-BE49-F238E27FC236}">
                <a16:creationId xmlns:a16="http://schemas.microsoft.com/office/drawing/2014/main" id="{4F6EEE74-553C-ED4D-93B6-A94EDFBEE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3203575"/>
            <a:ext cx="171450" cy="1603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8.0</a:t>
            </a:r>
          </a:p>
        </p:txBody>
      </p:sp>
      <p:sp>
        <p:nvSpPr>
          <p:cNvPr id="66" name="Rectangle 68">
            <a:extLst>
              <a:ext uri="{FF2B5EF4-FFF2-40B4-BE49-F238E27FC236}">
                <a16:creationId xmlns:a16="http://schemas.microsoft.com/office/drawing/2014/main" id="{77C0FBEA-A6CD-B642-9964-E2FFEA488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836863"/>
            <a:ext cx="241300" cy="1619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>
                <a:solidFill>
                  <a:prstClr val="black"/>
                </a:solidFill>
                <a:latin typeface="Calibri" panose="020F0502020204030204"/>
              </a:rPr>
              <a:t>10.0</a:t>
            </a:r>
          </a:p>
        </p:txBody>
      </p:sp>
      <p:sp>
        <p:nvSpPr>
          <p:cNvPr id="67" name="Rectangle 69">
            <a:extLst>
              <a:ext uri="{FF2B5EF4-FFF2-40B4-BE49-F238E27FC236}">
                <a16:creationId xmlns:a16="http://schemas.microsoft.com/office/drawing/2014/main" id="{6BC0B7D7-0B36-0646-B2F4-EA1DF96A9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2581275"/>
            <a:ext cx="263525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716" tIns="13716" rIns="13716" bIns="13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%</a:t>
            </a:r>
          </a:p>
        </p:txBody>
      </p:sp>
      <p:sp>
        <p:nvSpPr>
          <p:cNvPr id="120896" name="Line 71">
            <a:extLst>
              <a:ext uri="{FF2B5EF4-FFF2-40B4-BE49-F238E27FC236}">
                <a16:creationId xmlns:a16="http://schemas.microsoft.com/office/drawing/2014/main" id="{2E616378-16F6-6F41-A391-625D4C0AB89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892257" y="3182144"/>
            <a:ext cx="1587" cy="2936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97" name="Line 72">
            <a:extLst>
              <a:ext uri="{FF2B5EF4-FFF2-40B4-BE49-F238E27FC236}">
                <a16:creationId xmlns:a16="http://schemas.microsoft.com/office/drawing/2014/main" id="{368F7C9A-8C92-844C-88BE-1036D1F22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8263" y="4637088"/>
            <a:ext cx="0" cy="52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98" name="Line 73">
            <a:extLst>
              <a:ext uri="{FF2B5EF4-FFF2-40B4-BE49-F238E27FC236}">
                <a16:creationId xmlns:a16="http://schemas.microsoft.com/office/drawing/2014/main" id="{7820C9E4-E1F9-A247-8BBC-587157A08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3575" y="4643438"/>
            <a:ext cx="1588" cy="52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899" name="Line 74">
            <a:extLst>
              <a:ext uri="{FF2B5EF4-FFF2-40B4-BE49-F238E27FC236}">
                <a16:creationId xmlns:a16="http://schemas.microsoft.com/office/drawing/2014/main" id="{B3BF2AEF-9D0A-454C-AD67-77F5A1F24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063" y="4640263"/>
            <a:ext cx="1587" cy="52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900" name="Line 75">
            <a:extLst>
              <a:ext uri="{FF2B5EF4-FFF2-40B4-BE49-F238E27FC236}">
                <a16:creationId xmlns:a16="http://schemas.microsoft.com/office/drawing/2014/main" id="{09BB2E36-D04C-3A44-A11D-D8A39DA97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5313" y="4643438"/>
            <a:ext cx="1587" cy="52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901" name="Line 76">
            <a:extLst>
              <a:ext uri="{FF2B5EF4-FFF2-40B4-BE49-F238E27FC236}">
                <a16:creationId xmlns:a16="http://schemas.microsoft.com/office/drawing/2014/main" id="{5B18AA08-AD28-2745-AE03-3833B418F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3800" y="4646613"/>
            <a:ext cx="1588" cy="52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120902" name="Line 77">
            <a:extLst>
              <a:ext uri="{FF2B5EF4-FFF2-40B4-BE49-F238E27FC236}">
                <a16:creationId xmlns:a16="http://schemas.microsoft.com/office/drawing/2014/main" id="{78C610BE-4BF1-EF45-80C8-49725427A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0850" y="4643438"/>
            <a:ext cx="1588" cy="52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grpSp>
        <p:nvGrpSpPr>
          <p:cNvPr id="120903" name="Group 78">
            <a:extLst>
              <a:ext uri="{FF2B5EF4-FFF2-40B4-BE49-F238E27FC236}">
                <a16:creationId xmlns:a16="http://schemas.microsoft.com/office/drawing/2014/main" id="{06D9B985-1F93-834B-B5CC-758599258CE9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2894013"/>
            <a:ext cx="80963" cy="1709737"/>
            <a:chOff x="1557" y="1084"/>
            <a:chExt cx="63" cy="1880"/>
          </a:xfrm>
        </p:grpSpPr>
        <p:sp>
          <p:nvSpPr>
            <p:cNvPr id="120914" name="Line 79">
              <a:extLst>
                <a:ext uri="{FF2B5EF4-FFF2-40B4-BE49-F238E27FC236}">
                  <a16:creationId xmlns:a16="http://schemas.microsoft.com/office/drawing/2014/main" id="{A73B4EB5-BC32-864A-AAA1-3A6A75AF7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1084"/>
              <a:ext cx="0" cy="18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716" tIns="13716" rIns="13716" bIns="13716" anchor="ctr"/>
            <a:lstStyle/>
            <a:p>
              <a:endParaRPr lang="en-TR"/>
            </a:p>
          </p:txBody>
        </p:sp>
        <p:sp>
          <p:nvSpPr>
            <p:cNvPr id="120915" name="Line 80">
              <a:extLst>
                <a:ext uri="{FF2B5EF4-FFF2-40B4-BE49-F238E27FC236}">
                  <a16:creationId xmlns:a16="http://schemas.microsoft.com/office/drawing/2014/main" id="{0B463B37-9AAC-BB41-A456-0B8082726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089"/>
              <a:ext cx="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716" tIns="13716" rIns="13716" bIns="13716" anchor="ctr"/>
            <a:lstStyle/>
            <a:p>
              <a:endParaRPr lang="en-TR"/>
            </a:p>
          </p:txBody>
        </p:sp>
        <p:sp>
          <p:nvSpPr>
            <p:cNvPr id="120916" name="Line 81">
              <a:extLst>
                <a:ext uri="{FF2B5EF4-FFF2-40B4-BE49-F238E27FC236}">
                  <a16:creationId xmlns:a16="http://schemas.microsoft.com/office/drawing/2014/main" id="{DE7D3EB2-2276-AC41-BAA5-CED5D9142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461"/>
              <a:ext cx="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716" tIns="13716" rIns="13716" bIns="13716" anchor="ctr"/>
            <a:lstStyle/>
            <a:p>
              <a:endParaRPr lang="en-TR"/>
            </a:p>
          </p:txBody>
        </p:sp>
        <p:sp>
          <p:nvSpPr>
            <p:cNvPr id="120917" name="Line 82">
              <a:extLst>
                <a:ext uri="{FF2B5EF4-FFF2-40B4-BE49-F238E27FC236}">
                  <a16:creationId xmlns:a16="http://schemas.microsoft.com/office/drawing/2014/main" id="{705E84B1-F36C-334E-B200-D95AEC839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1836"/>
              <a:ext cx="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716" tIns="13716" rIns="13716" bIns="13716" anchor="ctr"/>
            <a:lstStyle/>
            <a:p>
              <a:endParaRPr lang="en-TR"/>
            </a:p>
          </p:txBody>
        </p:sp>
        <p:sp>
          <p:nvSpPr>
            <p:cNvPr id="120918" name="Line 83">
              <a:extLst>
                <a:ext uri="{FF2B5EF4-FFF2-40B4-BE49-F238E27FC236}">
                  <a16:creationId xmlns:a16="http://schemas.microsoft.com/office/drawing/2014/main" id="{3B032DE7-F386-0541-9189-6954BE49C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5" y="1269"/>
              <a:ext cx="4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716" tIns="13716" rIns="13716" bIns="13716" anchor="ctr"/>
            <a:lstStyle/>
            <a:p>
              <a:endParaRPr lang="en-TR"/>
            </a:p>
          </p:txBody>
        </p:sp>
        <p:sp>
          <p:nvSpPr>
            <p:cNvPr id="120919" name="Line 84">
              <a:extLst>
                <a:ext uri="{FF2B5EF4-FFF2-40B4-BE49-F238E27FC236}">
                  <a16:creationId xmlns:a16="http://schemas.microsoft.com/office/drawing/2014/main" id="{7F165152-8EBC-CF4E-8D3C-D7903E3B1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2" y="1646"/>
              <a:ext cx="4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716" tIns="13716" rIns="13716" bIns="13716" anchor="ctr"/>
            <a:lstStyle/>
            <a:p>
              <a:endParaRPr lang="en-TR"/>
            </a:p>
          </p:txBody>
        </p:sp>
        <p:sp>
          <p:nvSpPr>
            <p:cNvPr id="120920" name="Line 85">
              <a:extLst>
                <a:ext uri="{FF2B5EF4-FFF2-40B4-BE49-F238E27FC236}">
                  <a16:creationId xmlns:a16="http://schemas.microsoft.com/office/drawing/2014/main" id="{22A98A5A-C2CC-9B4C-8EBB-FA54A1A74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2" y="2021"/>
              <a:ext cx="4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716" tIns="13716" rIns="13716" bIns="13716" anchor="ctr"/>
            <a:lstStyle/>
            <a:p>
              <a:endParaRPr lang="en-TR"/>
            </a:p>
          </p:txBody>
        </p:sp>
        <p:sp>
          <p:nvSpPr>
            <p:cNvPr id="120921" name="Line 86">
              <a:extLst>
                <a:ext uri="{FF2B5EF4-FFF2-40B4-BE49-F238E27FC236}">
                  <a16:creationId xmlns:a16="http://schemas.microsoft.com/office/drawing/2014/main" id="{075B7CAA-1AA3-3F44-899E-434F9323F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2208"/>
              <a:ext cx="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716" tIns="13716" rIns="13716" bIns="13716" anchor="ctr"/>
            <a:lstStyle/>
            <a:p>
              <a:endParaRPr lang="en-TR"/>
            </a:p>
          </p:txBody>
        </p:sp>
        <p:sp>
          <p:nvSpPr>
            <p:cNvPr id="120922" name="Line 87">
              <a:extLst>
                <a:ext uri="{FF2B5EF4-FFF2-40B4-BE49-F238E27FC236}">
                  <a16:creationId xmlns:a16="http://schemas.microsoft.com/office/drawing/2014/main" id="{ACEDA160-6BC5-1B4C-A9A1-8FABC2B7D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" y="2583"/>
              <a:ext cx="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716" tIns="13716" rIns="13716" bIns="13716" anchor="ctr"/>
            <a:lstStyle/>
            <a:p>
              <a:endParaRPr lang="en-TR"/>
            </a:p>
          </p:txBody>
        </p:sp>
        <p:sp>
          <p:nvSpPr>
            <p:cNvPr id="120923" name="Line 88">
              <a:extLst>
                <a:ext uri="{FF2B5EF4-FFF2-40B4-BE49-F238E27FC236}">
                  <a16:creationId xmlns:a16="http://schemas.microsoft.com/office/drawing/2014/main" id="{35C0BC13-79FA-0243-A06E-D477A2D00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" y="2961"/>
              <a:ext cx="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716" tIns="13716" rIns="13716" bIns="13716" anchor="ctr"/>
            <a:lstStyle/>
            <a:p>
              <a:endParaRPr lang="en-TR"/>
            </a:p>
          </p:txBody>
        </p:sp>
        <p:sp>
          <p:nvSpPr>
            <p:cNvPr id="120924" name="Line 89">
              <a:extLst>
                <a:ext uri="{FF2B5EF4-FFF2-40B4-BE49-F238E27FC236}">
                  <a16:creationId xmlns:a16="http://schemas.microsoft.com/office/drawing/2014/main" id="{7C1E46C5-D1CE-A44D-8895-B1D20F9F8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5" y="2399"/>
              <a:ext cx="4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716" tIns="13716" rIns="13716" bIns="13716" anchor="ctr"/>
            <a:lstStyle/>
            <a:p>
              <a:endParaRPr lang="en-TR"/>
            </a:p>
          </p:txBody>
        </p:sp>
        <p:sp>
          <p:nvSpPr>
            <p:cNvPr id="120925" name="Line 90">
              <a:extLst>
                <a:ext uri="{FF2B5EF4-FFF2-40B4-BE49-F238E27FC236}">
                  <a16:creationId xmlns:a16="http://schemas.microsoft.com/office/drawing/2014/main" id="{3AFD1986-3BC9-604B-A5AF-6272368A8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9" y="2774"/>
              <a:ext cx="4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716" tIns="13716" rIns="13716" bIns="13716" anchor="ctr"/>
            <a:lstStyle/>
            <a:p>
              <a:endParaRPr lang="en-TR"/>
            </a:p>
          </p:txBody>
        </p:sp>
      </p:grpSp>
      <p:sp>
        <p:nvSpPr>
          <p:cNvPr id="120904" name="Freeform 91">
            <a:extLst>
              <a:ext uri="{FF2B5EF4-FFF2-40B4-BE49-F238E27FC236}">
                <a16:creationId xmlns:a16="http://schemas.microsoft.com/office/drawing/2014/main" id="{99EE70C0-6316-074E-B759-E010E3E2E8D9}"/>
              </a:ext>
            </a:extLst>
          </p:cNvPr>
          <p:cNvSpPr>
            <a:spLocks/>
          </p:cNvSpPr>
          <p:nvPr/>
        </p:nvSpPr>
        <p:spPr bwMode="auto">
          <a:xfrm>
            <a:off x="6410325" y="3392488"/>
            <a:ext cx="2943225" cy="1211262"/>
          </a:xfrm>
          <a:custGeom>
            <a:avLst/>
            <a:gdLst>
              <a:gd name="T0" fmla="*/ 0 w 3147"/>
              <a:gd name="T1" fmla="*/ 2147483646 h 1521"/>
              <a:gd name="T2" fmla="*/ 2147483646 w 3147"/>
              <a:gd name="T3" fmla="*/ 2147483646 h 1521"/>
              <a:gd name="T4" fmla="*/ 2147483646 w 3147"/>
              <a:gd name="T5" fmla="*/ 2147483646 h 1521"/>
              <a:gd name="T6" fmla="*/ 2147483646 w 3147"/>
              <a:gd name="T7" fmla="*/ 2147483646 h 1521"/>
              <a:gd name="T8" fmla="*/ 2147483646 w 3147"/>
              <a:gd name="T9" fmla="*/ 2147483646 h 1521"/>
              <a:gd name="T10" fmla="*/ 2147483646 w 3147"/>
              <a:gd name="T11" fmla="*/ 2147483646 h 1521"/>
              <a:gd name="T12" fmla="*/ 2147483646 w 3147"/>
              <a:gd name="T13" fmla="*/ 2147483646 h 1521"/>
              <a:gd name="T14" fmla="*/ 2147483646 w 3147"/>
              <a:gd name="T15" fmla="*/ 2147483646 h 1521"/>
              <a:gd name="T16" fmla="*/ 2147483646 w 3147"/>
              <a:gd name="T17" fmla="*/ 2147483646 h 1521"/>
              <a:gd name="T18" fmla="*/ 2147483646 w 3147"/>
              <a:gd name="T19" fmla="*/ 2147483646 h 1521"/>
              <a:gd name="T20" fmla="*/ 2147483646 w 3147"/>
              <a:gd name="T21" fmla="*/ 2147483646 h 1521"/>
              <a:gd name="T22" fmla="*/ 2147483646 w 3147"/>
              <a:gd name="T23" fmla="*/ 2147483646 h 1521"/>
              <a:gd name="T24" fmla="*/ 2147483646 w 3147"/>
              <a:gd name="T25" fmla="*/ 2147483646 h 1521"/>
              <a:gd name="T26" fmla="*/ 2147483646 w 3147"/>
              <a:gd name="T27" fmla="*/ 2147483646 h 1521"/>
              <a:gd name="T28" fmla="*/ 2147483646 w 3147"/>
              <a:gd name="T29" fmla="*/ 2147483646 h 1521"/>
              <a:gd name="T30" fmla="*/ 2147483646 w 3147"/>
              <a:gd name="T31" fmla="*/ 2147483646 h 1521"/>
              <a:gd name="T32" fmla="*/ 2147483646 w 3147"/>
              <a:gd name="T33" fmla="*/ 2147483646 h 1521"/>
              <a:gd name="T34" fmla="*/ 2147483646 w 3147"/>
              <a:gd name="T35" fmla="*/ 2147483646 h 1521"/>
              <a:gd name="T36" fmla="*/ 2147483646 w 3147"/>
              <a:gd name="T37" fmla="*/ 2147483646 h 1521"/>
              <a:gd name="T38" fmla="*/ 2147483646 w 3147"/>
              <a:gd name="T39" fmla="*/ 2147483646 h 1521"/>
              <a:gd name="T40" fmla="*/ 2147483646 w 3147"/>
              <a:gd name="T41" fmla="*/ 2147483646 h 1521"/>
              <a:gd name="T42" fmla="*/ 2147483646 w 3147"/>
              <a:gd name="T43" fmla="*/ 2147483646 h 1521"/>
              <a:gd name="T44" fmla="*/ 2147483646 w 3147"/>
              <a:gd name="T45" fmla="*/ 2147483646 h 1521"/>
              <a:gd name="T46" fmla="*/ 2147483646 w 3147"/>
              <a:gd name="T47" fmla="*/ 2147483646 h 1521"/>
              <a:gd name="T48" fmla="*/ 2147483646 w 3147"/>
              <a:gd name="T49" fmla="*/ 2147483646 h 1521"/>
              <a:gd name="T50" fmla="*/ 2147483646 w 3147"/>
              <a:gd name="T51" fmla="*/ 0 h 15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147"/>
              <a:gd name="T79" fmla="*/ 0 h 1521"/>
              <a:gd name="T80" fmla="*/ 3147 w 3147"/>
              <a:gd name="T81" fmla="*/ 1521 h 15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147" h="1521">
                <a:moveTo>
                  <a:pt x="0" y="1521"/>
                </a:moveTo>
                <a:lnTo>
                  <a:pt x="330" y="1404"/>
                </a:lnTo>
                <a:lnTo>
                  <a:pt x="456" y="1362"/>
                </a:lnTo>
                <a:lnTo>
                  <a:pt x="537" y="1314"/>
                </a:lnTo>
                <a:lnTo>
                  <a:pt x="654" y="1299"/>
                </a:lnTo>
                <a:lnTo>
                  <a:pt x="813" y="1218"/>
                </a:lnTo>
                <a:lnTo>
                  <a:pt x="849" y="1215"/>
                </a:lnTo>
                <a:lnTo>
                  <a:pt x="867" y="1176"/>
                </a:lnTo>
                <a:lnTo>
                  <a:pt x="1332" y="1026"/>
                </a:lnTo>
                <a:lnTo>
                  <a:pt x="1407" y="1008"/>
                </a:lnTo>
                <a:lnTo>
                  <a:pt x="1548" y="924"/>
                </a:lnTo>
                <a:lnTo>
                  <a:pt x="1788" y="813"/>
                </a:lnTo>
                <a:lnTo>
                  <a:pt x="1806" y="780"/>
                </a:lnTo>
                <a:lnTo>
                  <a:pt x="1869" y="759"/>
                </a:lnTo>
                <a:lnTo>
                  <a:pt x="2028" y="648"/>
                </a:lnTo>
                <a:lnTo>
                  <a:pt x="2076" y="645"/>
                </a:lnTo>
                <a:lnTo>
                  <a:pt x="2145" y="603"/>
                </a:lnTo>
                <a:lnTo>
                  <a:pt x="2196" y="594"/>
                </a:lnTo>
                <a:lnTo>
                  <a:pt x="2280" y="507"/>
                </a:lnTo>
                <a:lnTo>
                  <a:pt x="2607" y="336"/>
                </a:lnTo>
                <a:lnTo>
                  <a:pt x="2748" y="270"/>
                </a:lnTo>
                <a:lnTo>
                  <a:pt x="2850" y="171"/>
                </a:lnTo>
                <a:lnTo>
                  <a:pt x="2910" y="162"/>
                </a:lnTo>
                <a:lnTo>
                  <a:pt x="3021" y="75"/>
                </a:lnTo>
                <a:lnTo>
                  <a:pt x="3078" y="72"/>
                </a:lnTo>
                <a:lnTo>
                  <a:pt x="3147" y="0"/>
                </a:lnTo>
              </a:path>
            </a:pathLst>
          </a:cu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716" tIns="13716" rIns="13716" bIns="13716" anchor="ctr"/>
          <a:lstStyle/>
          <a:p>
            <a:endParaRPr lang="en-TR"/>
          </a:p>
        </p:txBody>
      </p:sp>
      <p:sp>
        <p:nvSpPr>
          <p:cNvPr id="89" name="Freeform 92">
            <a:extLst>
              <a:ext uri="{FF2B5EF4-FFF2-40B4-BE49-F238E27FC236}">
                <a16:creationId xmlns:a16="http://schemas.microsoft.com/office/drawing/2014/main" id="{46ECFC80-127D-0845-B969-867A0465ADB5}"/>
              </a:ext>
            </a:extLst>
          </p:cNvPr>
          <p:cNvSpPr>
            <a:spLocks/>
          </p:cNvSpPr>
          <p:nvPr/>
        </p:nvSpPr>
        <p:spPr bwMode="auto">
          <a:xfrm>
            <a:off x="6419850" y="3221038"/>
            <a:ext cx="2921000" cy="1350962"/>
          </a:xfrm>
          <a:custGeom>
            <a:avLst/>
            <a:gdLst>
              <a:gd name="T0" fmla="*/ 0 w 3123"/>
              <a:gd name="T1" fmla="*/ 2147483647 h 1698"/>
              <a:gd name="T2" fmla="*/ 2147483647 w 3123"/>
              <a:gd name="T3" fmla="*/ 2147483647 h 1698"/>
              <a:gd name="T4" fmla="*/ 2147483647 w 3123"/>
              <a:gd name="T5" fmla="*/ 2147483647 h 1698"/>
              <a:gd name="T6" fmla="*/ 2147483647 w 3123"/>
              <a:gd name="T7" fmla="*/ 2147483647 h 1698"/>
              <a:gd name="T8" fmla="*/ 2147483647 w 3123"/>
              <a:gd name="T9" fmla="*/ 2147483647 h 1698"/>
              <a:gd name="T10" fmla="*/ 2147483647 w 3123"/>
              <a:gd name="T11" fmla="*/ 2147483647 h 1698"/>
              <a:gd name="T12" fmla="*/ 2147483647 w 3123"/>
              <a:gd name="T13" fmla="*/ 2147483647 h 1698"/>
              <a:gd name="T14" fmla="*/ 2147483647 w 3123"/>
              <a:gd name="T15" fmla="*/ 2147483647 h 1698"/>
              <a:gd name="T16" fmla="*/ 2147483647 w 3123"/>
              <a:gd name="T17" fmla="*/ 2147483647 h 1698"/>
              <a:gd name="T18" fmla="*/ 2147483647 w 3123"/>
              <a:gd name="T19" fmla="*/ 2147483647 h 1698"/>
              <a:gd name="T20" fmla="*/ 2147483647 w 3123"/>
              <a:gd name="T21" fmla="*/ 2147483647 h 1698"/>
              <a:gd name="T22" fmla="*/ 2147483647 w 3123"/>
              <a:gd name="T23" fmla="*/ 2147483647 h 1698"/>
              <a:gd name="T24" fmla="*/ 2147483647 w 3123"/>
              <a:gd name="T25" fmla="*/ 2147483647 h 1698"/>
              <a:gd name="T26" fmla="*/ 2147483647 w 3123"/>
              <a:gd name="T27" fmla="*/ 2147483647 h 1698"/>
              <a:gd name="T28" fmla="*/ 2147483647 w 3123"/>
              <a:gd name="T29" fmla="*/ 2147483647 h 1698"/>
              <a:gd name="T30" fmla="*/ 2147483647 w 3123"/>
              <a:gd name="T31" fmla="*/ 2147483647 h 1698"/>
              <a:gd name="T32" fmla="*/ 2147483647 w 3123"/>
              <a:gd name="T33" fmla="*/ 2147483647 h 1698"/>
              <a:gd name="T34" fmla="*/ 2147483647 w 3123"/>
              <a:gd name="T35" fmla="*/ 2147483647 h 1698"/>
              <a:gd name="T36" fmla="*/ 2147483647 w 3123"/>
              <a:gd name="T37" fmla="*/ 2147483647 h 1698"/>
              <a:gd name="T38" fmla="*/ 2147483647 w 3123"/>
              <a:gd name="T39" fmla="*/ 2147483647 h 1698"/>
              <a:gd name="T40" fmla="*/ 2147483647 w 3123"/>
              <a:gd name="T41" fmla="*/ 2147483647 h 1698"/>
              <a:gd name="T42" fmla="*/ 2147483647 w 3123"/>
              <a:gd name="T43" fmla="*/ 2147483647 h 1698"/>
              <a:gd name="T44" fmla="*/ 2147483647 w 3123"/>
              <a:gd name="T45" fmla="*/ 2147483647 h 1698"/>
              <a:gd name="T46" fmla="*/ 2147483647 w 3123"/>
              <a:gd name="T47" fmla="*/ 2147483647 h 1698"/>
              <a:gd name="T48" fmla="*/ 2147483647 w 3123"/>
              <a:gd name="T49" fmla="*/ 2147483647 h 1698"/>
              <a:gd name="T50" fmla="*/ 2147483647 w 3123"/>
              <a:gd name="T51" fmla="*/ 2147483647 h 1698"/>
              <a:gd name="T52" fmla="*/ 2147483647 w 3123"/>
              <a:gd name="T53" fmla="*/ 2147483647 h 1698"/>
              <a:gd name="T54" fmla="*/ 2147483647 w 3123"/>
              <a:gd name="T55" fmla="*/ 2147483647 h 1698"/>
              <a:gd name="T56" fmla="*/ 2147483647 w 3123"/>
              <a:gd name="T57" fmla="*/ 2147483647 h 1698"/>
              <a:gd name="T58" fmla="*/ 2147483647 w 3123"/>
              <a:gd name="T59" fmla="*/ 2147483647 h 1698"/>
              <a:gd name="T60" fmla="*/ 2147483647 w 3123"/>
              <a:gd name="T61" fmla="*/ 2147483647 h 1698"/>
              <a:gd name="T62" fmla="*/ 2147483647 w 3123"/>
              <a:gd name="T63" fmla="*/ 0 h 16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123" h="1698">
                <a:moveTo>
                  <a:pt x="0" y="1695"/>
                </a:moveTo>
                <a:cubicBezTo>
                  <a:pt x="10" y="1695"/>
                  <a:pt x="20" y="1695"/>
                  <a:pt x="30" y="1695"/>
                </a:cubicBezTo>
                <a:lnTo>
                  <a:pt x="66" y="1698"/>
                </a:lnTo>
                <a:lnTo>
                  <a:pt x="120" y="1650"/>
                </a:lnTo>
                <a:lnTo>
                  <a:pt x="234" y="1641"/>
                </a:lnTo>
                <a:lnTo>
                  <a:pt x="351" y="1596"/>
                </a:lnTo>
                <a:lnTo>
                  <a:pt x="381" y="1563"/>
                </a:lnTo>
                <a:lnTo>
                  <a:pt x="522" y="1551"/>
                </a:lnTo>
                <a:lnTo>
                  <a:pt x="615" y="1482"/>
                </a:lnTo>
                <a:lnTo>
                  <a:pt x="726" y="1470"/>
                </a:lnTo>
                <a:lnTo>
                  <a:pt x="783" y="1410"/>
                </a:lnTo>
                <a:lnTo>
                  <a:pt x="867" y="1398"/>
                </a:lnTo>
                <a:lnTo>
                  <a:pt x="939" y="1344"/>
                </a:lnTo>
                <a:lnTo>
                  <a:pt x="1005" y="1332"/>
                </a:lnTo>
                <a:lnTo>
                  <a:pt x="1068" y="1269"/>
                </a:lnTo>
                <a:lnTo>
                  <a:pt x="1167" y="1257"/>
                </a:lnTo>
                <a:lnTo>
                  <a:pt x="1290" y="1158"/>
                </a:lnTo>
                <a:lnTo>
                  <a:pt x="1347" y="1149"/>
                </a:lnTo>
                <a:lnTo>
                  <a:pt x="1434" y="1083"/>
                </a:lnTo>
                <a:lnTo>
                  <a:pt x="1467" y="1068"/>
                </a:lnTo>
                <a:lnTo>
                  <a:pt x="1608" y="969"/>
                </a:lnTo>
                <a:lnTo>
                  <a:pt x="1677" y="954"/>
                </a:lnTo>
                <a:lnTo>
                  <a:pt x="1887" y="804"/>
                </a:lnTo>
                <a:lnTo>
                  <a:pt x="2037" y="693"/>
                </a:lnTo>
                <a:lnTo>
                  <a:pt x="2121" y="678"/>
                </a:lnTo>
                <a:lnTo>
                  <a:pt x="2295" y="558"/>
                </a:lnTo>
                <a:lnTo>
                  <a:pt x="2352" y="552"/>
                </a:lnTo>
                <a:lnTo>
                  <a:pt x="2637" y="315"/>
                </a:lnTo>
                <a:lnTo>
                  <a:pt x="2709" y="306"/>
                </a:lnTo>
                <a:lnTo>
                  <a:pt x="2850" y="183"/>
                </a:lnTo>
                <a:lnTo>
                  <a:pt x="2907" y="171"/>
                </a:lnTo>
                <a:lnTo>
                  <a:pt x="3123" y="0"/>
                </a:lnTo>
              </a:path>
            </a:pathLst>
          </a:cu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716" tIns="13716" rIns="13716" bIns="1371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Rectangle 93">
            <a:extLst>
              <a:ext uri="{FF2B5EF4-FFF2-40B4-BE49-F238E27FC236}">
                <a16:creationId xmlns:a16="http://schemas.microsoft.com/office/drawing/2014/main" id="{4DB758E0-58BD-2F47-879C-A5CB59055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438" y="3146425"/>
            <a:ext cx="965200" cy="2587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atenolol/thiazide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(events=820)</a:t>
            </a:r>
          </a:p>
        </p:txBody>
      </p:sp>
      <p:sp>
        <p:nvSpPr>
          <p:cNvPr id="91" name="Rectangle 94">
            <a:extLst>
              <a:ext uri="{FF2B5EF4-FFF2-40B4-BE49-F238E27FC236}">
                <a16:creationId xmlns:a16="http://schemas.microsoft.com/office/drawing/2014/main" id="{CD2F3517-78B5-B649-B09D-E92925471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3" y="4132263"/>
            <a:ext cx="1314450" cy="2587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solidFill>
                  <a:srgbClr val="00B050"/>
                </a:solidFill>
                <a:latin typeface="Calibri" panose="020F0502020204030204"/>
              </a:rPr>
              <a:t>amlodipine/perindopril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solidFill>
                  <a:srgbClr val="00B050"/>
                </a:solidFill>
                <a:latin typeface="Calibri" panose="020F0502020204030204"/>
              </a:rPr>
              <a:t>(events=738)</a:t>
            </a:r>
          </a:p>
        </p:txBody>
      </p:sp>
      <p:sp>
        <p:nvSpPr>
          <p:cNvPr id="120908" name="AutoShape 95">
            <a:extLst>
              <a:ext uri="{FF2B5EF4-FFF2-40B4-BE49-F238E27FC236}">
                <a16:creationId xmlns:a16="http://schemas.microsoft.com/office/drawing/2014/main" id="{DE27C1AF-7345-964A-992F-5AEA4C527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2665413"/>
            <a:ext cx="311150" cy="2301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tr-TR" sz="1800">
              <a:solidFill>
                <a:srgbClr val="000000"/>
              </a:solidFill>
            </a:endParaRPr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4C6DCDD7-63F4-3544-AB8C-24E0571FA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8" y="2665413"/>
            <a:ext cx="1209675" cy="2778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/>
              </a:rPr>
              <a:t>11%, </a:t>
            </a:r>
            <a:r>
              <a:rPr lang="en-GB" sz="1050" i="1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=0.0247</a:t>
            </a:r>
          </a:p>
        </p:txBody>
      </p:sp>
      <p:sp>
        <p:nvSpPr>
          <p:cNvPr id="120910" name="AutoShape 97">
            <a:extLst>
              <a:ext uri="{FF2B5EF4-FFF2-40B4-BE49-F238E27FC236}">
                <a16:creationId xmlns:a16="http://schemas.microsoft.com/office/drawing/2014/main" id="{983DFC58-C894-DB4C-8EC0-B6FBB32C5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88" y="2606675"/>
            <a:ext cx="246062" cy="277813"/>
          </a:xfrm>
          <a:prstGeom prst="downArrow">
            <a:avLst>
              <a:gd name="adj1" fmla="val 50000"/>
              <a:gd name="adj2" fmla="val 251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tr-TR" sz="1800">
              <a:solidFill>
                <a:srgbClr val="000000"/>
              </a:solidFill>
            </a:endParaRPr>
          </a:p>
        </p:txBody>
      </p:sp>
      <p:sp>
        <p:nvSpPr>
          <p:cNvPr id="95" name="Text Box 8">
            <a:extLst>
              <a:ext uri="{FF2B5EF4-FFF2-40B4-BE49-F238E27FC236}">
                <a16:creationId xmlns:a16="http://schemas.microsoft.com/office/drawing/2014/main" id="{D7729D6C-8EAF-0F4A-97D7-1F3244405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5692775"/>
            <a:ext cx="2789238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prstClr val="white">
                    <a:lumMod val="50000"/>
                  </a:prstClr>
                </a:solidFill>
              </a:rPr>
              <a:t>Dahlof</a:t>
            </a:r>
            <a:r>
              <a:rPr lang="en-US" sz="1050" dirty="0">
                <a:solidFill>
                  <a:prstClr val="white">
                    <a:lumMod val="50000"/>
                  </a:prstClr>
                </a:solidFill>
              </a:rPr>
              <a:t> B, et al</a:t>
            </a:r>
            <a:r>
              <a:rPr lang="en-US" sz="1050" i="1" dirty="0">
                <a:solidFill>
                  <a:prstClr val="white">
                    <a:lumMod val="50000"/>
                  </a:prstClr>
                </a:solidFill>
              </a:rPr>
              <a:t>. Lancet. </a:t>
            </a:r>
            <a:r>
              <a:rPr lang="en-US" sz="1050" dirty="0">
                <a:solidFill>
                  <a:prstClr val="white">
                    <a:lumMod val="50000"/>
                  </a:prstClr>
                </a:solidFill>
              </a:rPr>
              <a:t>2005;366:895-906.</a:t>
            </a:r>
          </a:p>
        </p:txBody>
      </p:sp>
      <p:pic>
        <p:nvPicPr>
          <p:cNvPr id="120912" name="Picture 6">
            <a:extLst>
              <a:ext uri="{FF2B5EF4-FFF2-40B4-BE49-F238E27FC236}">
                <a16:creationId xmlns:a16="http://schemas.microsoft.com/office/drawing/2014/main" id="{BE20BF8F-C2A9-C044-BCAD-DDDCC151A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3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13" name="Title 1">
            <a:extLst>
              <a:ext uri="{FF2B5EF4-FFF2-40B4-BE49-F238E27FC236}">
                <a16:creationId xmlns:a16="http://schemas.microsoft.com/office/drawing/2014/main" id="{219C700F-7923-154D-9740-5ABBA220FA87}"/>
              </a:ext>
            </a:extLst>
          </p:cNvPr>
          <p:cNvSpPr txBox="1">
            <a:spLocks/>
          </p:cNvSpPr>
          <p:nvPr/>
        </p:nvSpPr>
        <p:spPr bwMode="auto">
          <a:xfrm>
            <a:off x="1027113" y="579436"/>
            <a:ext cx="1021419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3200" b="1" dirty="0" err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Perindopril&amp;amlodipin</a:t>
            </a:r>
            <a:r>
              <a:rPr lang="tr-TR" altLang="tr-TR" sz="32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ile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32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Total ve </a:t>
            </a:r>
            <a:r>
              <a:rPr lang="tr-TR" altLang="tr-TR" sz="3200" b="1" dirty="0" err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Kardiyovasküler</a:t>
            </a:r>
            <a:r>
              <a:rPr lang="tr-TR" altLang="tr-TR" sz="32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ölümde anlamlı azalma </a:t>
            </a:r>
            <a:br>
              <a:rPr lang="tr-TR" altLang="tr-TR" sz="32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endParaRPr lang="en-US" altLang="tr-TR" sz="3200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68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5" name="Text Box 10">
            <a:extLst>
              <a:ext uri="{FF2B5EF4-FFF2-40B4-BE49-F238E27FC236}">
                <a16:creationId xmlns:a16="http://schemas.microsoft.com/office/drawing/2014/main" id="{767117CA-446B-E940-8415-1B4EA1DB8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6105525"/>
            <a:ext cx="29051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fr-FR" sz="105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Dahlöf</a:t>
            </a:r>
            <a:r>
              <a:rPr lang="fr-FR" sz="10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B, et al. </a:t>
            </a:r>
            <a:r>
              <a:rPr lang="fr-FR" sz="1050" i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Lancet.</a:t>
            </a:r>
            <a:r>
              <a:rPr lang="fr-FR" sz="10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2005;366:895-906.</a:t>
            </a:r>
          </a:p>
          <a:p>
            <a:pPr>
              <a:spcBef>
                <a:spcPct val="50000"/>
              </a:spcBef>
              <a:defRPr/>
            </a:pPr>
            <a:r>
              <a:rPr lang="fr-FR" sz="10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Poulter</a:t>
            </a: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N, et al</a:t>
            </a:r>
            <a:r>
              <a:rPr lang="en-US" sz="1050" i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. Lancet. </a:t>
            </a: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2005;366:907-914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122882" name="Rectangle 8">
            <a:extLst>
              <a:ext uri="{FF2B5EF4-FFF2-40B4-BE49-F238E27FC236}">
                <a16:creationId xmlns:a16="http://schemas.microsoft.com/office/drawing/2014/main" id="{2C5AC577-557E-284A-98E5-29843C724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821" y="320675"/>
            <a:ext cx="11466786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Basıncında Azalma Benzer olduğu halde, </a:t>
            </a:r>
            <a:r>
              <a:rPr lang="tr-TR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perindopril+amlodipin</a:t>
            </a:r>
            <a:r>
              <a:rPr lang="tr-T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koroner olay ve inme daha AZ</a:t>
            </a:r>
            <a:endParaRPr lang="fr-FR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AutoShape 168">
            <a:extLst>
              <a:ext uri="{FF2B5EF4-FFF2-40B4-BE49-F238E27FC236}">
                <a16:creationId xmlns:a16="http://schemas.microsoft.com/office/drawing/2014/main" id="{BD834261-6765-3D44-8E5C-4567CB0E1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95" y="2235994"/>
            <a:ext cx="5479256" cy="3193256"/>
          </a:xfrm>
          <a:prstGeom prst="roundRect">
            <a:avLst>
              <a:gd name="adj" fmla="val 5199"/>
            </a:avLst>
          </a:prstGeom>
          <a:solidFill>
            <a:schemeClr val="bg1"/>
          </a:solidFill>
          <a:ln w="12700" algn="ctr">
            <a:solidFill>
              <a:srgbClr val="0071B9"/>
            </a:solidFill>
            <a:round/>
            <a:headEnd/>
            <a:tailEnd/>
          </a:ln>
          <a:effectLst>
            <a:outerShdw blurRad="152400" dist="38100" dir="78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886" name="Line 35">
            <a:extLst>
              <a:ext uri="{FF2B5EF4-FFF2-40B4-BE49-F238E27FC236}">
                <a16:creationId xmlns:a16="http://schemas.microsoft.com/office/drawing/2014/main" id="{0C33C3FA-0BFA-D547-A54B-C5B159AD8C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4469" y="4841875"/>
            <a:ext cx="1588" cy="4762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887" name="Line 36">
            <a:extLst>
              <a:ext uri="{FF2B5EF4-FFF2-40B4-BE49-F238E27FC236}">
                <a16:creationId xmlns:a16="http://schemas.microsoft.com/office/drawing/2014/main" id="{F70282F2-710E-0D43-B4B0-BC86B7624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4469" y="2543175"/>
            <a:ext cx="1588" cy="225583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888" name="Line 37">
            <a:extLst>
              <a:ext uri="{FF2B5EF4-FFF2-40B4-BE49-F238E27FC236}">
                <a16:creationId xmlns:a16="http://schemas.microsoft.com/office/drawing/2014/main" id="{73E51848-B7F5-4F4E-802D-ED70C9220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1632" y="4889500"/>
            <a:ext cx="4637087" cy="158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889" name="Line 38">
            <a:extLst>
              <a:ext uri="{FF2B5EF4-FFF2-40B4-BE49-F238E27FC236}">
                <a16:creationId xmlns:a16="http://schemas.microsoft.com/office/drawing/2014/main" id="{FAA7E51D-596B-BD43-A609-152E763E43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1607" y="4778375"/>
            <a:ext cx="79375" cy="36513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890" name="Line 39">
            <a:extLst>
              <a:ext uri="{FF2B5EF4-FFF2-40B4-BE49-F238E27FC236}">
                <a16:creationId xmlns:a16="http://schemas.microsoft.com/office/drawing/2014/main" id="{C6FAB013-054C-E74A-9972-464C26FE2F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1607" y="4827588"/>
            <a:ext cx="79375" cy="285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891" name="Line 40">
            <a:extLst>
              <a:ext uri="{FF2B5EF4-FFF2-40B4-BE49-F238E27FC236}">
                <a16:creationId xmlns:a16="http://schemas.microsoft.com/office/drawing/2014/main" id="{E4A1E170-ECE9-BE48-B0FB-2DFEEE8E6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6557" y="4889500"/>
            <a:ext cx="1587" cy="635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892" name="Line 41">
            <a:extLst>
              <a:ext uri="{FF2B5EF4-FFF2-40B4-BE49-F238E27FC236}">
                <a16:creationId xmlns:a16="http://schemas.microsoft.com/office/drawing/2014/main" id="{44C36A0A-A153-9E4D-BB8C-D04B83A8E0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7319" y="4681538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893" name="Line 42">
            <a:extLst>
              <a:ext uri="{FF2B5EF4-FFF2-40B4-BE49-F238E27FC236}">
                <a16:creationId xmlns:a16="http://schemas.microsoft.com/office/drawing/2014/main" id="{9CFB8FA4-F697-7A4C-93DF-BEEC9478D9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7319" y="4352925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894" name="Line 43">
            <a:extLst>
              <a:ext uri="{FF2B5EF4-FFF2-40B4-BE49-F238E27FC236}">
                <a16:creationId xmlns:a16="http://schemas.microsoft.com/office/drawing/2014/main" id="{ABB27182-E5E8-3148-B82C-5810D26107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7319" y="4017963"/>
            <a:ext cx="65088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895" name="Line 44">
            <a:extLst>
              <a:ext uri="{FF2B5EF4-FFF2-40B4-BE49-F238E27FC236}">
                <a16:creationId xmlns:a16="http://schemas.microsoft.com/office/drawing/2014/main" id="{5ADEDDC8-7C23-9A41-983F-0C8BEC763F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7319" y="3687763"/>
            <a:ext cx="65088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896" name="Line 45">
            <a:extLst>
              <a:ext uri="{FF2B5EF4-FFF2-40B4-BE49-F238E27FC236}">
                <a16:creationId xmlns:a16="http://schemas.microsoft.com/office/drawing/2014/main" id="{E719C915-ECAD-314D-B36B-E02885B753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7319" y="3359150"/>
            <a:ext cx="65088" cy="158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897" name="Line 46">
            <a:extLst>
              <a:ext uri="{FF2B5EF4-FFF2-40B4-BE49-F238E27FC236}">
                <a16:creationId xmlns:a16="http://schemas.microsoft.com/office/drawing/2014/main" id="{A86396E6-7EEA-E240-A269-746F99DDED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7319" y="3030538"/>
            <a:ext cx="65088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898" name="Line 47">
            <a:extLst>
              <a:ext uri="{FF2B5EF4-FFF2-40B4-BE49-F238E27FC236}">
                <a16:creationId xmlns:a16="http://schemas.microsoft.com/office/drawing/2014/main" id="{40D4BF63-75EE-5347-A219-F54011C41A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7319" y="2701925"/>
            <a:ext cx="65088" cy="31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899" name="Line 48">
            <a:extLst>
              <a:ext uri="{FF2B5EF4-FFF2-40B4-BE49-F238E27FC236}">
                <a16:creationId xmlns:a16="http://schemas.microsoft.com/office/drawing/2014/main" id="{528500FC-28A1-F34E-91AA-A1BF10CC4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2032" y="4889500"/>
            <a:ext cx="1587" cy="635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00" name="Line 49">
            <a:extLst>
              <a:ext uri="{FF2B5EF4-FFF2-40B4-BE49-F238E27FC236}">
                <a16:creationId xmlns:a16="http://schemas.microsoft.com/office/drawing/2014/main" id="{0EBFFCC3-AF34-3A4E-9AED-E25F01D0F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1757" y="4889500"/>
            <a:ext cx="1587" cy="635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01" name="Line 50">
            <a:extLst>
              <a:ext uri="{FF2B5EF4-FFF2-40B4-BE49-F238E27FC236}">
                <a16:creationId xmlns:a16="http://schemas.microsoft.com/office/drawing/2014/main" id="{04F1B904-D0D3-A249-BF98-4B23C4BC9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069" y="4889500"/>
            <a:ext cx="1588" cy="635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02" name="Line 51">
            <a:extLst>
              <a:ext uri="{FF2B5EF4-FFF2-40B4-BE49-F238E27FC236}">
                <a16:creationId xmlns:a16="http://schemas.microsoft.com/office/drawing/2014/main" id="{FA5F7BF0-9CE1-7445-B17E-065F79CFA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6444" y="4889500"/>
            <a:ext cx="1588" cy="635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03" name="Line 52">
            <a:extLst>
              <a:ext uri="{FF2B5EF4-FFF2-40B4-BE49-F238E27FC236}">
                <a16:creationId xmlns:a16="http://schemas.microsoft.com/office/drawing/2014/main" id="{0354943E-0D66-0B48-86B6-411E58C9C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7757" y="4889500"/>
            <a:ext cx="1587" cy="635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04" name="Line 53">
            <a:extLst>
              <a:ext uri="{FF2B5EF4-FFF2-40B4-BE49-F238E27FC236}">
                <a16:creationId xmlns:a16="http://schemas.microsoft.com/office/drawing/2014/main" id="{CF7A3FD3-D707-6A4E-84F3-2B2A7AF48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9069" y="4889500"/>
            <a:ext cx="1588" cy="635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05" name="Line 54">
            <a:extLst>
              <a:ext uri="{FF2B5EF4-FFF2-40B4-BE49-F238E27FC236}">
                <a16:creationId xmlns:a16="http://schemas.microsoft.com/office/drawing/2014/main" id="{6006D332-8C64-EF43-AD87-B8F23318A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8794" y="4889500"/>
            <a:ext cx="1588" cy="635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06" name="Line 55">
            <a:extLst>
              <a:ext uri="{FF2B5EF4-FFF2-40B4-BE49-F238E27FC236}">
                <a16:creationId xmlns:a16="http://schemas.microsoft.com/office/drawing/2014/main" id="{315121CE-18D2-A944-89C8-6E798383B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107" y="4889500"/>
            <a:ext cx="1587" cy="635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07" name="Line 56">
            <a:extLst>
              <a:ext uri="{FF2B5EF4-FFF2-40B4-BE49-F238E27FC236}">
                <a16:creationId xmlns:a16="http://schemas.microsoft.com/office/drawing/2014/main" id="{78442F68-D3CC-9F43-BC94-4689B6AA8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3482" y="4889500"/>
            <a:ext cx="3175" cy="635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08" name="Line 57">
            <a:extLst>
              <a:ext uri="{FF2B5EF4-FFF2-40B4-BE49-F238E27FC236}">
                <a16:creationId xmlns:a16="http://schemas.microsoft.com/office/drawing/2014/main" id="{3E6B1B87-ACD0-ED41-A765-FB89236F8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4794" y="4889500"/>
            <a:ext cx="3175" cy="635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09" name="Line 58">
            <a:extLst>
              <a:ext uri="{FF2B5EF4-FFF2-40B4-BE49-F238E27FC236}">
                <a16:creationId xmlns:a16="http://schemas.microsoft.com/office/drawing/2014/main" id="{C2388BC6-9B11-4841-A175-7BABA9A51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107" y="4889500"/>
            <a:ext cx="3175" cy="635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10" name="Line 59">
            <a:extLst>
              <a:ext uri="{FF2B5EF4-FFF2-40B4-BE49-F238E27FC236}">
                <a16:creationId xmlns:a16="http://schemas.microsoft.com/office/drawing/2014/main" id="{162325F8-F441-E546-954B-E03C4EC571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7419" y="4889500"/>
            <a:ext cx="3175" cy="635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11" name="Freeform 62">
            <a:extLst>
              <a:ext uri="{FF2B5EF4-FFF2-40B4-BE49-F238E27FC236}">
                <a16:creationId xmlns:a16="http://schemas.microsoft.com/office/drawing/2014/main" id="{C9BC0203-C46D-644B-879D-8D9DD7C176C1}"/>
              </a:ext>
            </a:extLst>
          </p:cNvPr>
          <p:cNvSpPr>
            <a:spLocks/>
          </p:cNvSpPr>
          <p:nvPr/>
        </p:nvSpPr>
        <p:spPr bwMode="auto">
          <a:xfrm>
            <a:off x="1522144" y="2962275"/>
            <a:ext cx="3729038" cy="488950"/>
          </a:xfrm>
          <a:custGeom>
            <a:avLst/>
            <a:gdLst>
              <a:gd name="T0" fmla="*/ 0 w 2076"/>
              <a:gd name="T1" fmla="*/ 2147483646 h 277"/>
              <a:gd name="T2" fmla="*/ 2147483646 w 2076"/>
              <a:gd name="T3" fmla="*/ 2147483646 h 277"/>
              <a:gd name="T4" fmla="*/ 2147483646 w 2076"/>
              <a:gd name="T5" fmla="*/ 2147483646 h 277"/>
              <a:gd name="T6" fmla="*/ 2147483646 w 2076"/>
              <a:gd name="T7" fmla="*/ 2147483646 h 277"/>
              <a:gd name="T8" fmla="*/ 2147483646 w 2076"/>
              <a:gd name="T9" fmla="*/ 2147483646 h 277"/>
              <a:gd name="T10" fmla="*/ 2147483646 w 2076"/>
              <a:gd name="T11" fmla="*/ 2147483646 h 277"/>
              <a:gd name="T12" fmla="*/ 2147483646 w 2076"/>
              <a:gd name="T13" fmla="*/ 2147483646 h 277"/>
              <a:gd name="T14" fmla="*/ 2147483646 w 2076"/>
              <a:gd name="T15" fmla="*/ 2147483646 h 277"/>
              <a:gd name="T16" fmla="*/ 2147483646 w 2076"/>
              <a:gd name="T17" fmla="*/ 2147483646 h 277"/>
              <a:gd name="T18" fmla="*/ 2147483646 w 2076"/>
              <a:gd name="T19" fmla="*/ 2147483646 h 277"/>
              <a:gd name="T20" fmla="*/ 2147483646 w 2076"/>
              <a:gd name="T21" fmla="*/ 2147483646 h 277"/>
              <a:gd name="T22" fmla="*/ 2147483646 w 2076"/>
              <a:gd name="T23" fmla="*/ 2147483646 h 277"/>
              <a:gd name="T24" fmla="*/ 2147483646 w 2076"/>
              <a:gd name="T25" fmla="*/ 2147483646 h 277"/>
              <a:gd name="T26" fmla="*/ 2147483646 w 2076"/>
              <a:gd name="T27" fmla="*/ 2147483646 h 277"/>
              <a:gd name="T28" fmla="*/ 2147483646 w 2076"/>
              <a:gd name="T29" fmla="*/ 2147483646 h 277"/>
              <a:gd name="T30" fmla="*/ 2147483646 w 2076"/>
              <a:gd name="T31" fmla="*/ 2147483646 h 277"/>
              <a:gd name="T32" fmla="*/ 2147483646 w 2076"/>
              <a:gd name="T33" fmla="*/ 2147483646 h 277"/>
              <a:gd name="T34" fmla="*/ 2147483646 w 2076"/>
              <a:gd name="T35" fmla="*/ 2147483646 h 277"/>
              <a:gd name="T36" fmla="*/ 2147483646 w 2076"/>
              <a:gd name="T37" fmla="*/ 2147483646 h 277"/>
              <a:gd name="T38" fmla="*/ 2147483646 w 2076"/>
              <a:gd name="T39" fmla="*/ 2147483646 h 277"/>
              <a:gd name="T40" fmla="*/ 2147483646 w 2076"/>
              <a:gd name="T41" fmla="*/ 2147483646 h 277"/>
              <a:gd name="T42" fmla="*/ 2147483646 w 2076"/>
              <a:gd name="T43" fmla="*/ 2147483646 h 277"/>
              <a:gd name="T44" fmla="*/ 2147483646 w 2076"/>
              <a:gd name="T45" fmla="*/ 2147483646 h 277"/>
              <a:gd name="T46" fmla="*/ 2147483646 w 2076"/>
              <a:gd name="T47" fmla="*/ 2147483646 h 277"/>
              <a:gd name="T48" fmla="*/ 2147483646 w 2076"/>
              <a:gd name="T49" fmla="*/ 2147483646 h 277"/>
              <a:gd name="T50" fmla="*/ 2147483646 w 2076"/>
              <a:gd name="T51" fmla="*/ 2147483646 h 277"/>
              <a:gd name="T52" fmla="*/ 2147483646 w 2076"/>
              <a:gd name="T53" fmla="*/ 2147483646 h 277"/>
              <a:gd name="T54" fmla="*/ 2147483646 w 2076"/>
              <a:gd name="T55" fmla="*/ 2147483646 h 277"/>
              <a:gd name="T56" fmla="*/ 2147483646 w 2076"/>
              <a:gd name="T57" fmla="*/ 2147483646 h 277"/>
              <a:gd name="T58" fmla="*/ 2147483646 w 2076"/>
              <a:gd name="T59" fmla="*/ 2147483646 h 277"/>
              <a:gd name="T60" fmla="*/ 2147483646 w 2076"/>
              <a:gd name="T61" fmla="*/ 2147483646 h 277"/>
              <a:gd name="T62" fmla="*/ 2147483646 w 2076"/>
              <a:gd name="T63" fmla="*/ 2147483646 h 277"/>
              <a:gd name="T64" fmla="*/ 2147483646 w 2076"/>
              <a:gd name="T65" fmla="*/ 2147483646 h 277"/>
              <a:gd name="T66" fmla="*/ 2147483646 w 2076"/>
              <a:gd name="T67" fmla="*/ 2147483646 h 2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76"/>
              <a:gd name="T103" fmla="*/ 0 h 277"/>
              <a:gd name="T104" fmla="*/ 2076 w 2076"/>
              <a:gd name="T105" fmla="*/ 277 h 2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76" h="277">
                <a:moveTo>
                  <a:pt x="0" y="0"/>
                </a:moveTo>
                <a:lnTo>
                  <a:pt x="0" y="12"/>
                </a:lnTo>
                <a:lnTo>
                  <a:pt x="12" y="12"/>
                </a:lnTo>
                <a:lnTo>
                  <a:pt x="12" y="31"/>
                </a:lnTo>
                <a:lnTo>
                  <a:pt x="16" y="31"/>
                </a:lnTo>
                <a:lnTo>
                  <a:pt x="16" y="43"/>
                </a:lnTo>
                <a:lnTo>
                  <a:pt x="20" y="43"/>
                </a:lnTo>
                <a:lnTo>
                  <a:pt x="20" y="55"/>
                </a:lnTo>
                <a:lnTo>
                  <a:pt x="32" y="55"/>
                </a:lnTo>
                <a:lnTo>
                  <a:pt x="32" y="63"/>
                </a:lnTo>
                <a:lnTo>
                  <a:pt x="43" y="63"/>
                </a:lnTo>
                <a:lnTo>
                  <a:pt x="43" y="75"/>
                </a:lnTo>
                <a:lnTo>
                  <a:pt x="59" y="75"/>
                </a:lnTo>
                <a:lnTo>
                  <a:pt x="59" y="91"/>
                </a:lnTo>
                <a:lnTo>
                  <a:pt x="67" y="91"/>
                </a:lnTo>
                <a:lnTo>
                  <a:pt x="67" y="103"/>
                </a:lnTo>
                <a:lnTo>
                  <a:pt x="75" y="103"/>
                </a:lnTo>
                <a:lnTo>
                  <a:pt x="75" y="111"/>
                </a:lnTo>
                <a:lnTo>
                  <a:pt x="87" y="111"/>
                </a:lnTo>
                <a:lnTo>
                  <a:pt x="87" y="123"/>
                </a:lnTo>
                <a:lnTo>
                  <a:pt x="107" y="123"/>
                </a:lnTo>
                <a:lnTo>
                  <a:pt x="107" y="134"/>
                </a:lnTo>
                <a:lnTo>
                  <a:pt x="126" y="134"/>
                </a:lnTo>
                <a:lnTo>
                  <a:pt x="126" y="142"/>
                </a:lnTo>
                <a:lnTo>
                  <a:pt x="138" y="142"/>
                </a:lnTo>
                <a:lnTo>
                  <a:pt x="138" y="150"/>
                </a:lnTo>
                <a:lnTo>
                  <a:pt x="166" y="150"/>
                </a:lnTo>
                <a:lnTo>
                  <a:pt x="166" y="154"/>
                </a:lnTo>
                <a:lnTo>
                  <a:pt x="209" y="154"/>
                </a:lnTo>
                <a:lnTo>
                  <a:pt x="209" y="158"/>
                </a:lnTo>
                <a:lnTo>
                  <a:pt x="245" y="158"/>
                </a:lnTo>
                <a:lnTo>
                  <a:pt x="245" y="166"/>
                </a:lnTo>
                <a:lnTo>
                  <a:pt x="281" y="166"/>
                </a:lnTo>
                <a:lnTo>
                  <a:pt x="281" y="170"/>
                </a:lnTo>
                <a:lnTo>
                  <a:pt x="316" y="170"/>
                </a:lnTo>
                <a:lnTo>
                  <a:pt x="316" y="178"/>
                </a:lnTo>
                <a:lnTo>
                  <a:pt x="356" y="178"/>
                </a:lnTo>
                <a:lnTo>
                  <a:pt x="356" y="186"/>
                </a:lnTo>
                <a:lnTo>
                  <a:pt x="391" y="186"/>
                </a:lnTo>
                <a:lnTo>
                  <a:pt x="391" y="190"/>
                </a:lnTo>
                <a:lnTo>
                  <a:pt x="427" y="190"/>
                </a:lnTo>
                <a:lnTo>
                  <a:pt x="427" y="198"/>
                </a:lnTo>
                <a:lnTo>
                  <a:pt x="490" y="198"/>
                </a:lnTo>
                <a:lnTo>
                  <a:pt x="490" y="206"/>
                </a:lnTo>
                <a:lnTo>
                  <a:pt x="561" y="206"/>
                </a:lnTo>
                <a:lnTo>
                  <a:pt x="561" y="210"/>
                </a:lnTo>
                <a:lnTo>
                  <a:pt x="609" y="210"/>
                </a:lnTo>
                <a:lnTo>
                  <a:pt x="609" y="221"/>
                </a:lnTo>
                <a:lnTo>
                  <a:pt x="660" y="221"/>
                </a:lnTo>
                <a:lnTo>
                  <a:pt x="660" y="229"/>
                </a:lnTo>
                <a:lnTo>
                  <a:pt x="783" y="229"/>
                </a:lnTo>
                <a:lnTo>
                  <a:pt x="783" y="233"/>
                </a:lnTo>
                <a:lnTo>
                  <a:pt x="842" y="233"/>
                </a:lnTo>
                <a:lnTo>
                  <a:pt x="842" y="241"/>
                </a:lnTo>
                <a:lnTo>
                  <a:pt x="996" y="241"/>
                </a:lnTo>
                <a:lnTo>
                  <a:pt x="996" y="245"/>
                </a:lnTo>
                <a:lnTo>
                  <a:pt x="1044" y="245"/>
                </a:lnTo>
                <a:lnTo>
                  <a:pt x="1044" y="253"/>
                </a:lnTo>
                <a:lnTo>
                  <a:pt x="1230" y="253"/>
                </a:lnTo>
                <a:lnTo>
                  <a:pt x="1230" y="257"/>
                </a:lnTo>
                <a:lnTo>
                  <a:pt x="1289" y="257"/>
                </a:lnTo>
                <a:lnTo>
                  <a:pt x="1289" y="261"/>
                </a:lnTo>
                <a:lnTo>
                  <a:pt x="1416" y="261"/>
                </a:lnTo>
                <a:lnTo>
                  <a:pt x="1420" y="265"/>
                </a:lnTo>
                <a:lnTo>
                  <a:pt x="1510" y="265"/>
                </a:lnTo>
                <a:lnTo>
                  <a:pt x="1546" y="265"/>
                </a:lnTo>
                <a:lnTo>
                  <a:pt x="1546" y="277"/>
                </a:lnTo>
                <a:lnTo>
                  <a:pt x="1597" y="277"/>
                </a:lnTo>
                <a:lnTo>
                  <a:pt x="2076" y="277"/>
                </a:lnTo>
              </a:path>
            </a:pathLst>
          </a:custGeom>
          <a:noFill/>
          <a:ln w="38100" cap="flat" cmpd="sng">
            <a:solidFill>
              <a:srgbClr val="99AF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12" name="Line 63">
            <a:extLst>
              <a:ext uri="{FF2B5EF4-FFF2-40B4-BE49-F238E27FC236}">
                <a16:creationId xmlns:a16="http://schemas.microsoft.com/office/drawing/2014/main" id="{4F7C24BF-0E37-8346-98F3-E3EB6AF2D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9144" y="3381375"/>
            <a:ext cx="120650" cy="1588"/>
          </a:xfrm>
          <a:prstGeom prst="line">
            <a:avLst/>
          </a:prstGeom>
          <a:noFill/>
          <a:ln w="23813">
            <a:solidFill>
              <a:srgbClr val="99AFC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13" name="Line 64">
            <a:extLst>
              <a:ext uri="{FF2B5EF4-FFF2-40B4-BE49-F238E27FC236}">
                <a16:creationId xmlns:a16="http://schemas.microsoft.com/office/drawing/2014/main" id="{5FCB60DA-F164-6C45-8FD0-702E2B16F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9144" y="3444875"/>
            <a:ext cx="120650" cy="1588"/>
          </a:xfrm>
          <a:prstGeom prst="line">
            <a:avLst/>
          </a:prstGeom>
          <a:noFill/>
          <a:ln w="23813">
            <a:solidFill>
              <a:srgbClr val="0071B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14" name="Line 67">
            <a:extLst>
              <a:ext uri="{FF2B5EF4-FFF2-40B4-BE49-F238E27FC236}">
                <a16:creationId xmlns:a16="http://schemas.microsoft.com/office/drawing/2014/main" id="{06D4AF70-2FDB-CE4A-8631-1589EA8F3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9144" y="4359275"/>
            <a:ext cx="120650" cy="1588"/>
          </a:xfrm>
          <a:prstGeom prst="line">
            <a:avLst/>
          </a:prstGeom>
          <a:noFill/>
          <a:ln w="23813">
            <a:solidFill>
              <a:srgbClr val="99AFC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15" name="Line 68">
            <a:extLst>
              <a:ext uri="{FF2B5EF4-FFF2-40B4-BE49-F238E27FC236}">
                <a16:creationId xmlns:a16="http://schemas.microsoft.com/office/drawing/2014/main" id="{17197F0B-497C-1145-A7CB-AF7635F92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9144" y="4421188"/>
            <a:ext cx="120650" cy="1587"/>
          </a:xfrm>
          <a:prstGeom prst="line">
            <a:avLst/>
          </a:prstGeom>
          <a:noFill/>
          <a:ln w="23813">
            <a:solidFill>
              <a:srgbClr val="0071B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16" name="Line 69">
            <a:extLst>
              <a:ext uri="{FF2B5EF4-FFF2-40B4-BE49-F238E27FC236}">
                <a16:creationId xmlns:a16="http://schemas.microsoft.com/office/drawing/2014/main" id="{31F6D6E8-8297-D047-94C6-69F6ED223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7982" y="2990850"/>
            <a:ext cx="120650" cy="3175"/>
          </a:xfrm>
          <a:prstGeom prst="line">
            <a:avLst/>
          </a:prstGeom>
          <a:noFill/>
          <a:ln w="23813">
            <a:solidFill>
              <a:srgbClr val="99AFC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17" name="Line 70">
            <a:extLst>
              <a:ext uri="{FF2B5EF4-FFF2-40B4-BE49-F238E27FC236}">
                <a16:creationId xmlns:a16="http://schemas.microsoft.com/office/drawing/2014/main" id="{67C6504C-9E49-C846-AA43-0BE50BCC3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7982" y="2919413"/>
            <a:ext cx="120650" cy="3175"/>
          </a:xfrm>
          <a:prstGeom prst="line">
            <a:avLst/>
          </a:prstGeom>
          <a:noFill/>
          <a:ln w="23813">
            <a:solidFill>
              <a:srgbClr val="0071B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18" name="Line 71">
            <a:extLst>
              <a:ext uri="{FF2B5EF4-FFF2-40B4-BE49-F238E27FC236}">
                <a16:creationId xmlns:a16="http://schemas.microsoft.com/office/drawing/2014/main" id="{65EDE124-1988-A743-9FD5-592892666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7982" y="4171950"/>
            <a:ext cx="120650" cy="1588"/>
          </a:xfrm>
          <a:prstGeom prst="line">
            <a:avLst/>
          </a:prstGeom>
          <a:noFill/>
          <a:ln w="23813">
            <a:solidFill>
              <a:srgbClr val="99AFC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19" name="Line 72">
            <a:extLst>
              <a:ext uri="{FF2B5EF4-FFF2-40B4-BE49-F238E27FC236}">
                <a16:creationId xmlns:a16="http://schemas.microsoft.com/office/drawing/2014/main" id="{9C66687F-B3A8-9646-97B6-CD39D99FC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7982" y="4108450"/>
            <a:ext cx="120650" cy="0"/>
          </a:xfrm>
          <a:prstGeom prst="line">
            <a:avLst/>
          </a:prstGeom>
          <a:noFill/>
          <a:ln w="23813">
            <a:solidFill>
              <a:srgbClr val="0071B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20" name="Freeform 73">
            <a:extLst>
              <a:ext uri="{FF2B5EF4-FFF2-40B4-BE49-F238E27FC236}">
                <a16:creationId xmlns:a16="http://schemas.microsoft.com/office/drawing/2014/main" id="{33142D3D-9B2D-584F-9D91-9943724A0861}"/>
              </a:ext>
            </a:extLst>
          </p:cNvPr>
          <p:cNvSpPr>
            <a:spLocks/>
          </p:cNvSpPr>
          <p:nvPr/>
        </p:nvSpPr>
        <p:spPr bwMode="auto">
          <a:xfrm>
            <a:off x="1522144" y="2955925"/>
            <a:ext cx="3721100" cy="488950"/>
          </a:xfrm>
          <a:custGeom>
            <a:avLst/>
            <a:gdLst>
              <a:gd name="T0" fmla="*/ 0 w 2072"/>
              <a:gd name="T1" fmla="*/ 0 h 277"/>
              <a:gd name="T2" fmla="*/ 0 w 2072"/>
              <a:gd name="T3" fmla="*/ 2147483646 h 277"/>
              <a:gd name="T4" fmla="*/ 2147483646 w 2072"/>
              <a:gd name="T5" fmla="*/ 2147483646 h 277"/>
              <a:gd name="T6" fmla="*/ 2147483646 w 2072"/>
              <a:gd name="T7" fmla="*/ 2147483646 h 277"/>
              <a:gd name="T8" fmla="*/ 2147483646 w 2072"/>
              <a:gd name="T9" fmla="*/ 2147483646 h 277"/>
              <a:gd name="T10" fmla="*/ 2147483646 w 2072"/>
              <a:gd name="T11" fmla="*/ 2147483646 h 277"/>
              <a:gd name="T12" fmla="*/ 2147483646 w 2072"/>
              <a:gd name="T13" fmla="*/ 2147483646 h 277"/>
              <a:gd name="T14" fmla="*/ 2147483646 w 2072"/>
              <a:gd name="T15" fmla="*/ 2147483646 h 277"/>
              <a:gd name="T16" fmla="*/ 2147483646 w 2072"/>
              <a:gd name="T17" fmla="*/ 2147483646 h 277"/>
              <a:gd name="T18" fmla="*/ 2147483646 w 2072"/>
              <a:gd name="T19" fmla="*/ 2147483646 h 277"/>
              <a:gd name="T20" fmla="*/ 2147483646 w 2072"/>
              <a:gd name="T21" fmla="*/ 2147483646 h 277"/>
              <a:gd name="T22" fmla="*/ 2147483646 w 2072"/>
              <a:gd name="T23" fmla="*/ 2147483646 h 277"/>
              <a:gd name="T24" fmla="*/ 2147483646 w 2072"/>
              <a:gd name="T25" fmla="*/ 2147483646 h 277"/>
              <a:gd name="T26" fmla="*/ 2147483646 w 2072"/>
              <a:gd name="T27" fmla="*/ 2147483646 h 277"/>
              <a:gd name="T28" fmla="*/ 2147483646 w 2072"/>
              <a:gd name="T29" fmla="*/ 2147483646 h 277"/>
              <a:gd name="T30" fmla="*/ 2147483646 w 2072"/>
              <a:gd name="T31" fmla="*/ 2147483646 h 277"/>
              <a:gd name="T32" fmla="*/ 2147483646 w 2072"/>
              <a:gd name="T33" fmla="*/ 2147483646 h 277"/>
              <a:gd name="T34" fmla="*/ 2147483646 w 2072"/>
              <a:gd name="T35" fmla="*/ 2147483646 h 277"/>
              <a:gd name="T36" fmla="*/ 2147483646 w 2072"/>
              <a:gd name="T37" fmla="*/ 2147483646 h 277"/>
              <a:gd name="T38" fmla="*/ 2147483646 w 2072"/>
              <a:gd name="T39" fmla="*/ 2147483646 h 277"/>
              <a:gd name="T40" fmla="*/ 2147483646 w 2072"/>
              <a:gd name="T41" fmla="*/ 2147483646 h 277"/>
              <a:gd name="T42" fmla="*/ 2147483646 w 2072"/>
              <a:gd name="T43" fmla="*/ 2147483646 h 277"/>
              <a:gd name="T44" fmla="*/ 2147483646 w 2072"/>
              <a:gd name="T45" fmla="*/ 2147483646 h 277"/>
              <a:gd name="T46" fmla="*/ 2147483646 w 2072"/>
              <a:gd name="T47" fmla="*/ 2147483646 h 277"/>
              <a:gd name="T48" fmla="*/ 2147483646 w 2072"/>
              <a:gd name="T49" fmla="*/ 2147483646 h 277"/>
              <a:gd name="T50" fmla="*/ 2147483646 w 2072"/>
              <a:gd name="T51" fmla="*/ 2147483646 h 277"/>
              <a:gd name="T52" fmla="*/ 2147483646 w 2072"/>
              <a:gd name="T53" fmla="*/ 2147483646 h 277"/>
              <a:gd name="T54" fmla="*/ 2147483646 w 2072"/>
              <a:gd name="T55" fmla="*/ 2147483646 h 277"/>
              <a:gd name="T56" fmla="*/ 2147483646 w 2072"/>
              <a:gd name="T57" fmla="*/ 2147483646 h 277"/>
              <a:gd name="T58" fmla="*/ 2147483646 w 2072"/>
              <a:gd name="T59" fmla="*/ 2147483646 h 277"/>
              <a:gd name="T60" fmla="*/ 2147483646 w 2072"/>
              <a:gd name="T61" fmla="*/ 2147483646 h 277"/>
              <a:gd name="T62" fmla="*/ 2147483646 w 2072"/>
              <a:gd name="T63" fmla="*/ 2147483646 h 277"/>
              <a:gd name="T64" fmla="*/ 2147483646 w 2072"/>
              <a:gd name="T65" fmla="*/ 2147483646 h 277"/>
              <a:gd name="T66" fmla="*/ 2147483646 w 2072"/>
              <a:gd name="T67" fmla="*/ 2147483646 h 277"/>
              <a:gd name="T68" fmla="*/ 2147483646 w 2072"/>
              <a:gd name="T69" fmla="*/ 2147483646 h 277"/>
              <a:gd name="T70" fmla="*/ 2147483646 w 2072"/>
              <a:gd name="T71" fmla="*/ 2147483646 h 277"/>
              <a:gd name="T72" fmla="*/ 2147483646 w 2072"/>
              <a:gd name="T73" fmla="*/ 2147483646 h 277"/>
              <a:gd name="T74" fmla="*/ 2147483646 w 2072"/>
              <a:gd name="T75" fmla="*/ 2147483646 h 277"/>
              <a:gd name="T76" fmla="*/ 2147483646 w 2072"/>
              <a:gd name="T77" fmla="*/ 2147483646 h 277"/>
              <a:gd name="T78" fmla="*/ 2147483646 w 2072"/>
              <a:gd name="T79" fmla="*/ 2147483646 h 277"/>
              <a:gd name="T80" fmla="*/ 2147483646 w 2072"/>
              <a:gd name="T81" fmla="*/ 2147483646 h 277"/>
              <a:gd name="T82" fmla="*/ 2147483646 w 2072"/>
              <a:gd name="T83" fmla="*/ 2147483646 h 277"/>
              <a:gd name="T84" fmla="*/ 2147483646 w 2072"/>
              <a:gd name="T85" fmla="*/ 2147483646 h 277"/>
              <a:gd name="T86" fmla="*/ 2147483646 w 2072"/>
              <a:gd name="T87" fmla="*/ 2147483646 h 277"/>
              <a:gd name="T88" fmla="*/ 2147483646 w 2072"/>
              <a:gd name="T89" fmla="*/ 2147483646 h 277"/>
              <a:gd name="T90" fmla="*/ 2147483646 w 2072"/>
              <a:gd name="T91" fmla="*/ 2147483646 h 277"/>
              <a:gd name="T92" fmla="*/ 2147483646 w 2072"/>
              <a:gd name="T93" fmla="*/ 2147483646 h 277"/>
              <a:gd name="T94" fmla="*/ 2147483646 w 2072"/>
              <a:gd name="T95" fmla="*/ 2147483646 h 277"/>
              <a:gd name="T96" fmla="*/ 2147483646 w 2072"/>
              <a:gd name="T97" fmla="*/ 2147483646 h 277"/>
              <a:gd name="T98" fmla="*/ 2147483646 w 2072"/>
              <a:gd name="T99" fmla="*/ 2147483646 h 277"/>
              <a:gd name="T100" fmla="*/ 2147483646 w 2072"/>
              <a:gd name="T101" fmla="*/ 2147483646 h 277"/>
              <a:gd name="T102" fmla="*/ 2147483646 w 2072"/>
              <a:gd name="T103" fmla="*/ 2147483646 h 277"/>
              <a:gd name="T104" fmla="*/ 2147483646 w 2072"/>
              <a:gd name="T105" fmla="*/ 2147483646 h 277"/>
              <a:gd name="T106" fmla="*/ 2147483646 w 2072"/>
              <a:gd name="T107" fmla="*/ 2147483646 h 277"/>
              <a:gd name="T108" fmla="*/ 2147483646 w 2072"/>
              <a:gd name="T109" fmla="*/ 2147483646 h 277"/>
              <a:gd name="T110" fmla="*/ 2147483646 w 2072"/>
              <a:gd name="T111" fmla="*/ 2147483646 h 277"/>
              <a:gd name="T112" fmla="*/ 2147483646 w 2072"/>
              <a:gd name="T113" fmla="*/ 2147483646 h 277"/>
              <a:gd name="T114" fmla="*/ 2147483646 w 2072"/>
              <a:gd name="T115" fmla="*/ 2147483646 h 277"/>
              <a:gd name="T116" fmla="*/ 2147483646 w 2072"/>
              <a:gd name="T117" fmla="*/ 2147483646 h 2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2"/>
              <a:gd name="T178" fmla="*/ 0 h 277"/>
              <a:gd name="T179" fmla="*/ 2072 w 2072"/>
              <a:gd name="T180" fmla="*/ 277 h 2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2" h="277">
                <a:moveTo>
                  <a:pt x="0" y="0"/>
                </a:moveTo>
                <a:lnTo>
                  <a:pt x="0" y="24"/>
                </a:lnTo>
                <a:lnTo>
                  <a:pt x="8" y="24"/>
                </a:lnTo>
                <a:lnTo>
                  <a:pt x="8" y="39"/>
                </a:lnTo>
                <a:lnTo>
                  <a:pt x="12" y="39"/>
                </a:lnTo>
                <a:lnTo>
                  <a:pt x="12" y="51"/>
                </a:lnTo>
                <a:lnTo>
                  <a:pt x="20" y="51"/>
                </a:lnTo>
                <a:lnTo>
                  <a:pt x="20" y="71"/>
                </a:lnTo>
                <a:lnTo>
                  <a:pt x="24" y="71"/>
                </a:lnTo>
                <a:lnTo>
                  <a:pt x="24" y="91"/>
                </a:lnTo>
                <a:lnTo>
                  <a:pt x="32" y="91"/>
                </a:lnTo>
                <a:lnTo>
                  <a:pt x="32" y="103"/>
                </a:lnTo>
                <a:lnTo>
                  <a:pt x="39" y="103"/>
                </a:lnTo>
                <a:lnTo>
                  <a:pt x="39" y="123"/>
                </a:lnTo>
                <a:lnTo>
                  <a:pt x="47" y="123"/>
                </a:lnTo>
                <a:lnTo>
                  <a:pt x="47" y="138"/>
                </a:lnTo>
                <a:lnTo>
                  <a:pt x="59" y="138"/>
                </a:lnTo>
                <a:lnTo>
                  <a:pt x="59" y="146"/>
                </a:lnTo>
                <a:lnTo>
                  <a:pt x="79" y="146"/>
                </a:lnTo>
                <a:lnTo>
                  <a:pt x="79" y="154"/>
                </a:lnTo>
                <a:lnTo>
                  <a:pt x="91" y="154"/>
                </a:lnTo>
                <a:lnTo>
                  <a:pt x="91" y="162"/>
                </a:lnTo>
                <a:lnTo>
                  <a:pt x="99" y="162"/>
                </a:lnTo>
                <a:lnTo>
                  <a:pt x="99" y="174"/>
                </a:lnTo>
                <a:lnTo>
                  <a:pt x="126" y="174"/>
                </a:lnTo>
                <a:lnTo>
                  <a:pt x="126" y="182"/>
                </a:lnTo>
                <a:lnTo>
                  <a:pt x="150" y="182"/>
                </a:lnTo>
                <a:lnTo>
                  <a:pt x="150" y="186"/>
                </a:lnTo>
                <a:lnTo>
                  <a:pt x="178" y="186"/>
                </a:lnTo>
                <a:lnTo>
                  <a:pt x="178" y="194"/>
                </a:lnTo>
                <a:lnTo>
                  <a:pt x="233" y="194"/>
                </a:lnTo>
                <a:lnTo>
                  <a:pt x="233" y="198"/>
                </a:lnTo>
                <a:lnTo>
                  <a:pt x="328" y="198"/>
                </a:lnTo>
                <a:lnTo>
                  <a:pt x="328" y="206"/>
                </a:lnTo>
                <a:lnTo>
                  <a:pt x="419" y="206"/>
                </a:lnTo>
                <a:lnTo>
                  <a:pt x="419" y="210"/>
                </a:lnTo>
                <a:lnTo>
                  <a:pt x="482" y="210"/>
                </a:lnTo>
                <a:lnTo>
                  <a:pt x="482" y="218"/>
                </a:lnTo>
                <a:lnTo>
                  <a:pt x="546" y="218"/>
                </a:lnTo>
                <a:lnTo>
                  <a:pt x="546" y="225"/>
                </a:lnTo>
                <a:lnTo>
                  <a:pt x="660" y="225"/>
                </a:lnTo>
                <a:lnTo>
                  <a:pt x="660" y="233"/>
                </a:lnTo>
                <a:lnTo>
                  <a:pt x="779" y="233"/>
                </a:lnTo>
                <a:lnTo>
                  <a:pt x="779" y="237"/>
                </a:lnTo>
                <a:lnTo>
                  <a:pt x="846" y="237"/>
                </a:lnTo>
                <a:lnTo>
                  <a:pt x="846" y="245"/>
                </a:lnTo>
                <a:lnTo>
                  <a:pt x="917" y="245"/>
                </a:lnTo>
                <a:lnTo>
                  <a:pt x="917" y="249"/>
                </a:lnTo>
                <a:lnTo>
                  <a:pt x="1044" y="249"/>
                </a:lnTo>
                <a:lnTo>
                  <a:pt x="1044" y="257"/>
                </a:lnTo>
                <a:lnTo>
                  <a:pt x="1186" y="257"/>
                </a:lnTo>
                <a:lnTo>
                  <a:pt x="1186" y="261"/>
                </a:lnTo>
                <a:lnTo>
                  <a:pt x="1281" y="261"/>
                </a:lnTo>
                <a:lnTo>
                  <a:pt x="1281" y="265"/>
                </a:lnTo>
                <a:lnTo>
                  <a:pt x="1416" y="265"/>
                </a:lnTo>
                <a:lnTo>
                  <a:pt x="1416" y="269"/>
                </a:lnTo>
                <a:lnTo>
                  <a:pt x="1597" y="269"/>
                </a:lnTo>
                <a:lnTo>
                  <a:pt x="1597" y="277"/>
                </a:lnTo>
                <a:lnTo>
                  <a:pt x="2072" y="277"/>
                </a:lnTo>
              </a:path>
            </a:pathLst>
          </a:custGeom>
          <a:noFill/>
          <a:ln w="38100" cap="flat" cmpd="sng">
            <a:solidFill>
              <a:srgbClr val="0071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21" name="Freeform 74">
            <a:extLst>
              <a:ext uri="{FF2B5EF4-FFF2-40B4-BE49-F238E27FC236}">
                <a16:creationId xmlns:a16="http://schemas.microsoft.com/office/drawing/2014/main" id="{12396D6B-E3BF-2B41-A1D7-3E2DC3E6E3CC}"/>
              </a:ext>
            </a:extLst>
          </p:cNvPr>
          <p:cNvSpPr>
            <a:spLocks/>
          </p:cNvSpPr>
          <p:nvPr/>
        </p:nvSpPr>
        <p:spPr bwMode="auto">
          <a:xfrm>
            <a:off x="1493569" y="4114800"/>
            <a:ext cx="3786188" cy="265113"/>
          </a:xfrm>
          <a:custGeom>
            <a:avLst/>
            <a:gdLst>
              <a:gd name="T0" fmla="*/ 2147483646 w 2108"/>
              <a:gd name="T1" fmla="*/ 2147483646 h 150"/>
              <a:gd name="T2" fmla="*/ 2147483646 w 2108"/>
              <a:gd name="T3" fmla="*/ 2147483646 h 150"/>
              <a:gd name="T4" fmla="*/ 2147483646 w 2108"/>
              <a:gd name="T5" fmla="*/ 2147483646 h 150"/>
              <a:gd name="T6" fmla="*/ 2147483646 w 2108"/>
              <a:gd name="T7" fmla="*/ 2147483646 h 150"/>
              <a:gd name="T8" fmla="*/ 2147483646 w 2108"/>
              <a:gd name="T9" fmla="*/ 2147483646 h 150"/>
              <a:gd name="T10" fmla="*/ 2147483646 w 2108"/>
              <a:gd name="T11" fmla="*/ 2147483646 h 150"/>
              <a:gd name="T12" fmla="*/ 2147483646 w 2108"/>
              <a:gd name="T13" fmla="*/ 2147483646 h 150"/>
              <a:gd name="T14" fmla="*/ 2147483646 w 2108"/>
              <a:gd name="T15" fmla="*/ 2147483646 h 150"/>
              <a:gd name="T16" fmla="*/ 2147483646 w 2108"/>
              <a:gd name="T17" fmla="*/ 2147483646 h 150"/>
              <a:gd name="T18" fmla="*/ 2147483646 w 2108"/>
              <a:gd name="T19" fmla="*/ 2147483646 h 150"/>
              <a:gd name="T20" fmla="*/ 2147483646 w 2108"/>
              <a:gd name="T21" fmla="*/ 2147483646 h 150"/>
              <a:gd name="T22" fmla="*/ 2147483646 w 2108"/>
              <a:gd name="T23" fmla="*/ 2147483646 h 150"/>
              <a:gd name="T24" fmla="*/ 2147483646 w 2108"/>
              <a:gd name="T25" fmla="*/ 2147483646 h 150"/>
              <a:gd name="T26" fmla="*/ 2147483646 w 2108"/>
              <a:gd name="T27" fmla="*/ 2147483646 h 150"/>
              <a:gd name="T28" fmla="*/ 2147483646 w 2108"/>
              <a:gd name="T29" fmla="*/ 2147483646 h 150"/>
              <a:gd name="T30" fmla="*/ 2147483646 w 2108"/>
              <a:gd name="T31" fmla="*/ 2147483646 h 150"/>
              <a:gd name="T32" fmla="*/ 2147483646 w 2108"/>
              <a:gd name="T33" fmla="*/ 2147483646 h 150"/>
              <a:gd name="T34" fmla="*/ 2147483646 w 2108"/>
              <a:gd name="T35" fmla="*/ 2147483646 h 150"/>
              <a:gd name="T36" fmla="*/ 2147483646 w 2108"/>
              <a:gd name="T37" fmla="*/ 2147483646 h 150"/>
              <a:gd name="T38" fmla="*/ 2147483646 w 2108"/>
              <a:gd name="T39" fmla="*/ 2147483646 h 150"/>
              <a:gd name="T40" fmla="*/ 2147483646 w 2108"/>
              <a:gd name="T41" fmla="*/ 2147483646 h 150"/>
              <a:gd name="T42" fmla="*/ 2147483646 w 2108"/>
              <a:gd name="T43" fmla="*/ 2147483646 h 150"/>
              <a:gd name="T44" fmla="*/ 2147483646 w 2108"/>
              <a:gd name="T45" fmla="*/ 2147483646 h 150"/>
              <a:gd name="T46" fmla="*/ 2147483646 w 2108"/>
              <a:gd name="T47" fmla="*/ 2147483646 h 150"/>
              <a:gd name="T48" fmla="*/ 2147483646 w 2108"/>
              <a:gd name="T49" fmla="*/ 2147483646 h 150"/>
              <a:gd name="T50" fmla="*/ 2147483646 w 2108"/>
              <a:gd name="T51" fmla="*/ 2147483646 h 150"/>
              <a:gd name="T52" fmla="*/ 2147483646 w 2108"/>
              <a:gd name="T53" fmla="*/ 2147483646 h 150"/>
              <a:gd name="T54" fmla="*/ 2147483646 w 2108"/>
              <a:gd name="T55" fmla="*/ 2147483646 h 150"/>
              <a:gd name="T56" fmla="*/ 2147483646 w 2108"/>
              <a:gd name="T57" fmla="*/ 2147483646 h 150"/>
              <a:gd name="T58" fmla="*/ 2147483646 w 2108"/>
              <a:gd name="T59" fmla="*/ 2147483646 h 150"/>
              <a:gd name="T60" fmla="*/ 2147483646 w 2108"/>
              <a:gd name="T61" fmla="*/ 2147483646 h 150"/>
              <a:gd name="T62" fmla="*/ 2147483646 w 2108"/>
              <a:gd name="T63" fmla="*/ 2147483646 h 150"/>
              <a:gd name="T64" fmla="*/ 2147483646 w 2108"/>
              <a:gd name="T65" fmla="*/ 2147483646 h 150"/>
              <a:gd name="T66" fmla="*/ 2147483646 w 2108"/>
              <a:gd name="T67" fmla="*/ 2147483646 h 150"/>
              <a:gd name="T68" fmla="*/ 2147483646 w 2108"/>
              <a:gd name="T69" fmla="*/ 2147483646 h 150"/>
              <a:gd name="T70" fmla="*/ 2147483646 w 2108"/>
              <a:gd name="T71" fmla="*/ 2147483646 h 150"/>
              <a:gd name="T72" fmla="*/ 2147483646 w 2108"/>
              <a:gd name="T73" fmla="*/ 2147483646 h 150"/>
              <a:gd name="T74" fmla="*/ 2147483646 w 2108"/>
              <a:gd name="T75" fmla="*/ 2147483646 h 150"/>
              <a:gd name="T76" fmla="*/ 2147483646 w 2108"/>
              <a:gd name="T77" fmla="*/ 2147483646 h 150"/>
              <a:gd name="T78" fmla="*/ 2147483646 w 2108"/>
              <a:gd name="T79" fmla="*/ 2147483646 h 150"/>
              <a:gd name="T80" fmla="*/ 2147483646 w 2108"/>
              <a:gd name="T81" fmla="*/ 2147483646 h 150"/>
              <a:gd name="T82" fmla="*/ 2147483646 w 2108"/>
              <a:gd name="T83" fmla="*/ 2147483646 h 150"/>
              <a:gd name="T84" fmla="*/ 2147483646 w 2108"/>
              <a:gd name="T85" fmla="*/ 2147483646 h 150"/>
              <a:gd name="T86" fmla="*/ 2147483646 w 2108"/>
              <a:gd name="T87" fmla="*/ 2147483646 h 150"/>
              <a:gd name="T88" fmla="*/ 0 w 2108"/>
              <a:gd name="T89" fmla="*/ 2147483646 h 150"/>
              <a:gd name="T90" fmla="*/ 0 w 2108"/>
              <a:gd name="T91" fmla="*/ 0 h 1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08"/>
              <a:gd name="T139" fmla="*/ 0 h 150"/>
              <a:gd name="T140" fmla="*/ 2108 w 2108"/>
              <a:gd name="T141" fmla="*/ 150 h 15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08" h="150">
                <a:moveTo>
                  <a:pt x="2108" y="150"/>
                </a:moveTo>
                <a:lnTo>
                  <a:pt x="1720" y="150"/>
                </a:lnTo>
                <a:lnTo>
                  <a:pt x="1720" y="142"/>
                </a:lnTo>
                <a:lnTo>
                  <a:pt x="1594" y="142"/>
                </a:lnTo>
                <a:lnTo>
                  <a:pt x="1594" y="139"/>
                </a:lnTo>
                <a:lnTo>
                  <a:pt x="1396" y="139"/>
                </a:lnTo>
                <a:lnTo>
                  <a:pt x="1396" y="135"/>
                </a:lnTo>
                <a:lnTo>
                  <a:pt x="1289" y="135"/>
                </a:lnTo>
                <a:lnTo>
                  <a:pt x="1289" y="131"/>
                </a:lnTo>
                <a:lnTo>
                  <a:pt x="1222" y="131"/>
                </a:lnTo>
                <a:lnTo>
                  <a:pt x="1147" y="131"/>
                </a:lnTo>
                <a:lnTo>
                  <a:pt x="1147" y="119"/>
                </a:lnTo>
                <a:lnTo>
                  <a:pt x="953" y="119"/>
                </a:lnTo>
                <a:lnTo>
                  <a:pt x="953" y="115"/>
                </a:lnTo>
                <a:lnTo>
                  <a:pt x="894" y="115"/>
                </a:lnTo>
                <a:lnTo>
                  <a:pt x="894" y="111"/>
                </a:lnTo>
                <a:lnTo>
                  <a:pt x="823" y="111"/>
                </a:lnTo>
                <a:lnTo>
                  <a:pt x="823" y="107"/>
                </a:lnTo>
                <a:lnTo>
                  <a:pt x="728" y="107"/>
                </a:lnTo>
                <a:lnTo>
                  <a:pt x="728" y="103"/>
                </a:lnTo>
                <a:lnTo>
                  <a:pt x="518" y="103"/>
                </a:lnTo>
                <a:lnTo>
                  <a:pt x="518" y="99"/>
                </a:lnTo>
                <a:lnTo>
                  <a:pt x="439" y="99"/>
                </a:lnTo>
                <a:lnTo>
                  <a:pt x="439" y="91"/>
                </a:lnTo>
                <a:lnTo>
                  <a:pt x="356" y="91"/>
                </a:lnTo>
                <a:lnTo>
                  <a:pt x="356" y="87"/>
                </a:lnTo>
                <a:lnTo>
                  <a:pt x="265" y="87"/>
                </a:lnTo>
                <a:lnTo>
                  <a:pt x="265" y="79"/>
                </a:lnTo>
                <a:lnTo>
                  <a:pt x="103" y="79"/>
                </a:lnTo>
                <a:lnTo>
                  <a:pt x="99" y="75"/>
                </a:lnTo>
                <a:lnTo>
                  <a:pt x="83" y="75"/>
                </a:lnTo>
                <a:lnTo>
                  <a:pt x="83" y="67"/>
                </a:lnTo>
                <a:lnTo>
                  <a:pt x="55" y="67"/>
                </a:lnTo>
                <a:lnTo>
                  <a:pt x="55" y="55"/>
                </a:lnTo>
                <a:lnTo>
                  <a:pt x="48" y="55"/>
                </a:lnTo>
                <a:lnTo>
                  <a:pt x="48" y="44"/>
                </a:lnTo>
                <a:lnTo>
                  <a:pt x="32" y="44"/>
                </a:lnTo>
                <a:lnTo>
                  <a:pt x="32" y="40"/>
                </a:lnTo>
                <a:lnTo>
                  <a:pt x="16" y="40"/>
                </a:lnTo>
                <a:lnTo>
                  <a:pt x="16" y="28"/>
                </a:lnTo>
                <a:lnTo>
                  <a:pt x="12" y="28"/>
                </a:lnTo>
                <a:lnTo>
                  <a:pt x="12" y="20"/>
                </a:lnTo>
                <a:lnTo>
                  <a:pt x="4" y="20"/>
                </a:lnTo>
                <a:lnTo>
                  <a:pt x="4" y="8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99AF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TR"/>
          </a:p>
        </p:txBody>
      </p:sp>
      <p:sp>
        <p:nvSpPr>
          <p:cNvPr id="122922" name="Freeform 75">
            <a:extLst>
              <a:ext uri="{FF2B5EF4-FFF2-40B4-BE49-F238E27FC236}">
                <a16:creationId xmlns:a16="http://schemas.microsoft.com/office/drawing/2014/main" id="{B040C992-FEEF-5343-AD10-6B7F78CC6C0F}"/>
              </a:ext>
            </a:extLst>
          </p:cNvPr>
          <p:cNvSpPr>
            <a:spLocks/>
          </p:cNvSpPr>
          <p:nvPr/>
        </p:nvSpPr>
        <p:spPr bwMode="auto">
          <a:xfrm>
            <a:off x="1507857" y="4100513"/>
            <a:ext cx="3778250" cy="314325"/>
          </a:xfrm>
          <a:custGeom>
            <a:avLst/>
            <a:gdLst>
              <a:gd name="T0" fmla="*/ 2147483646 w 2104"/>
              <a:gd name="T1" fmla="*/ 2147483646 h 178"/>
              <a:gd name="T2" fmla="*/ 2147483646 w 2104"/>
              <a:gd name="T3" fmla="*/ 2147483646 h 178"/>
              <a:gd name="T4" fmla="*/ 2147483646 w 2104"/>
              <a:gd name="T5" fmla="*/ 2147483646 h 178"/>
              <a:gd name="T6" fmla="*/ 2147483646 w 2104"/>
              <a:gd name="T7" fmla="*/ 2147483646 h 178"/>
              <a:gd name="T8" fmla="*/ 2147483646 w 2104"/>
              <a:gd name="T9" fmla="*/ 2147483646 h 178"/>
              <a:gd name="T10" fmla="*/ 2147483646 w 2104"/>
              <a:gd name="T11" fmla="*/ 2147483646 h 178"/>
              <a:gd name="T12" fmla="*/ 2147483646 w 2104"/>
              <a:gd name="T13" fmla="*/ 2147483646 h 178"/>
              <a:gd name="T14" fmla="*/ 2147483646 w 2104"/>
              <a:gd name="T15" fmla="*/ 2147483646 h 178"/>
              <a:gd name="T16" fmla="*/ 2147483646 w 2104"/>
              <a:gd name="T17" fmla="*/ 2147483646 h 178"/>
              <a:gd name="T18" fmla="*/ 2147483646 w 2104"/>
              <a:gd name="T19" fmla="*/ 2147483646 h 178"/>
              <a:gd name="T20" fmla="*/ 2147483646 w 2104"/>
              <a:gd name="T21" fmla="*/ 2147483646 h 178"/>
              <a:gd name="T22" fmla="*/ 2147483646 w 2104"/>
              <a:gd name="T23" fmla="*/ 2147483646 h 178"/>
              <a:gd name="T24" fmla="*/ 2147483646 w 2104"/>
              <a:gd name="T25" fmla="*/ 2147483646 h 178"/>
              <a:gd name="T26" fmla="*/ 2147483646 w 2104"/>
              <a:gd name="T27" fmla="*/ 2147483646 h 178"/>
              <a:gd name="T28" fmla="*/ 2147483646 w 2104"/>
              <a:gd name="T29" fmla="*/ 2147483646 h 178"/>
              <a:gd name="T30" fmla="*/ 2147483646 w 2104"/>
              <a:gd name="T31" fmla="*/ 2147483646 h 178"/>
              <a:gd name="T32" fmla="*/ 2147483646 w 2104"/>
              <a:gd name="T33" fmla="*/ 2147483646 h 178"/>
              <a:gd name="T34" fmla="*/ 2147483646 w 2104"/>
              <a:gd name="T35" fmla="*/ 2147483646 h 178"/>
              <a:gd name="T36" fmla="*/ 2147483646 w 2104"/>
              <a:gd name="T37" fmla="*/ 2147483646 h 178"/>
              <a:gd name="T38" fmla="*/ 2147483646 w 2104"/>
              <a:gd name="T39" fmla="*/ 2147483646 h 178"/>
              <a:gd name="T40" fmla="*/ 2147483646 w 2104"/>
              <a:gd name="T41" fmla="*/ 2147483646 h 178"/>
              <a:gd name="T42" fmla="*/ 2147483646 w 2104"/>
              <a:gd name="T43" fmla="*/ 2147483646 h 178"/>
              <a:gd name="T44" fmla="*/ 2147483646 w 2104"/>
              <a:gd name="T45" fmla="*/ 2147483646 h 178"/>
              <a:gd name="T46" fmla="*/ 2147483646 w 2104"/>
              <a:gd name="T47" fmla="*/ 2147483646 h 178"/>
              <a:gd name="T48" fmla="*/ 2147483646 w 2104"/>
              <a:gd name="T49" fmla="*/ 2147483646 h 178"/>
              <a:gd name="T50" fmla="*/ 2147483646 w 2104"/>
              <a:gd name="T51" fmla="*/ 2147483646 h 178"/>
              <a:gd name="T52" fmla="*/ 2147483646 w 2104"/>
              <a:gd name="T53" fmla="*/ 2147483646 h 178"/>
              <a:gd name="T54" fmla="*/ 2147483646 w 2104"/>
              <a:gd name="T55" fmla="*/ 2147483646 h 178"/>
              <a:gd name="T56" fmla="*/ 2147483646 w 2104"/>
              <a:gd name="T57" fmla="*/ 2147483646 h 178"/>
              <a:gd name="T58" fmla="*/ 2147483646 w 2104"/>
              <a:gd name="T59" fmla="*/ 2147483646 h 178"/>
              <a:gd name="T60" fmla="*/ 2147483646 w 2104"/>
              <a:gd name="T61" fmla="*/ 2147483646 h 178"/>
              <a:gd name="T62" fmla="*/ 2147483646 w 2104"/>
              <a:gd name="T63" fmla="*/ 2147483646 h 178"/>
              <a:gd name="T64" fmla="*/ 2147483646 w 2104"/>
              <a:gd name="T65" fmla="*/ 2147483646 h 178"/>
              <a:gd name="T66" fmla="*/ 2147483646 w 2104"/>
              <a:gd name="T67" fmla="*/ 2147483646 h 178"/>
              <a:gd name="T68" fmla="*/ 2147483646 w 2104"/>
              <a:gd name="T69" fmla="*/ 2147483646 h 178"/>
              <a:gd name="T70" fmla="*/ 2147483646 w 2104"/>
              <a:gd name="T71" fmla="*/ 2147483646 h 178"/>
              <a:gd name="T72" fmla="*/ 2147483646 w 2104"/>
              <a:gd name="T73" fmla="*/ 2147483646 h 178"/>
              <a:gd name="T74" fmla="*/ 2147483646 w 2104"/>
              <a:gd name="T75" fmla="*/ 2147483646 h 178"/>
              <a:gd name="T76" fmla="*/ 2147483646 w 2104"/>
              <a:gd name="T77" fmla="*/ 2147483646 h 178"/>
              <a:gd name="T78" fmla="*/ 2147483646 w 2104"/>
              <a:gd name="T79" fmla="*/ 2147483646 h 178"/>
              <a:gd name="T80" fmla="*/ 2147483646 w 2104"/>
              <a:gd name="T81" fmla="*/ 2147483646 h 178"/>
              <a:gd name="T82" fmla="*/ 2147483646 w 2104"/>
              <a:gd name="T83" fmla="*/ 2147483646 h 178"/>
              <a:gd name="T84" fmla="*/ 2147483646 w 2104"/>
              <a:gd name="T85" fmla="*/ 2147483646 h 178"/>
              <a:gd name="T86" fmla="*/ 2147483646 w 2104"/>
              <a:gd name="T87" fmla="*/ 2147483646 h 178"/>
              <a:gd name="T88" fmla="*/ 2147483646 w 2104"/>
              <a:gd name="T89" fmla="*/ 2147483646 h 178"/>
              <a:gd name="T90" fmla="*/ 2147483646 w 2104"/>
              <a:gd name="T91" fmla="*/ 2147483646 h 178"/>
              <a:gd name="T92" fmla="*/ 2147483646 w 2104"/>
              <a:gd name="T93" fmla="*/ 2147483646 h 178"/>
              <a:gd name="T94" fmla="*/ 2147483646 w 2104"/>
              <a:gd name="T95" fmla="*/ 2147483646 h 178"/>
              <a:gd name="T96" fmla="*/ 2147483646 w 2104"/>
              <a:gd name="T97" fmla="*/ 2147483646 h 178"/>
              <a:gd name="T98" fmla="*/ 2147483646 w 2104"/>
              <a:gd name="T99" fmla="*/ 2147483646 h 178"/>
              <a:gd name="T100" fmla="*/ 2147483646 w 2104"/>
              <a:gd name="T101" fmla="*/ 2147483646 h 178"/>
              <a:gd name="T102" fmla="*/ 2147483646 w 2104"/>
              <a:gd name="T103" fmla="*/ 2147483646 h 178"/>
              <a:gd name="T104" fmla="*/ 2147483646 w 2104"/>
              <a:gd name="T105" fmla="*/ 2147483646 h 178"/>
              <a:gd name="T106" fmla="*/ 2147483646 w 2104"/>
              <a:gd name="T107" fmla="*/ 2147483646 h 178"/>
              <a:gd name="T108" fmla="*/ 2147483646 w 2104"/>
              <a:gd name="T109" fmla="*/ 0 h 178"/>
              <a:gd name="T110" fmla="*/ 0 w 2104"/>
              <a:gd name="T111" fmla="*/ 0 h 1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104"/>
              <a:gd name="T169" fmla="*/ 0 h 178"/>
              <a:gd name="T170" fmla="*/ 2104 w 2104"/>
              <a:gd name="T171" fmla="*/ 178 h 17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104" h="178">
                <a:moveTo>
                  <a:pt x="2104" y="178"/>
                </a:moveTo>
                <a:lnTo>
                  <a:pt x="2056" y="178"/>
                </a:lnTo>
                <a:lnTo>
                  <a:pt x="2056" y="166"/>
                </a:lnTo>
                <a:lnTo>
                  <a:pt x="1957" y="166"/>
                </a:lnTo>
                <a:lnTo>
                  <a:pt x="1957" y="162"/>
                </a:lnTo>
                <a:lnTo>
                  <a:pt x="1807" y="162"/>
                </a:lnTo>
                <a:lnTo>
                  <a:pt x="1807" y="166"/>
                </a:lnTo>
                <a:lnTo>
                  <a:pt x="1772" y="166"/>
                </a:lnTo>
                <a:lnTo>
                  <a:pt x="1772" y="174"/>
                </a:lnTo>
                <a:lnTo>
                  <a:pt x="1689" y="174"/>
                </a:lnTo>
                <a:lnTo>
                  <a:pt x="1689" y="166"/>
                </a:lnTo>
                <a:lnTo>
                  <a:pt x="1586" y="166"/>
                </a:lnTo>
                <a:lnTo>
                  <a:pt x="1586" y="162"/>
                </a:lnTo>
                <a:lnTo>
                  <a:pt x="1435" y="162"/>
                </a:lnTo>
                <a:lnTo>
                  <a:pt x="1435" y="166"/>
                </a:lnTo>
                <a:lnTo>
                  <a:pt x="1301" y="166"/>
                </a:lnTo>
                <a:lnTo>
                  <a:pt x="1301" y="158"/>
                </a:lnTo>
                <a:lnTo>
                  <a:pt x="1198" y="158"/>
                </a:lnTo>
                <a:lnTo>
                  <a:pt x="1198" y="150"/>
                </a:lnTo>
                <a:lnTo>
                  <a:pt x="941" y="150"/>
                </a:lnTo>
                <a:lnTo>
                  <a:pt x="941" y="147"/>
                </a:lnTo>
                <a:lnTo>
                  <a:pt x="874" y="147"/>
                </a:lnTo>
                <a:lnTo>
                  <a:pt x="874" y="139"/>
                </a:lnTo>
                <a:lnTo>
                  <a:pt x="811" y="139"/>
                </a:lnTo>
                <a:lnTo>
                  <a:pt x="811" y="135"/>
                </a:lnTo>
                <a:lnTo>
                  <a:pt x="558" y="135"/>
                </a:lnTo>
                <a:lnTo>
                  <a:pt x="558" y="123"/>
                </a:lnTo>
                <a:lnTo>
                  <a:pt x="498" y="123"/>
                </a:lnTo>
                <a:lnTo>
                  <a:pt x="498" y="115"/>
                </a:lnTo>
                <a:lnTo>
                  <a:pt x="435" y="115"/>
                </a:lnTo>
                <a:lnTo>
                  <a:pt x="435" y="111"/>
                </a:lnTo>
                <a:lnTo>
                  <a:pt x="308" y="111"/>
                </a:lnTo>
                <a:lnTo>
                  <a:pt x="308" y="107"/>
                </a:lnTo>
                <a:lnTo>
                  <a:pt x="162" y="107"/>
                </a:lnTo>
                <a:lnTo>
                  <a:pt x="162" y="99"/>
                </a:lnTo>
                <a:lnTo>
                  <a:pt x="115" y="99"/>
                </a:lnTo>
                <a:lnTo>
                  <a:pt x="115" y="91"/>
                </a:lnTo>
                <a:lnTo>
                  <a:pt x="107" y="91"/>
                </a:lnTo>
                <a:lnTo>
                  <a:pt x="107" y="87"/>
                </a:lnTo>
                <a:lnTo>
                  <a:pt x="91" y="87"/>
                </a:lnTo>
                <a:lnTo>
                  <a:pt x="91" y="83"/>
                </a:lnTo>
                <a:lnTo>
                  <a:pt x="71" y="83"/>
                </a:lnTo>
                <a:lnTo>
                  <a:pt x="71" y="71"/>
                </a:lnTo>
                <a:lnTo>
                  <a:pt x="47" y="71"/>
                </a:lnTo>
                <a:lnTo>
                  <a:pt x="47" y="63"/>
                </a:lnTo>
                <a:lnTo>
                  <a:pt x="40" y="63"/>
                </a:lnTo>
                <a:lnTo>
                  <a:pt x="40" y="52"/>
                </a:lnTo>
                <a:lnTo>
                  <a:pt x="28" y="52"/>
                </a:lnTo>
                <a:lnTo>
                  <a:pt x="28" y="36"/>
                </a:lnTo>
                <a:lnTo>
                  <a:pt x="24" y="36"/>
                </a:lnTo>
                <a:lnTo>
                  <a:pt x="24" y="28"/>
                </a:lnTo>
                <a:lnTo>
                  <a:pt x="16" y="28"/>
                </a:lnTo>
                <a:lnTo>
                  <a:pt x="16" y="16"/>
                </a:lnTo>
                <a:lnTo>
                  <a:pt x="8" y="16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71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TR"/>
          </a:p>
        </p:txBody>
      </p:sp>
      <p:grpSp>
        <p:nvGrpSpPr>
          <p:cNvPr id="122923" name="Group 105">
            <a:extLst>
              <a:ext uri="{FF2B5EF4-FFF2-40B4-BE49-F238E27FC236}">
                <a16:creationId xmlns:a16="http://schemas.microsoft.com/office/drawing/2014/main" id="{F3FF044F-8D65-AC40-B911-6A19D41DEA0C}"/>
              </a:ext>
            </a:extLst>
          </p:cNvPr>
          <p:cNvGrpSpPr>
            <a:grpSpLocks/>
          </p:cNvGrpSpPr>
          <p:nvPr/>
        </p:nvGrpSpPr>
        <p:grpSpPr bwMode="auto">
          <a:xfrm>
            <a:off x="3198544" y="2663825"/>
            <a:ext cx="1074738" cy="138113"/>
            <a:chOff x="4596" y="2092"/>
            <a:chExt cx="598" cy="70"/>
          </a:xfrm>
        </p:grpSpPr>
        <p:sp>
          <p:nvSpPr>
            <p:cNvPr id="122990" name="Line 65">
              <a:extLst>
                <a:ext uri="{FF2B5EF4-FFF2-40B4-BE49-F238E27FC236}">
                  <a16:creationId xmlns:a16="http://schemas.microsoft.com/office/drawing/2014/main" id="{A8353F8D-66D6-4243-987B-334E85E88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2149"/>
              <a:ext cx="119" cy="1"/>
            </a:xfrm>
            <a:prstGeom prst="line">
              <a:avLst/>
            </a:prstGeom>
            <a:noFill/>
            <a:ln w="38100">
              <a:solidFill>
                <a:srgbClr val="99AFC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TR"/>
            </a:p>
          </p:txBody>
        </p:sp>
        <p:sp>
          <p:nvSpPr>
            <p:cNvPr id="122991" name="Text Box 103">
              <a:extLst>
                <a:ext uri="{FF2B5EF4-FFF2-40B4-BE49-F238E27FC236}">
                  <a16:creationId xmlns:a16="http://schemas.microsoft.com/office/drawing/2014/main" id="{B64734CA-592D-C24E-8F78-C3F30B36B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4" y="2092"/>
              <a:ext cx="430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tr-TR" sz="900" b="1">
                  <a:solidFill>
                    <a:srgbClr val="000000"/>
                  </a:solidFill>
                  <a:latin typeface="Arial Narrow" panose="020B0604020202020204" pitchFamily="34" charset="0"/>
                </a:rPr>
                <a:t>atenolol </a:t>
              </a:r>
              <a:r>
                <a:rPr lang="en-US" altLang="tr-TR" sz="900" b="1">
                  <a:solidFill>
                    <a:srgbClr val="000000"/>
                  </a:solidFill>
                  <a:latin typeface="Arial Narrow" panose="020B0604020202020204" pitchFamily="34" charset="0"/>
                </a:rPr>
                <a:t>± </a:t>
              </a:r>
              <a:r>
                <a:rPr lang="fr-FR" altLang="tr-TR" sz="900" b="1">
                  <a:solidFill>
                    <a:srgbClr val="000000"/>
                  </a:solidFill>
                  <a:latin typeface="Arial Narrow" panose="020B0604020202020204" pitchFamily="34" charset="0"/>
                </a:rPr>
                <a:t>ti</a:t>
              </a:r>
              <a:r>
                <a:rPr lang="tr-TR" altLang="tr-TR" sz="900" b="1">
                  <a:solidFill>
                    <a:srgbClr val="000000"/>
                  </a:solidFill>
                  <a:latin typeface="Arial Narrow" panose="020B0604020202020204" pitchFamily="34" charset="0"/>
                </a:rPr>
                <a:t>y</a:t>
              </a:r>
              <a:r>
                <a:rPr lang="fr-FR" altLang="tr-TR" sz="900" b="1">
                  <a:solidFill>
                    <a:srgbClr val="000000"/>
                  </a:solidFill>
                  <a:latin typeface="Arial Narrow" panose="020B0604020202020204" pitchFamily="34" charset="0"/>
                </a:rPr>
                <a:t>azid</a:t>
              </a:r>
              <a:endParaRPr lang="fr-FR" altLang="tr-TR" sz="900">
                <a:solidFill>
                  <a:srgbClr val="000000"/>
                </a:solidFill>
                <a:latin typeface="Arial Narrow" panose="020B0604020202020204" pitchFamily="34" charset="0"/>
              </a:endParaRPr>
            </a:p>
          </p:txBody>
        </p:sp>
      </p:grpSp>
      <p:grpSp>
        <p:nvGrpSpPr>
          <p:cNvPr id="122924" name="Group 106">
            <a:extLst>
              <a:ext uri="{FF2B5EF4-FFF2-40B4-BE49-F238E27FC236}">
                <a16:creationId xmlns:a16="http://schemas.microsoft.com/office/drawing/2014/main" id="{03A1A865-ABF7-8C48-A326-87FEDCC44E66}"/>
              </a:ext>
            </a:extLst>
          </p:cNvPr>
          <p:cNvGrpSpPr>
            <a:grpSpLocks/>
          </p:cNvGrpSpPr>
          <p:nvPr/>
        </p:nvGrpSpPr>
        <p:grpSpPr bwMode="auto">
          <a:xfrm>
            <a:off x="3193782" y="2847975"/>
            <a:ext cx="1352550" cy="138113"/>
            <a:chOff x="4596" y="2180"/>
            <a:chExt cx="753" cy="70"/>
          </a:xfrm>
        </p:grpSpPr>
        <p:sp>
          <p:nvSpPr>
            <p:cNvPr id="122988" name="Line 66">
              <a:extLst>
                <a:ext uri="{FF2B5EF4-FFF2-40B4-BE49-F238E27FC236}">
                  <a16:creationId xmlns:a16="http://schemas.microsoft.com/office/drawing/2014/main" id="{7430DCE7-4280-E14B-8AF2-7FFDA745A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2237"/>
              <a:ext cx="119" cy="1"/>
            </a:xfrm>
            <a:prstGeom prst="line">
              <a:avLst/>
            </a:prstGeom>
            <a:noFill/>
            <a:ln w="38100">
              <a:solidFill>
                <a:srgbClr val="0071B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TR"/>
            </a:p>
          </p:txBody>
        </p:sp>
        <p:sp>
          <p:nvSpPr>
            <p:cNvPr id="122989" name="Text Box 104">
              <a:extLst>
                <a:ext uri="{FF2B5EF4-FFF2-40B4-BE49-F238E27FC236}">
                  <a16:creationId xmlns:a16="http://schemas.microsoft.com/office/drawing/2014/main" id="{96B73EDE-5B0D-F94E-9DF9-5348CB6E9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4" y="2180"/>
              <a:ext cx="58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tr-TR" sz="900" b="1">
                  <a:solidFill>
                    <a:srgbClr val="000000"/>
                  </a:solidFill>
                  <a:latin typeface="Arial Narrow" panose="020B0604020202020204" pitchFamily="34" charset="0"/>
                </a:rPr>
                <a:t>amlodipin </a:t>
              </a:r>
              <a:r>
                <a:rPr lang="en-US" altLang="tr-TR" sz="900" b="1">
                  <a:solidFill>
                    <a:srgbClr val="000000"/>
                  </a:solidFill>
                  <a:latin typeface="Arial Narrow" panose="020B0604020202020204" pitchFamily="34" charset="0"/>
                </a:rPr>
                <a:t>± </a:t>
              </a:r>
              <a:r>
                <a:rPr lang="fr-FR" altLang="tr-TR" sz="900" b="1">
                  <a:solidFill>
                    <a:srgbClr val="000000"/>
                  </a:solidFill>
                  <a:latin typeface="Arial Narrow" panose="020B0604020202020204" pitchFamily="34" charset="0"/>
                </a:rPr>
                <a:t>perindopril</a:t>
              </a:r>
              <a:endParaRPr lang="fr-FR" altLang="tr-TR" sz="900">
                <a:solidFill>
                  <a:srgbClr val="000000"/>
                </a:solidFill>
                <a:latin typeface="Arial Narrow" panose="020B0604020202020204" pitchFamily="34" charset="0"/>
              </a:endParaRPr>
            </a:p>
          </p:txBody>
        </p:sp>
      </p:grpSp>
      <p:sp>
        <p:nvSpPr>
          <p:cNvPr id="134" name="Text Box 107">
            <a:extLst>
              <a:ext uri="{FF2B5EF4-FFF2-40B4-BE49-F238E27FC236}">
                <a16:creationId xmlns:a16="http://schemas.microsoft.com/office/drawing/2014/main" id="{4BAD0371-7DB6-194B-B23A-5517F59D2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269" y="4962525"/>
            <a:ext cx="323850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Baseline</a:t>
            </a:r>
          </a:p>
        </p:txBody>
      </p:sp>
      <p:sp>
        <p:nvSpPr>
          <p:cNvPr id="135" name="Text Box 108">
            <a:extLst>
              <a:ext uri="{FF2B5EF4-FFF2-40B4-BE49-F238E27FC236}">
                <a16:creationId xmlns:a16="http://schemas.microsoft.com/office/drawing/2014/main" id="{F1336BAD-4AAA-CA4A-9E9A-C7D8C09D0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932" y="4962525"/>
            <a:ext cx="109537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0.5</a:t>
            </a:r>
          </a:p>
        </p:txBody>
      </p:sp>
      <p:sp>
        <p:nvSpPr>
          <p:cNvPr id="136" name="Text Box 109">
            <a:extLst>
              <a:ext uri="{FF2B5EF4-FFF2-40B4-BE49-F238E27FC236}">
                <a16:creationId xmlns:a16="http://schemas.microsoft.com/office/drawing/2014/main" id="{82C57F47-3199-D24D-A5AC-22DD49CEB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844" y="4962525"/>
            <a:ext cx="109538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1.0</a:t>
            </a:r>
          </a:p>
        </p:txBody>
      </p:sp>
      <p:sp>
        <p:nvSpPr>
          <p:cNvPr id="137" name="Text Box 110">
            <a:extLst>
              <a:ext uri="{FF2B5EF4-FFF2-40B4-BE49-F238E27FC236}">
                <a16:creationId xmlns:a16="http://schemas.microsoft.com/office/drawing/2014/main" id="{BE705773-8304-2246-B904-8DC36BEED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269" y="4962525"/>
            <a:ext cx="107950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1.5</a:t>
            </a:r>
          </a:p>
        </p:txBody>
      </p:sp>
      <p:sp>
        <p:nvSpPr>
          <p:cNvPr id="138" name="Text Box 111">
            <a:extLst>
              <a:ext uri="{FF2B5EF4-FFF2-40B4-BE49-F238E27FC236}">
                <a16:creationId xmlns:a16="http://schemas.microsoft.com/office/drawing/2014/main" id="{013E0822-E6B6-414A-BB7A-F2F90943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894" y="4962525"/>
            <a:ext cx="107950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2.5</a:t>
            </a:r>
          </a:p>
        </p:txBody>
      </p:sp>
      <p:sp>
        <p:nvSpPr>
          <p:cNvPr id="139" name="Text Box 112">
            <a:extLst>
              <a:ext uri="{FF2B5EF4-FFF2-40B4-BE49-F238E27FC236}">
                <a16:creationId xmlns:a16="http://schemas.microsoft.com/office/drawing/2014/main" id="{B29FF919-7158-9747-8996-29DABB7E6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382" y="4962525"/>
            <a:ext cx="109537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3.0</a:t>
            </a:r>
          </a:p>
        </p:txBody>
      </p:sp>
      <p:sp>
        <p:nvSpPr>
          <p:cNvPr id="140" name="Text Box 113">
            <a:extLst>
              <a:ext uri="{FF2B5EF4-FFF2-40B4-BE49-F238E27FC236}">
                <a16:creationId xmlns:a16="http://schemas.microsoft.com/office/drawing/2014/main" id="{D8C454DF-AE37-1B42-B40E-076F4D441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619" y="4962525"/>
            <a:ext cx="157163" cy="2301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tr-TR" sz="750" b="1" dirty="0">
                <a:solidFill>
                  <a:prstClr val="black"/>
                </a:solidFill>
                <a:latin typeface="Arial Narrow" pitchFamily="34" charset="0"/>
              </a:rPr>
              <a:t>Son</a:t>
            </a:r>
            <a:br>
              <a:rPr lang="fr-FR" sz="750" b="1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fr-FR" sz="750" b="1" dirty="0" err="1">
                <a:solidFill>
                  <a:prstClr val="black"/>
                </a:solidFill>
                <a:latin typeface="Arial Narrow" pitchFamily="34" charset="0"/>
              </a:rPr>
              <a:t>visit</a:t>
            </a:r>
            <a:endParaRPr lang="fr-FR" sz="75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1" name="Text Box 114">
            <a:extLst>
              <a:ext uri="{FF2B5EF4-FFF2-40B4-BE49-F238E27FC236}">
                <a16:creationId xmlns:a16="http://schemas.microsoft.com/office/drawing/2014/main" id="{0909CEED-2F6B-B54B-88A9-D56929BB0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582" y="4962525"/>
            <a:ext cx="109537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3.5</a:t>
            </a:r>
          </a:p>
        </p:txBody>
      </p:sp>
      <p:sp>
        <p:nvSpPr>
          <p:cNvPr id="142" name="Text Box 115">
            <a:extLst>
              <a:ext uri="{FF2B5EF4-FFF2-40B4-BE49-F238E27FC236}">
                <a16:creationId xmlns:a16="http://schemas.microsoft.com/office/drawing/2014/main" id="{C0617BEE-EB33-2041-A7E7-4D8F1E6B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857" y="4962525"/>
            <a:ext cx="152400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41.0</a:t>
            </a:r>
          </a:p>
        </p:txBody>
      </p:sp>
      <p:sp>
        <p:nvSpPr>
          <p:cNvPr id="143" name="Text Box 116">
            <a:extLst>
              <a:ext uri="{FF2B5EF4-FFF2-40B4-BE49-F238E27FC236}">
                <a16:creationId xmlns:a16="http://schemas.microsoft.com/office/drawing/2014/main" id="{DC532B8A-EF9B-CE44-ACFD-73E76F1FB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919" y="4962525"/>
            <a:ext cx="109538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4.5</a:t>
            </a:r>
          </a:p>
        </p:txBody>
      </p:sp>
      <p:sp>
        <p:nvSpPr>
          <p:cNvPr id="144" name="Text Box 117">
            <a:extLst>
              <a:ext uri="{FF2B5EF4-FFF2-40B4-BE49-F238E27FC236}">
                <a16:creationId xmlns:a16="http://schemas.microsoft.com/office/drawing/2014/main" id="{75316E11-8153-C34D-8298-45988882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057" y="4962525"/>
            <a:ext cx="107950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5.0</a:t>
            </a:r>
          </a:p>
        </p:txBody>
      </p:sp>
      <p:sp>
        <p:nvSpPr>
          <p:cNvPr id="145" name="Text Box 118">
            <a:extLst>
              <a:ext uri="{FF2B5EF4-FFF2-40B4-BE49-F238E27FC236}">
                <a16:creationId xmlns:a16="http://schemas.microsoft.com/office/drawing/2014/main" id="{12886391-9156-7647-96E7-FAEAA58A1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544" y="4962525"/>
            <a:ext cx="109538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5.5</a:t>
            </a:r>
          </a:p>
        </p:txBody>
      </p:sp>
      <p:sp>
        <p:nvSpPr>
          <p:cNvPr id="146" name="Text Box 120">
            <a:extLst>
              <a:ext uri="{FF2B5EF4-FFF2-40B4-BE49-F238E27FC236}">
                <a16:creationId xmlns:a16="http://schemas.microsoft.com/office/drawing/2014/main" id="{01F82BB7-91BD-4041-A432-39841F59E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469" y="4962525"/>
            <a:ext cx="109538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2.0</a:t>
            </a:r>
          </a:p>
        </p:txBody>
      </p:sp>
      <p:sp>
        <p:nvSpPr>
          <p:cNvPr id="147" name="Text Box 121">
            <a:extLst>
              <a:ext uri="{FF2B5EF4-FFF2-40B4-BE49-F238E27FC236}">
                <a16:creationId xmlns:a16="http://schemas.microsoft.com/office/drawing/2014/main" id="{7A5E6DCA-B5BB-DE42-85D1-58F18C09B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044" y="3252788"/>
            <a:ext cx="195263" cy="115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 dirty="0">
                <a:solidFill>
                  <a:prstClr val="black"/>
                </a:solidFill>
                <a:latin typeface="Arial Narrow" pitchFamily="34" charset="0"/>
              </a:rPr>
              <a:t>137.7</a:t>
            </a:r>
          </a:p>
        </p:txBody>
      </p:sp>
      <p:sp>
        <p:nvSpPr>
          <p:cNvPr id="148" name="Text Box 122">
            <a:extLst>
              <a:ext uri="{FF2B5EF4-FFF2-40B4-BE49-F238E27FC236}">
                <a16:creationId xmlns:a16="http://schemas.microsoft.com/office/drawing/2014/main" id="{BCEFF9BB-11DE-3B43-9015-DC9D592EC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32" y="3498850"/>
            <a:ext cx="195262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136.1</a:t>
            </a:r>
          </a:p>
        </p:txBody>
      </p:sp>
      <p:sp>
        <p:nvSpPr>
          <p:cNvPr id="149" name="Text Box 123">
            <a:extLst>
              <a:ext uri="{FF2B5EF4-FFF2-40B4-BE49-F238E27FC236}">
                <a16:creationId xmlns:a16="http://schemas.microsoft.com/office/drawing/2014/main" id="{1AC77AFC-5C91-C647-86B6-95BD48C9A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682" y="4213225"/>
            <a:ext cx="152400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 dirty="0">
                <a:solidFill>
                  <a:prstClr val="black"/>
                </a:solidFill>
                <a:latin typeface="Arial Narrow" pitchFamily="34" charset="0"/>
              </a:rPr>
              <a:t>79.2</a:t>
            </a:r>
          </a:p>
        </p:txBody>
      </p:sp>
      <p:sp>
        <p:nvSpPr>
          <p:cNvPr id="150" name="Text Box 124">
            <a:extLst>
              <a:ext uri="{FF2B5EF4-FFF2-40B4-BE49-F238E27FC236}">
                <a16:creationId xmlns:a16="http://schemas.microsoft.com/office/drawing/2014/main" id="{A4809FEE-EF9F-1C42-AEDB-C9503EF9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682" y="4449763"/>
            <a:ext cx="152400" cy="115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 dirty="0">
                <a:solidFill>
                  <a:prstClr val="black"/>
                </a:solidFill>
                <a:latin typeface="Arial Narrow" pitchFamily="34" charset="0"/>
              </a:rPr>
              <a:t>77.4</a:t>
            </a:r>
          </a:p>
        </p:txBody>
      </p:sp>
      <p:sp>
        <p:nvSpPr>
          <p:cNvPr id="151" name="Text Box 127">
            <a:extLst>
              <a:ext uri="{FF2B5EF4-FFF2-40B4-BE49-F238E27FC236}">
                <a16:creationId xmlns:a16="http://schemas.microsoft.com/office/drawing/2014/main" id="{45EA0B87-F0C6-1347-A372-ABEC2CC51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044" y="2773363"/>
            <a:ext cx="195263" cy="1143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 dirty="0">
                <a:solidFill>
                  <a:prstClr val="black"/>
                </a:solidFill>
                <a:latin typeface="Arial Narrow" pitchFamily="34" charset="0"/>
              </a:rPr>
              <a:t>165,2</a:t>
            </a:r>
          </a:p>
        </p:txBody>
      </p:sp>
      <p:sp>
        <p:nvSpPr>
          <p:cNvPr id="152" name="Text Box 128">
            <a:extLst>
              <a:ext uri="{FF2B5EF4-FFF2-40B4-BE49-F238E27FC236}">
                <a16:creationId xmlns:a16="http://schemas.microsoft.com/office/drawing/2014/main" id="{D2A3A899-CC08-C24A-BB31-D69B8202A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219" y="3021013"/>
            <a:ext cx="196850" cy="115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 dirty="0">
                <a:solidFill>
                  <a:prstClr val="black"/>
                </a:solidFill>
                <a:latin typeface="Arial Narrow" pitchFamily="34" charset="0"/>
              </a:rPr>
              <a:t>163.9</a:t>
            </a:r>
          </a:p>
        </p:txBody>
      </p:sp>
      <p:sp>
        <p:nvSpPr>
          <p:cNvPr id="153" name="Text Box 129">
            <a:extLst>
              <a:ext uri="{FF2B5EF4-FFF2-40B4-BE49-F238E27FC236}">
                <a16:creationId xmlns:a16="http://schemas.microsoft.com/office/drawing/2014/main" id="{CC29DDCB-44AC-AF4C-B45E-0B7515C76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219" y="3971925"/>
            <a:ext cx="152400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 dirty="0">
                <a:solidFill>
                  <a:prstClr val="black"/>
                </a:solidFill>
                <a:latin typeface="Arial Narrow" pitchFamily="34" charset="0"/>
              </a:rPr>
              <a:t>94.8</a:t>
            </a:r>
          </a:p>
        </p:txBody>
      </p:sp>
      <p:sp>
        <p:nvSpPr>
          <p:cNvPr id="154" name="Text Box 130">
            <a:extLst>
              <a:ext uri="{FF2B5EF4-FFF2-40B4-BE49-F238E27FC236}">
                <a16:creationId xmlns:a16="http://schemas.microsoft.com/office/drawing/2014/main" id="{EDB03D05-4461-314E-8D58-A9A52B284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219" y="4198938"/>
            <a:ext cx="152400" cy="115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750" b="1" dirty="0">
                <a:solidFill>
                  <a:prstClr val="black"/>
                </a:solidFill>
                <a:latin typeface="Arial Narrow" pitchFamily="34" charset="0"/>
              </a:rPr>
              <a:t>94.5</a:t>
            </a:r>
          </a:p>
        </p:txBody>
      </p:sp>
      <p:sp>
        <p:nvSpPr>
          <p:cNvPr id="122946" name="Text Box 131">
            <a:extLst>
              <a:ext uri="{FF2B5EF4-FFF2-40B4-BE49-F238E27FC236}">
                <a16:creationId xmlns:a16="http://schemas.microsoft.com/office/drawing/2014/main" id="{10D57590-6464-0744-8471-1AB4E65A1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207" y="2717800"/>
            <a:ext cx="17938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tr-TR" sz="900" b="1">
                <a:solidFill>
                  <a:srgbClr val="000000"/>
                </a:solidFill>
              </a:rPr>
              <a:t>SBP</a:t>
            </a:r>
          </a:p>
        </p:txBody>
      </p:sp>
      <p:sp>
        <p:nvSpPr>
          <p:cNvPr id="122947" name="Text Box 132">
            <a:extLst>
              <a:ext uri="{FF2B5EF4-FFF2-40B4-BE49-F238E27FC236}">
                <a16:creationId xmlns:a16="http://schemas.microsoft.com/office/drawing/2014/main" id="{98769A9F-FA90-FB46-B2BB-457C207DF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207" y="3848100"/>
            <a:ext cx="1968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tr-TR" sz="900" b="1">
                <a:solidFill>
                  <a:srgbClr val="000000"/>
                </a:solidFill>
              </a:rPr>
              <a:t>DBP</a:t>
            </a:r>
          </a:p>
        </p:txBody>
      </p:sp>
      <p:sp>
        <p:nvSpPr>
          <p:cNvPr id="157" name="Text Box 134">
            <a:extLst>
              <a:ext uri="{FF2B5EF4-FFF2-40B4-BE49-F238E27FC236}">
                <a16:creationId xmlns:a16="http://schemas.microsoft.com/office/drawing/2014/main" id="{4722D30F-B23C-724E-978D-83073F05A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69" y="2600325"/>
            <a:ext cx="130175" cy="1143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180</a:t>
            </a:r>
          </a:p>
        </p:txBody>
      </p:sp>
      <p:sp>
        <p:nvSpPr>
          <p:cNvPr id="158" name="Text Box 135">
            <a:extLst>
              <a:ext uri="{FF2B5EF4-FFF2-40B4-BE49-F238E27FC236}">
                <a16:creationId xmlns:a16="http://schemas.microsoft.com/office/drawing/2014/main" id="{B86F211C-A08F-034C-BCB6-476A26C3A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69" y="2927350"/>
            <a:ext cx="130175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160</a:t>
            </a:r>
          </a:p>
        </p:txBody>
      </p:sp>
      <p:sp>
        <p:nvSpPr>
          <p:cNvPr id="159" name="Text Box 136">
            <a:extLst>
              <a:ext uri="{FF2B5EF4-FFF2-40B4-BE49-F238E27FC236}">
                <a16:creationId xmlns:a16="http://schemas.microsoft.com/office/drawing/2014/main" id="{B7669509-B9AC-6143-BE01-EDF5A115A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69" y="3257550"/>
            <a:ext cx="130175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140</a:t>
            </a:r>
          </a:p>
        </p:txBody>
      </p:sp>
      <p:sp>
        <p:nvSpPr>
          <p:cNvPr id="160" name="Text Box 137">
            <a:extLst>
              <a:ext uri="{FF2B5EF4-FFF2-40B4-BE49-F238E27FC236}">
                <a16:creationId xmlns:a16="http://schemas.microsoft.com/office/drawing/2014/main" id="{E1CFA0CF-D1FE-924A-80B7-F82ED6EC4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69" y="3587750"/>
            <a:ext cx="130175" cy="115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120</a:t>
            </a:r>
          </a:p>
        </p:txBody>
      </p:sp>
      <p:sp>
        <p:nvSpPr>
          <p:cNvPr id="162" name="Text Box 138">
            <a:extLst>
              <a:ext uri="{FF2B5EF4-FFF2-40B4-BE49-F238E27FC236}">
                <a16:creationId xmlns:a16="http://schemas.microsoft.com/office/drawing/2014/main" id="{695F673F-068C-874B-907F-1C40F2EF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69" y="3916363"/>
            <a:ext cx="130175" cy="115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100</a:t>
            </a:r>
          </a:p>
        </p:txBody>
      </p:sp>
      <p:sp>
        <p:nvSpPr>
          <p:cNvPr id="163" name="Text Box 139">
            <a:extLst>
              <a:ext uri="{FF2B5EF4-FFF2-40B4-BE49-F238E27FC236}">
                <a16:creationId xmlns:a16="http://schemas.microsoft.com/office/drawing/2014/main" id="{4811B242-1C76-2542-BFAB-5C7695517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432" y="4246563"/>
            <a:ext cx="87312" cy="115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80</a:t>
            </a:r>
          </a:p>
        </p:txBody>
      </p:sp>
      <p:sp>
        <p:nvSpPr>
          <p:cNvPr id="164" name="Text Box 140">
            <a:extLst>
              <a:ext uri="{FF2B5EF4-FFF2-40B4-BE49-F238E27FC236}">
                <a16:creationId xmlns:a16="http://schemas.microsoft.com/office/drawing/2014/main" id="{D5323D9F-7AF4-0D4D-9803-A7853E5C5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432" y="4576763"/>
            <a:ext cx="87312" cy="115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fr-FR" sz="750" b="1">
                <a:solidFill>
                  <a:prstClr val="black"/>
                </a:solidFill>
                <a:latin typeface="Arial Narrow" pitchFamily="34" charset="0"/>
              </a:rPr>
              <a:t>60</a:t>
            </a:r>
          </a:p>
        </p:txBody>
      </p:sp>
      <p:sp>
        <p:nvSpPr>
          <p:cNvPr id="165" name="Text Box 143">
            <a:extLst>
              <a:ext uri="{FF2B5EF4-FFF2-40B4-BE49-F238E27FC236}">
                <a16:creationId xmlns:a16="http://schemas.microsoft.com/office/drawing/2014/main" id="{366DCA21-6FED-3844-A91C-83E26E02E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94" y="2322513"/>
            <a:ext cx="320675" cy="115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fr-FR" sz="750" b="1" dirty="0">
                <a:solidFill>
                  <a:prstClr val="black"/>
                </a:solidFill>
                <a:latin typeface="Arial Narrow" pitchFamily="34" charset="0"/>
              </a:rPr>
              <a:t>(mm Hg)</a:t>
            </a:r>
          </a:p>
        </p:txBody>
      </p:sp>
      <p:sp>
        <p:nvSpPr>
          <p:cNvPr id="122956" name="Text Box 102">
            <a:extLst>
              <a:ext uri="{FF2B5EF4-FFF2-40B4-BE49-F238E27FC236}">
                <a16:creationId xmlns:a16="http://schemas.microsoft.com/office/drawing/2014/main" id="{CE0CF332-08A2-2C42-A34B-5566D2133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319" y="2266950"/>
            <a:ext cx="2044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tr-TR" sz="1200" b="1">
                <a:solidFill>
                  <a:srgbClr val="000000"/>
                </a:solidFill>
              </a:rPr>
              <a:t>S</a:t>
            </a:r>
            <a:r>
              <a:rPr lang="tr-TR" altLang="tr-TR" sz="1200" b="1">
                <a:solidFill>
                  <a:srgbClr val="000000"/>
                </a:solidFill>
              </a:rPr>
              <a:t>i</a:t>
            </a:r>
            <a:r>
              <a:rPr lang="fr-FR" altLang="tr-TR" sz="1200" b="1">
                <a:solidFill>
                  <a:srgbClr val="000000"/>
                </a:solidFill>
              </a:rPr>
              <a:t>stoli</a:t>
            </a:r>
            <a:r>
              <a:rPr lang="tr-TR" altLang="tr-TR" sz="1200" b="1">
                <a:solidFill>
                  <a:srgbClr val="000000"/>
                </a:solidFill>
              </a:rPr>
              <a:t>k</a:t>
            </a:r>
            <a:r>
              <a:rPr lang="fr-FR" altLang="tr-TR" sz="1200" b="1">
                <a:solidFill>
                  <a:srgbClr val="000000"/>
                </a:solidFill>
              </a:rPr>
              <a:t> </a:t>
            </a:r>
            <a:r>
              <a:rPr lang="tr-TR" altLang="tr-TR" sz="1200" b="1">
                <a:solidFill>
                  <a:srgbClr val="000000"/>
                </a:solidFill>
              </a:rPr>
              <a:t>ve</a:t>
            </a:r>
            <a:r>
              <a:rPr lang="fr-FR" altLang="tr-TR" sz="1200" b="1">
                <a:solidFill>
                  <a:srgbClr val="000000"/>
                </a:solidFill>
              </a:rPr>
              <a:t> </a:t>
            </a:r>
            <a:r>
              <a:rPr lang="tr-TR" altLang="tr-TR" sz="1200" b="1">
                <a:solidFill>
                  <a:srgbClr val="000000"/>
                </a:solidFill>
              </a:rPr>
              <a:t>D</a:t>
            </a:r>
            <a:r>
              <a:rPr lang="fr-FR" altLang="tr-TR" sz="1200" b="1">
                <a:solidFill>
                  <a:srgbClr val="000000"/>
                </a:solidFill>
              </a:rPr>
              <a:t>i</a:t>
            </a:r>
            <a:r>
              <a:rPr lang="tr-TR" altLang="tr-TR" sz="1200" b="1">
                <a:solidFill>
                  <a:srgbClr val="000000"/>
                </a:solidFill>
              </a:rPr>
              <a:t>y</a:t>
            </a:r>
            <a:r>
              <a:rPr lang="fr-FR" altLang="tr-TR" sz="1200" b="1">
                <a:solidFill>
                  <a:srgbClr val="000000"/>
                </a:solidFill>
              </a:rPr>
              <a:t>astoli</a:t>
            </a:r>
            <a:r>
              <a:rPr lang="tr-TR" altLang="tr-TR" sz="1200" b="1">
                <a:solidFill>
                  <a:srgbClr val="000000"/>
                </a:solidFill>
              </a:rPr>
              <a:t>k</a:t>
            </a:r>
            <a:r>
              <a:rPr lang="fr-FR" altLang="tr-TR" sz="1200" b="1">
                <a:solidFill>
                  <a:srgbClr val="000000"/>
                </a:solidFill>
              </a:rPr>
              <a:t> </a:t>
            </a:r>
            <a:r>
              <a:rPr lang="tr-TR" altLang="tr-TR" sz="1200" b="1">
                <a:solidFill>
                  <a:srgbClr val="000000"/>
                </a:solidFill>
              </a:rPr>
              <a:t>kan basıncı</a:t>
            </a:r>
            <a:endParaRPr lang="fr-FR" altLang="tr-TR" sz="1200">
              <a:solidFill>
                <a:srgbClr val="000000"/>
              </a:solidFill>
            </a:endParaRPr>
          </a:p>
        </p:txBody>
      </p:sp>
      <p:pic>
        <p:nvPicPr>
          <p:cNvPr id="122957" name="Picture 144" descr="ASCOT_Logo">
            <a:extLst>
              <a:ext uri="{FF2B5EF4-FFF2-40B4-BE49-F238E27FC236}">
                <a16:creationId xmlns:a16="http://schemas.microsoft.com/office/drawing/2014/main" id="{9B6DBAB2-DBEA-5D4D-A576-6D3969DC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07" y="5153025"/>
            <a:ext cx="820737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167">
            <a:extLst>
              <a:ext uri="{FF2B5EF4-FFF2-40B4-BE49-F238E27FC236}">
                <a16:creationId xmlns:a16="http://schemas.microsoft.com/office/drawing/2014/main" id="{727B17D8-5F96-E447-8D0F-BA2DD30C83CD}"/>
              </a:ext>
            </a:extLst>
          </p:cNvPr>
          <p:cNvGrpSpPr>
            <a:grpSpLocks/>
          </p:cNvGrpSpPr>
          <p:nvPr/>
        </p:nvGrpSpPr>
        <p:grpSpPr bwMode="auto">
          <a:xfrm>
            <a:off x="1753919" y="3462338"/>
            <a:ext cx="1614488" cy="1185862"/>
            <a:chOff x="2848873" y="3530850"/>
            <a:chExt cx="2213475" cy="1580268"/>
          </a:xfrm>
        </p:grpSpPr>
        <p:sp>
          <p:nvSpPr>
            <p:cNvPr id="169" name="Text Box 125">
              <a:extLst>
                <a:ext uri="{FF2B5EF4-FFF2-40B4-BE49-F238E27FC236}">
                  <a16:creationId xmlns:a16="http://schemas.microsoft.com/office/drawing/2014/main" id="{3173B832-4602-944F-9E0C-D479D2CB3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8873" y="3530850"/>
              <a:ext cx="1571414" cy="33847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tr-TR" sz="825" b="1" dirty="0">
                  <a:solidFill>
                    <a:srgbClr val="FF0000"/>
                  </a:solidFill>
                  <a:latin typeface="Calibri" panose="020F0502020204030204"/>
                </a:rPr>
                <a:t>Ortalama SKB Farkı</a:t>
              </a:r>
              <a:r>
                <a:rPr lang="fr-FR" sz="825" b="1" dirty="0">
                  <a:solidFill>
                    <a:srgbClr val="FF0000"/>
                  </a:solidFill>
                  <a:latin typeface="Calibri" panose="020F0502020204030204"/>
                </a:rPr>
                <a:t> = 2.7 mm Hg</a:t>
              </a:r>
            </a:p>
          </p:txBody>
        </p:sp>
        <p:sp>
          <p:nvSpPr>
            <p:cNvPr id="170" name="Text Box 126">
              <a:extLst>
                <a:ext uri="{FF2B5EF4-FFF2-40B4-BE49-F238E27FC236}">
                  <a16:creationId xmlns:a16="http://schemas.microsoft.com/office/drawing/2014/main" id="{FEC088BA-AFE9-FA44-B205-2D216CA03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8462" y="4772640"/>
              <a:ext cx="1562709" cy="33847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tr-TR" sz="825" b="1" dirty="0">
                  <a:solidFill>
                    <a:srgbClr val="FF0000"/>
                  </a:solidFill>
                  <a:latin typeface="Calibri" panose="020F0502020204030204"/>
                </a:rPr>
                <a:t>Ortalama DKB Farkı</a:t>
              </a:r>
              <a:r>
                <a:rPr lang="fr-FR" sz="825" b="1" dirty="0">
                  <a:solidFill>
                    <a:srgbClr val="FF0000"/>
                  </a:solidFill>
                  <a:latin typeface="Calibri" panose="020F0502020204030204"/>
                </a:rPr>
                <a:t> = 1.9 mm Hg</a:t>
              </a:r>
            </a:p>
          </p:txBody>
        </p:sp>
        <p:grpSp>
          <p:nvGrpSpPr>
            <p:cNvPr id="122985" name="Groupe 170">
              <a:extLst>
                <a:ext uri="{FF2B5EF4-FFF2-40B4-BE49-F238E27FC236}">
                  <a16:creationId xmlns:a16="http://schemas.microsoft.com/office/drawing/2014/main" id="{D3642F95-804E-B642-92AA-81DF1EDC9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8379" y="3609497"/>
              <a:ext cx="653969" cy="1297074"/>
              <a:chOff x="4408379" y="3609497"/>
              <a:chExt cx="653969" cy="1297074"/>
            </a:xfrm>
          </p:grpSpPr>
          <p:sp>
            <p:nvSpPr>
              <p:cNvPr id="122986" name="Flèche droite 171">
                <a:extLst>
                  <a:ext uri="{FF2B5EF4-FFF2-40B4-BE49-F238E27FC236}">
                    <a16:creationId xmlns:a16="http://schemas.microsoft.com/office/drawing/2014/main" id="{7462ADE5-B5E1-E845-83EC-4E110FDA8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695" y="4077890"/>
                <a:ext cx="440653" cy="303177"/>
              </a:xfrm>
              <a:prstGeom prst="rightArrow">
                <a:avLst>
                  <a:gd name="adj1" fmla="val 50000"/>
                  <a:gd name="adj2" fmla="val 50003"/>
                </a:avLst>
              </a:prstGeom>
              <a:solidFill>
                <a:srgbClr val="0071B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tr-TR" sz="1800">
                  <a:solidFill>
                    <a:srgbClr val="000000"/>
                  </a:solidFill>
                  <a:latin typeface="Lucida Sans" panose="020B0602030504020204" pitchFamily="34" charset="77"/>
                </a:endParaRPr>
              </a:p>
            </p:txBody>
          </p:sp>
          <p:sp>
            <p:nvSpPr>
              <p:cNvPr id="122987" name="Accolade fermante 172">
                <a:extLst>
                  <a:ext uri="{FF2B5EF4-FFF2-40B4-BE49-F238E27FC236}">
                    <a16:creationId xmlns:a16="http://schemas.microsoft.com/office/drawing/2014/main" id="{40577BF5-610F-B840-BD31-3FD5B7F56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379" y="3609497"/>
                <a:ext cx="213316" cy="1297074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tr-TR" sz="1800">
                  <a:solidFill>
                    <a:srgbClr val="000000"/>
                  </a:solidFill>
                  <a:latin typeface="Lucida Sans" panose="020B0602030504020204" pitchFamily="34" charset="77"/>
                </a:endParaRPr>
              </a:p>
            </p:txBody>
          </p:sp>
        </p:grpSp>
      </p:grpSp>
      <p:graphicFrame>
        <p:nvGraphicFramePr>
          <p:cNvPr id="174" name="Tableau 173">
            <a:extLst>
              <a:ext uri="{FF2B5EF4-FFF2-40B4-BE49-F238E27FC236}">
                <a16:creationId xmlns:a16="http://schemas.microsoft.com/office/drawing/2014/main" id="{B5043D41-1D2C-714C-96B3-BE78C569C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29092"/>
              </p:ext>
            </p:extLst>
          </p:nvPr>
        </p:nvGraphicFramePr>
        <p:xfrm>
          <a:off x="3408094" y="3375025"/>
          <a:ext cx="1276350" cy="1136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494">
                <a:tc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 marL="68574" marR="68574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dirty="0"/>
                        <a:t>Beklenen</a:t>
                      </a:r>
                      <a:r>
                        <a:rPr lang="tr-TR" sz="900" b="1" baseline="0" dirty="0"/>
                        <a:t> Fark</a:t>
                      </a:r>
                      <a:endParaRPr lang="fr-FR" sz="900" b="1" dirty="0"/>
                    </a:p>
                  </a:txBody>
                  <a:tcPr marL="68574" marR="68574" marT="34279" marB="342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60">
                <a:tc>
                  <a:txBody>
                    <a:bodyPr/>
                    <a:lstStyle/>
                    <a:p>
                      <a:r>
                        <a:rPr lang="tr-TR" sz="1100" b="1" dirty="0"/>
                        <a:t>Koroner olaylar</a:t>
                      </a:r>
                      <a:endParaRPr lang="fr-FR" sz="1100" b="1" dirty="0"/>
                    </a:p>
                  </a:txBody>
                  <a:tcPr marL="68574" marR="68574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%4-8</a:t>
                      </a:r>
                      <a:endParaRPr lang="fr-FR" sz="1100" b="1" dirty="0"/>
                    </a:p>
                  </a:txBody>
                  <a:tcPr marL="68574" marR="68574" marT="34279" marB="3427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995">
                <a:tc>
                  <a:txBody>
                    <a:bodyPr/>
                    <a:lstStyle/>
                    <a:p>
                      <a:r>
                        <a:rPr lang="tr-TR" sz="1200" b="1" dirty="0"/>
                        <a:t>İnme</a:t>
                      </a:r>
                      <a:endParaRPr lang="fr-FR" sz="1100" b="1" dirty="0"/>
                    </a:p>
                  </a:txBody>
                  <a:tcPr marL="68574" marR="68574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%</a:t>
                      </a:r>
                      <a:r>
                        <a:rPr lang="fr-FR" sz="1100" b="1" dirty="0"/>
                        <a:t>11</a:t>
                      </a:r>
                      <a:r>
                        <a:rPr lang="tr-TR" sz="1100" b="1" dirty="0"/>
                        <a:t>-</a:t>
                      </a:r>
                      <a:r>
                        <a:rPr lang="fr-FR" sz="1100" b="1" dirty="0"/>
                        <a:t> 14</a:t>
                      </a:r>
                    </a:p>
                  </a:txBody>
                  <a:tcPr marL="68574" marR="68574" marT="34279" marB="3427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6FA0DDAC-5B5D-4944-8AE9-5C2CCA477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20073"/>
              </p:ext>
            </p:extLst>
          </p:nvPr>
        </p:nvGraphicFramePr>
        <p:xfrm>
          <a:off x="4684444" y="3370263"/>
          <a:ext cx="638175" cy="1136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494">
                <a:tc>
                  <a:txBody>
                    <a:bodyPr/>
                    <a:lstStyle/>
                    <a:p>
                      <a:pPr algn="ctr"/>
                      <a:r>
                        <a:rPr lang="tr-TR" sz="900" b="1" dirty="0"/>
                        <a:t>Saptanan Fark</a:t>
                      </a:r>
                      <a:endParaRPr lang="fr-FR" sz="900" b="1" dirty="0"/>
                    </a:p>
                  </a:txBody>
                  <a:tcPr marL="68574" marR="68574" marT="34279" marB="342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6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%</a:t>
                      </a:r>
                      <a:r>
                        <a:rPr lang="fr-FR" sz="1400" b="1" dirty="0"/>
                        <a:t>14</a:t>
                      </a:r>
                    </a:p>
                  </a:txBody>
                  <a:tcPr marL="68574" marR="68574" marT="34279" marB="3427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995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%</a:t>
                      </a:r>
                      <a:r>
                        <a:rPr lang="fr-FR" sz="1400" b="1" dirty="0"/>
                        <a:t>23</a:t>
                      </a:r>
                    </a:p>
                  </a:txBody>
                  <a:tcPr marL="68574" marR="68574" marT="34279" marB="3427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D6FFCFA-74B1-EC46-9D8C-0A051336F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108" y="2235994"/>
            <a:ext cx="5534377" cy="31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998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>
            <a:extLst>
              <a:ext uri="{FF2B5EF4-FFF2-40B4-BE49-F238E27FC236}">
                <a16:creationId xmlns:a16="http://schemas.microsoft.com/office/drawing/2014/main" id="{68799B0C-0FD5-0D43-8EF5-A7CF7C9C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00"/>
            <a:ext cx="12192000" cy="1133475"/>
          </a:xfrm>
        </p:spPr>
        <p:txBody>
          <a:bodyPr/>
          <a:lstStyle/>
          <a:p>
            <a:pPr algn="ctr" eaLnBrk="1" hangingPunct="1"/>
            <a:r>
              <a:rPr lang="tr-TR" altLang="tr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 </a:t>
            </a:r>
            <a:r>
              <a:rPr lang="tr-TR" altLang="tr-TR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KB’na</a:t>
            </a:r>
            <a:r>
              <a:rPr lang="tr-TR" altLang="tr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ulaşmak için gereken </a:t>
            </a:r>
            <a:br>
              <a:rPr lang="tr-TR" altLang="tr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anti-HT ilaç sayısı sıklıkla &gt;3</a:t>
            </a:r>
            <a:endParaRPr lang="en-GB" altLang="tr-T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62" name="Picture 4">
            <a:extLst>
              <a:ext uri="{FF2B5EF4-FFF2-40B4-BE49-F238E27FC236}">
                <a16:creationId xmlns:a16="http://schemas.microsoft.com/office/drawing/2014/main" id="{7B755C3E-58FA-0544-AB2D-9F520ECE9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3"/>
          <a:stretch>
            <a:fillRect/>
          </a:stretch>
        </p:blipFill>
        <p:spPr bwMode="auto">
          <a:xfrm>
            <a:off x="1560513" y="1589088"/>
            <a:ext cx="9070975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>
            <a:extLst>
              <a:ext uri="{FF2B5EF4-FFF2-40B4-BE49-F238E27FC236}">
                <a16:creationId xmlns:a16="http://schemas.microsoft.com/office/drawing/2014/main" id="{6FE4E221-A1AB-1943-B5EC-0A3EF4FA4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613526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tr-TR" sz="1000">
                <a:solidFill>
                  <a:srgbClr val="7F7F7F"/>
                </a:solidFill>
                <a:latin typeface="Candara" panose="020E0502030303020204" pitchFamily="34" charset="0"/>
              </a:rPr>
              <a:t>SPRINT Research Group. </a:t>
            </a:r>
            <a:r>
              <a:rPr lang="en-US" altLang="tr-TR" sz="1000" i="1">
                <a:solidFill>
                  <a:srgbClr val="7F7F7F"/>
                </a:solidFill>
                <a:latin typeface="Candara" panose="020E0502030303020204" pitchFamily="34" charset="0"/>
              </a:rPr>
              <a:t>N Engl J Med</a:t>
            </a:r>
            <a:r>
              <a:rPr lang="en-US" altLang="tr-TR" sz="1000">
                <a:solidFill>
                  <a:srgbClr val="7F7F7F"/>
                </a:solidFill>
                <a:latin typeface="Candara" panose="020E0502030303020204" pitchFamily="34" charset="0"/>
              </a:rPr>
              <a:t>. 2015;373(22):2103-2116. </a:t>
            </a:r>
            <a:endParaRPr lang="pt-BR" altLang="tr-TR" sz="1000">
              <a:solidFill>
                <a:srgbClr val="7F7F7F"/>
              </a:solidFill>
              <a:latin typeface="Trebuchet MS" panose="020B0703020202090204" pitchFamily="34" charset="0"/>
              <a:cs typeface="Calibri" panose="020F0502020204030204" pitchFamily="34" charset="0"/>
            </a:endParaRPr>
          </a:p>
        </p:txBody>
      </p:sp>
      <p:sp>
        <p:nvSpPr>
          <p:cNvPr id="132099" name="AutoShape 4" descr="Image result for Blood pressure icon">
            <a:extLst>
              <a:ext uri="{FF2B5EF4-FFF2-40B4-BE49-F238E27FC236}">
                <a16:creationId xmlns:a16="http://schemas.microsoft.com/office/drawing/2014/main" id="{04CB82B8-20F0-354C-A045-43F730738C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827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1800">
              <a:solidFill>
                <a:srgbClr val="00A47A"/>
              </a:solidFill>
            </a:endParaRPr>
          </a:p>
        </p:txBody>
      </p:sp>
      <p:sp>
        <p:nvSpPr>
          <p:cNvPr id="132100" name="AutoShape 6" descr="Image result for Blood pressure icon">
            <a:extLst>
              <a:ext uri="{FF2B5EF4-FFF2-40B4-BE49-F238E27FC236}">
                <a16:creationId xmlns:a16="http://schemas.microsoft.com/office/drawing/2014/main" id="{0B89E77A-F21E-BB40-8DE8-C4F7C546A1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351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1800">
              <a:solidFill>
                <a:srgbClr val="00A47A"/>
              </a:solidFill>
            </a:endParaRPr>
          </a:p>
        </p:txBody>
      </p:sp>
      <p:grpSp>
        <p:nvGrpSpPr>
          <p:cNvPr id="132101" name="Groupe 1">
            <a:extLst>
              <a:ext uri="{FF2B5EF4-FFF2-40B4-BE49-F238E27FC236}">
                <a16:creationId xmlns:a16="http://schemas.microsoft.com/office/drawing/2014/main" id="{5D7267D2-7F0E-2048-8731-0477531651EF}"/>
              </a:ext>
            </a:extLst>
          </p:cNvPr>
          <p:cNvGrpSpPr>
            <a:grpSpLocks/>
          </p:cNvGrpSpPr>
          <p:nvPr/>
        </p:nvGrpSpPr>
        <p:grpSpPr bwMode="auto">
          <a:xfrm>
            <a:off x="2852739" y="1325563"/>
            <a:ext cx="8174037" cy="933450"/>
            <a:chOff x="2236429" y="1666353"/>
            <a:chExt cx="8176331" cy="933866"/>
          </a:xfrm>
        </p:grpSpPr>
        <p:sp>
          <p:nvSpPr>
            <p:cNvPr id="132117" name="TextBox 24">
              <a:extLst>
                <a:ext uri="{FF2B5EF4-FFF2-40B4-BE49-F238E27FC236}">
                  <a16:creationId xmlns:a16="http://schemas.microsoft.com/office/drawing/2014/main" id="{62FF286A-D71A-D84B-A939-EABEA3F28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5128" y="1707658"/>
              <a:ext cx="6274688" cy="89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tr-TR" sz="1800" b="1">
                  <a:solidFill>
                    <a:srgbClr val="104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n=9361, </a:t>
              </a:r>
              <a:r>
                <a:rPr lang="tr-TR" altLang="tr-TR" sz="1800" b="1">
                  <a:solidFill>
                    <a:srgbClr val="104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ortalama takip süresi</a:t>
              </a:r>
              <a:r>
                <a:rPr lang="en-US" altLang="tr-TR" sz="1800" b="1">
                  <a:solidFill>
                    <a:srgbClr val="104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3.26 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104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Hastalar</a:t>
              </a:r>
              <a:r>
                <a:rPr lang="en-US" altLang="tr-TR" sz="1600" b="1">
                  <a:solidFill>
                    <a:srgbClr val="104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&gt;50y, ↑</a:t>
              </a:r>
              <a:r>
                <a:rPr lang="tr-TR" altLang="tr-TR" sz="1600" b="1">
                  <a:solidFill>
                    <a:srgbClr val="104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KV risk</a:t>
              </a:r>
              <a:r>
                <a:rPr lang="en-US" altLang="tr-TR" sz="1600" b="1">
                  <a:solidFill>
                    <a:srgbClr val="104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tr-TR" altLang="tr-TR" sz="1600" b="1">
                  <a:solidFill>
                    <a:srgbClr val="104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tr-TR" sz="1600" b="1">
                  <a:solidFill>
                    <a:srgbClr val="104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diabetes</a:t>
              </a:r>
              <a:r>
                <a:rPr lang="tr-TR" altLang="tr-TR" sz="1600" b="1">
                  <a:solidFill>
                    <a:srgbClr val="104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yok</a:t>
              </a:r>
              <a:r>
                <a:rPr lang="en-US" altLang="tr-TR" sz="1600" b="1">
                  <a:solidFill>
                    <a:srgbClr val="104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tr-TR" altLang="tr-TR" sz="1600" b="1">
                  <a:solidFill>
                    <a:srgbClr val="104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inme geçmişi yok</a:t>
              </a:r>
              <a:endParaRPr lang="en-US" altLang="tr-TR" sz="1600" b="1">
                <a:solidFill>
                  <a:srgbClr val="1048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tr-TR" sz="1800" b="1">
                <a:solidFill>
                  <a:srgbClr val="1048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DE40A6-6263-D745-AF49-7430790AED43}"/>
                </a:ext>
              </a:extLst>
            </p:cNvPr>
            <p:cNvSpPr/>
            <p:nvPr/>
          </p:nvSpPr>
          <p:spPr>
            <a:xfrm>
              <a:off x="2236429" y="1666353"/>
              <a:ext cx="8176331" cy="773457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  <a:lumOff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A6852FB-63A8-B64D-902B-F54E26F7D407}"/>
              </a:ext>
            </a:extLst>
          </p:cNvPr>
          <p:cNvSpPr/>
          <p:nvPr/>
        </p:nvSpPr>
        <p:spPr>
          <a:xfrm>
            <a:off x="525517" y="142888"/>
            <a:ext cx="11435255" cy="830158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schemeClr val="bg1">
                <a:alpha val="6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055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anti-HT ilaç kullanımı ile KV olaylarda anlamlı azalma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2103" name="Chart 2">
            <a:extLst>
              <a:ext uri="{FF2B5EF4-FFF2-40B4-BE49-F238E27FC236}">
                <a16:creationId xmlns:a16="http://schemas.microsoft.com/office/drawing/2014/main" id="{1646851B-5201-CA4D-BD11-1C611D4C1FE4}"/>
              </a:ext>
            </a:extLst>
          </p:cNvPr>
          <p:cNvGraphicFramePr>
            <a:graphicFrameLocks/>
          </p:cNvGraphicFramePr>
          <p:nvPr/>
        </p:nvGraphicFramePr>
        <p:xfrm>
          <a:off x="2768600" y="2143125"/>
          <a:ext cx="6599238" cy="313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3" name="Chart" r:id="rId4" imgW="6877050" imgH="3276600" progId="Excel.Chart.8">
                  <p:embed/>
                </p:oleObj>
              </mc:Choice>
              <mc:Fallback>
                <p:oleObj name="Chart" r:id="rId4" imgW="6877050" imgH="3276600" progId="Excel.Chart.8">
                  <p:embed/>
                  <p:pic>
                    <p:nvPicPr>
                      <p:cNvPr id="132103" name="Chart 2">
                        <a:extLst>
                          <a:ext uri="{FF2B5EF4-FFF2-40B4-BE49-F238E27FC236}">
                            <a16:creationId xmlns:a16="http://schemas.microsoft.com/office/drawing/2014/main" id="{1646851B-5201-CA4D-BD11-1C611D4C1FE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143125"/>
                        <a:ext cx="6599238" cy="313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4" name="ZoneTexte 35">
            <a:extLst>
              <a:ext uri="{FF2B5EF4-FFF2-40B4-BE49-F238E27FC236}">
                <a16:creationId xmlns:a16="http://schemas.microsoft.com/office/drawing/2014/main" id="{0CD904BA-9BC9-EE4D-90ED-666198B4F3E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507458" y="4036220"/>
            <a:ext cx="1379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tr-TR" sz="1200">
                <a:solidFill>
                  <a:srgbClr val="055268"/>
                </a:solidFill>
              </a:rPr>
              <a:t>Risk reduction (%)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30AB9C3F-EF8C-AB4B-BC41-64F1E90E31C8}"/>
              </a:ext>
            </a:extLst>
          </p:cNvPr>
          <p:cNvSpPr>
            <a:spLocks noChangeArrowheads="1"/>
          </p:cNvSpPr>
          <p:nvPr/>
        </p:nvSpPr>
        <p:spPr bwMode="auto">
          <a:xfrm rot="19760396">
            <a:off x="1213034" y="2600819"/>
            <a:ext cx="2604539" cy="702976"/>
          </a:xfrm>
          <a:prstGeom prst="roundRect">
            <a:avLst/>
          </a:prstGeom>
          <a:solidFill>
            <a:schemeClr val="accent3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defTabSz="9001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01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01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01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01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TR" sz="2000" b="1">
                <a:solidFill>
                  <a:srgbClr val="FFFFFF"/>
                </a:solidFill>
              </a:rPr>
              <a:t>SPRINT </a:t>
            </a:r>
            <a:r>
              <a:rPr lang="tr-TR" altLang="en-TR" sz="2000" b="1">
                <a:solidFill>
                  <a:srgbClr val="FFFFFF"/>
                </a:solidFill>
              </a:rPr>
              <a:t>Çalışması</a:t>
            </a:r>
            <a:endParaRPr lang="en-US" altLang="en-TR" sz="2000" b="1">
              <a:solidFill>
                <a:srgbClr val="FFFFFF"/>
              </a:solidFill>
            </a:endParaRPr>
          </a:p>
        </p:txBody>
      </p:sp>
      <p:grpSp>
        <p:nvGrpSpPr>
          <p:cNvPr id="132108" name="Groupe 8">
            <a:extLst>
              <a:ext uri="{FF2B5EF4-FFF2-40B4-BE49-F238E27FC236}">
                <a16:creationId xmlns:a16="http://schemas.microsoft.com/office/drawing/2014/main" id="{6EEF32B0-C859-4C44-87C9-05752C26C5BF}"/>
              </a:ext>
            </a:extLst>
          </p:cNvPr>
          <p:cNvGrpSpPr>
            <a:grpSpLocks/>
          </p:cNvGrpSpPr>
          <p:nvPr/>
        </p:nvGrpSpPr>
        <p:grpSpPr bwMode="auto">
          <a:xfrm>
            <a:off x="2967039" y="5513389"/>
            <a:ext cx="6097587" cy="1100137"/>
            <a:chOff x="2434237" y="5512784"/>
            <a:chExt cx="6098202" cy="1101026"/>
          </a:xfrm>
        </p:grpSpPr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28DA5894-0872-9D46-A327-798D55BB12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54349" t="5050" r="5327" b="54866"/>
            <a:stretch/>
          </p:blipFill>
          <p:spPr bwMode="auto">
            <a:xfrm>
              <a:off x="2498923" y="5655803"/>
              <a:ext cx="737875" cy="72652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32111" name="TextBox 26">
              <a:extLst>
                <a:ext uri="{FF2B5EF4-FFF2-40B4-BE49-F238E27FC236}">
                  <a16:creationId xmlns:a16="http://schemas.microsoft.com/office/drawing/2014/main" id="{20948E08-D64F-144C-A5D3-43CB7E4F7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306" y="5914746"/>
              <a:ext cx="1297118" cy="52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400">
                  <a:solidFill>
                    <a:srgbClr val="A6A6A6"/>
                  </a:solidFill>
                  <a:latin typeface="Arial Black" panose="020B0604020202020204" pitchFamily="34" charset="0"/>
                </a:rPr>
                <a:t>Standart tedavi</a:t>
              </a:r>
              <a:endParaRPr lang="en-US" altLang="tr-TR" sz="1400">
                <a:solidFill>
                  <a:srgbClr val="A6A6A6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132112" name="TextBox 28">
              <a:extLst>
                <a:ext uri="{FF2B5EF4-FFF2-40B4-BE49-F238E27FC236}">
                  <a16:creationId xmlns:a16="http://schemas.microsoft.com/office/drawing/2014/main" id="{6B69777C-F9C0-5641-9F37-D23D7D16C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697" y="5773344"/>
              <a:ext cx="1552732" cy="830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tr-TR" sz="4800">
                  <a:solidFill>
                    <a:srgbClr val="A6A6A6"/>
                  </a:solidFill>
                  <a:latin typeface="Arial Black" panose="020B0604020202020204" pitchFamily="34" charset="0"/>
                </a:rPr>
                <a:t>1.8</a:t>
              </a:r>
              <a:endParaRPr lang="en-US" altLang="tr-TR" sz="2000">
                <a:solidFill>
                  <a:srgbClr val="A6A6A6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604BCCE-3737-AD47-9BAC-DB7D35B9C452}"/>
                </a:ext>
              </a:extLst>
            </p:cNvPr>
            <p:cNvSpPr/>
            <p:nvPr/>
          </p:nvSpPr>
          <p:spPr>
            <a:xfrm>
              <a:off x="2434237" y="5512784"/>
              <a:ext cx="6098202" cy="1012054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  <a:lumOff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endParaRPr 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132114" name="TextBox 42">
              <a:extLst>
                <a:ext uri="{FF2B5EF4-FFF2-40B4-BE49-F238E27FC236}">
                  <a16:creationId xmlns:a16="http://schemas.microsoft.com/office/drawing/2014/main" id="{B0FEE2FF-1C6A-294C-AE77-6F8FDECED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2048" y="5512784"/>
              <a:ext cx="4658195" cy="33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600" b="1">
                  <a:solidFill>
                    <a:srgbClr val="055268"/>
                  </a:solidFill>
                </a:rPr>
                <a:t>Kullanılan  ortalama antihipertansif sayısı</a:t>
              </a:r>
              <a:endParaRPr lang="en-US" altLang="tr-TR" sz="1600" b="1">
                <a:solidFill>
                  <a:srgbClr val="055268"/>
                </a:solidFill>
              </a:endParaRPr>
            </a:p>
          </p:txBody>
        </p:sp>
        <p:sp>
          <p:nvSpPr>
            <p:cNvPr id="132115" name="TextBox 28">
              <a:extLst>
                <a:ext uri="{FF2B5EF4-FFF2-40B4-BE49-F238E27FC236}">
                  <a16:creationId xmlns:a16="http://schemas.microsoft.com/office/drawing/2014/main" id="{C248E805-A4C3-AC42-BC32-7CD2D09D8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889" y="5782813"/>
              <a:ext cx="15524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tr-TR" sz="4800">
                  <a:solidFill>
                    <a:srgbClr val="A4195B"/>
                  </a:solidFill>
                  <a:latin typeface="Arial Black" panose="020B0604020202020204" pitchFamily="34" charset="0"/>
                </a:rPr>
                <a:t>2.8</a:t>
              </a:r>
              <a:endParaRPr lang="en-US" altLang="tr-TR" sz="2000">
                <a:solidFill>
                  <a:srgbClr val="055268"/>
                </a:solidFill>
                <a:latin typeface="Arial Black" panose="020B0604020202020204" pitchFamily="34" charset="0"/>
              </a:endParaRPr>
            </a:p>
          </p:txBody>
        </p:sp>
        <p:sp>
          <p:nvSpPr>
            <p:cNvPr id="132116" name="TextBox 26">
              <a:extLst>
                <a:ext uri="{FF2B5EF4-FFF2-40B4-BE49-F238E27FC236}">
                  <a16:creationId xmlns:a16="http://schemas.microsoft.com/office/drawing/2014/main" id="{04D8ACBB-876E-E642-BC30-14543FE07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6230" y="5952401"/>
              <a:ext cx="11921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400">
                  <a:solidFill>
                    <a:srgbClr val="104869"/>
                  </a:solidFill>
                  <a:latin typeface="Arial Black" panose="020B0604020202020204" pitchFamily="34" charset="0"/>
                </a:rPr>
                <a:t>Yoğun tedavi</a:t>
              </a:r>
              <a:endParaRPr lang="en-US" altLang="tr-TR" sz="1400">
                <a:solidFill>
                  <a:srgbClr val="104869"/>
                </a:solidFill>
                <a:latin typeface="Arial Black" panose="020B0604020202020204" pitchFamily="34" charset="0"/>
              </a:endParaRPr>
            </a:p>
          </p:txBody>
        </p:sp>
      </p:grpSp>
      <p:sp>
        <p:nvSpPr>
          <p:cNvPr id="20" name="Yuvarlatılmış Dikdörtgen 19">
            <a:extLst>
              <a:ext uri="{FF2B5EF4-FFF2-40B4-BE49-F238E27FC236}">
                <a16:creationId xmlns:a16="http://schemas.microsoft.com/office/drawing/2014/main" id="{21FC1F8B-DF02-5C4A-82AF-8791E21FA336}"/>
              </a:ext>
            </a:extLst>
          </p:cNvPr>
          <p:cNvSpPr/>
          <p:nvPr/>
        </p:nvSpPr>
        <p:spPr>
          <a:xfrm>
            <a:off x="6261100" y="2554289"/>
            <a:ext cx="1206500" cy="280828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4" name="İçerik Yer Tutucusu 2">
            <a:extLst>
              <a:ext uri="{FF2B5EF4-FFF2-40B4-BE49-F238E27FC236}">
                <a16:creationId xmlns:a16="http://schemas.microsoft.com/office/drawing/2014/main" id="{C112E5BC-DDCD-A542-930B-29712DA38745}"/>
              </a:ext>
            </a:extLst>
          </p:cNvPr>
          <p:cNvSpPr txBox="1">
            <a:spLocks/>
          </p:cNvSpPr>
          <p:nvPr/>
        </p:nvSpPr>
        <p:spPr bwMode="auto">
          <a:xfrm>
            <a:off x="441435" y="101600"/>
            <a:ext cx="11403724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tr-TR" altLang="tr-TR" sz="3100" b="1" dirty="0">
                <a:solidFill>
                  <a:schemeClr val="accent6">
                    <a:lumMod val="50000"/>
                  </a:schemeClr>
                </a:solidFill>
              </a:rPr>
              <a:t>İkili ilaç kombinasyonu ile Kan Basıncı kontrol edilemeyen </a:t>
            </a:r>
          </a:p>
          <a:p>
            <a:pPr marL="0" indent="0" algn="ctr">
              <a:buNone/>
            </a:pPr>
            <a:r>
              <a:rPr lang="tr-TR" altLang="tr-TR" sz="3100" b="1" dirty="0">
                <a:solidFill>
                  <a:schemeClr val="accent6">
                    <a:lumMod val="50000"/>
                  </a:schemeClr>
                </a:solidFill>
              </a:rPr>
              <a:t>(&lt;130/80 </a:t>
            </a:r>
            <a:r>
              <a:rPr lang="tr-TR" altLang="tr-TR" sz="3100" b="1" dirty="0" err="1">
                <a:solidFill>
                  <a:schemeClr val="accent6">
                    <a:lumMod val="50000"/>
                  </a:schemeClr>
                </a:solidFill>
              </a:rPr>
              <a:t>mmHg</a:t>
            </a:r>
            <a:r>
              <a:rPr lang="tr-TR" altLang="tr-TR" sz="3100" b="1" dirty="0">
                <a:solidFill>
                  <a:schemeClr val="accent6">
                    <a:lumMod val="50000"/>
                  </a:schemeClr>
                </a:solidFill>
              </a:rPr>
              <a:t> olmayan) hastalarda; </a:t>
            </a:r>
            <a:r>
              <a:rPr lang="tr-TR" altLang="tr-TR" sz="3100" b="1" u="sng" dirty="0">
                <a:solidFill>
                  <a:schemeClr val="accent6">
                    <a:lumMod val="50000"/>
                  </a:schemeClr>
                </a:solidFill>
              </a:rPr>
              <a:t>3 ilaç kombinasyonu </a:t>
            </a:r>
            <a:r>
              <a:rPr lang="tr-TR" altLang="tr-TR" sz="3100" b="1" dirty="0">
                <a:solidFill>
                  <a:schemeClr val="accent6">
                    <a:lumMod val="50000"/>
                  </a:schemeClr>
                </a:solidFill>
              </a:rPr>
              <a:t>gereklidir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262DCDFC-E982-1542-8022-837C465CF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786" y="6047007"/>
            <a:ext cx="7546427" cy="646331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en-TR" sz="3600" b="1" dirty="0">
                <a:solidFill>
                  <a:schemeClr val="bg1"/>
                </a:solidFill>
              </a:rPr>
              <a:t>Hedef KB:&lt;130/80 </a:t>
            </a:r>
            <a:r>
              <a:rPr lang="tr-TR" altLang="en-TR" sz="3600" b="1" dirty="0" err="1">
                <a:solidFill>
                  <a:schemeClr val="bg1"/>
                </a:solidFill>
              </a:rPr>
              <a:t>mmHg</a:t>
            </a:r>
            <a:endParaRPr lang="tr-TR" altLang="en-TR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D19645-D0EF-5043-85F4-D104F3451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4" r="10190" b="12061"/>
          <a:stretch/>
        </p:blipFill>
        <p:spPr>
          <a:xfrm>
            <a:off x="16940" y="1406525"/>
            <a:ext cx="6032072" cy="437230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6E5616-A4D2-7945-83D4-A380B8E5A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56" t="4633" r="21536" b="9389"/>
          <a:stretch/>
        </p:blipFill>
        <p:spPr>
          <a:xfrm>
            <a:off x="6299779" y="1406525"/>
            <a:ext cx="5007171" cy="43704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0432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>
            <a:extLst>
              <a:ext uri="{FF2B5EF4-FFF2-40B4-BE49-F238E27FC236}">
                <a16:creationId xmlns:a16="http://schemas.microsoft.com/office/drawing/2014/main" id="{EC0330E8-FA2F-E446-A83D-12642E2C4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2219326"/>
            <a:ext cx="10457793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tr-TR" alt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Perindopril</a:t>
            </a: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alt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İndapamid</a:t>
            </a: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alt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Amlodipin</a:t>
            </a: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kombinasyonunun Kan Basıncına Etkisi</a:t>
            </a:r>
            <a:endParaRPr lang="en-GB" alt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147" name="Picture 6">
            <a:extLst>
              <a:ext uri="{FF2B5EF4-FFF2-40B4-BE49-F238E27FC236}">
                <a16:creationId xmlns:a16="http://schemas.microsoft.com/office/drawing/2014/main" id="{7F47CF10-649F-6D4F-9FDE-F49C5272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2"/>
          <a:stretch>
            <a:fillRect/>
          </a:stretch>
        </p:blipFill>
        <p:spPr bwMode="auto">
          <a:xfrm>
            <a:off x="3873501" y="617539"/>
            <a:ext cx="42846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F0E5E8-64C0-4944-ABE8-E971EBC8C809}"/>
              </a:ext>
            </a:extLst>
          </p:cNvPr>
          <p:cNvSpPr txBox="1"/>
          <p:nvPr/>
        </p:nvSpPr>
        <p:spPr>
          <a:xfrm>
            <a:off x="8266113" y="1945753"/>
            <a:ext cx="3851275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Calibri" charset="0"/>
              </a:rPr>
              <a:t>Düşük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doz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ikili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kombinasyon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FB312-6387-E840-A0F8-F7AB067575C2}"/>
              </a:ext>
            </a:extLst>
          </p:cNvPr>
          <p:cNvSpPr txBox="1"/>
          <p:nvPr/>
        </p:nvSpPr>
        <p:spPr>
          <a:xfrm>
            <a:off x="8266113" y="2742678"/>
            <a:ext cx="3851275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 charset="0"/>
              </a:rPr>
              <a:t>Tam </a:t>
            </a:r>
            <a:r>
              <a:rPr lang="en-US" sz="2400" b="1" dirty="0" err="1">
                <a:latin typeface="Calibri" charset="0"/>
              </a:rPr>
              <a:t>doz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ikili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kombinasyon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1267A-DF0B-D64D-A45A-9B3DFEE730CD}"/>
              </a:ext>
            </a:extLst>
          </p:cNvPr>
          <p:cNvSpPr txBox="1"/>
          <p:nvPr/>
        </p:nvSpPr>
        <p:spPr>
          <a:xfrm>
            <a:off x="8266113" y="3499916"/>
            <a:ext cx="3851275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 charset="0"/>
              </a:rPr>
              <a:t>ÜÇLÜ </a:t>
            </a:r>
            <a:r>
              <a:rPr lang="en-US" sz="2400" b="1" dirty="0" err="1">
                <a:latin typeface="Calibri" charset="0"/>
              </a:rPr>
              <a:t>kombinasyon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8F926A-DC6E-8C4D-8C6D-AA336018F4AE}"/>
              </a:ext>
            </a:extLst>
          </p:cNvPr>
          <p:cNvSpPr txBox="1"/>
          <p:nvPr/>
        </p:nvSpPr>
        <p:spPr>
          <a:xfrm>
            <a:off x="5818188" y="1945753"/>
            <a:ext cx="2286000" cy="4603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Calibri" charset="0"/>
              </a:rPr>
              <a:t>ACEi</a:t>
            </a:r>
            <a:r>
              <a:rPr lang="en-US" sz="2400" b="1" dirty="0">
                <a:latin typeface="Calibri" charset="0"/>
              </a:rPr>
              <a:t>/ARB + KKB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6A24C8-81DF-C24F-9983-9634C121447A}"/>
              </a:ext>
            </a:extLst>
          </p:cNvPr>
          <p:cNvSpPr txBox="1"/>
          <p:nvPr/>
        </p:nvSpPr>
        <p:spPr>
          <a:xfrm>
            <a:off x="5818188" y="2742678"/>
            <a:ext cx="2286000" cy="4619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Calibri" charset="0"/>
              </a:rPr>
              <a:t>ACEi</a:t>
            </a:r>
            <a:r>
              <a:rPr lang="en-US" sz="2400" b="1" dirty="0">
                <a:latin typeface="Calibri" charset="0"/>
              </a:rPr>
              <a:t>/ARB + KKB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12B74D-2C6F-7449-BA8B-426C939E56F5}"/>
              </a:ext>
            </a:extLst>
          </p:cNvPr>
          <p:cNvSpPr txBox="1"/>
          <p:nvPr/>
        </p:nvSpPr>
        <p:spPr>
          <a:xfrm>
            <a:off x="5818188" y="3499916"/>
            <a:ext cx="2286000" cy="46196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 charset="0"/>
              </a:rPr>
              <a:t>A+KKB +</a:t>
            </a:r>
            <a:r>
              <a:rPr lang="en-US" sz="2400" b="1" dirty="0" err="1">
                <a:latin typeface="Calibri" charset="0"/>
              </a:rPr>
              <a:t>Diuretik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F5365-1480-C043-9059-28E84CCF9B0B}"/>
              </a:ext>
            </a:extLst>
          </p:cNvPr>
          <p:cNvSpPr txBox="1"/>
          <p:nvPr/>
        </p:nvSpPr>
        <p:spPr>
          <a:xfrm>
            <a:off x="5818188" y="4425428"/>
            <a:ext cx="6299200" cy="4619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libri" charset="0"/>
              </a:rPr>
              <a:t>A+C+D + </a:t>
            </a:r>
            <a:r>
              <a:rPr lang="en-US" sz="2400" b="1" dirty="0" err="1">
                <a:latin typeface="Calibri" charset="0"/>
              </a:rPr>
              <a:t>Spiranolakton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veya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başka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ilaç</a:t>
            </a:r>
            <a:endParaRPr lang="en-US" sz="2400" b="1" dirty="0">
              <a:latin typeface="Calibri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57D72-F823-9248-B0DD-BA6AB9758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88" y="1376556"/>
            <a:ext cx="4785064" cy="460013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0415FAF-C392-C74E-BC7F-9422BC1F95E1}"/>
              </a:ext>
            </a:extLst>
          </p:cNvPr>
          <p:cNvSpPr/>
          <p:nvPr/>
        </p:nvSpPr>
        <p:spPr>
          <a:xfrm>
            <a:off x="567163" y="2812296"/>
            <a:ext cx="1760537" cy="13827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Resim 3">
            <a:extLst>
              <a:ext uri="{FF2B5EF4-FFF2-40B4-BE49-F238E27FC236}">
                <a16:creationId xmlns:a16="http://schemas.microsoft.com/office/drawing/2014/main" id="{BE3196D7-91A1-414D-8A3A-22F5D9277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59" y="0"/>
            <a:ext cx="4805441" cy="9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9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2273" y="809853"/>
            <a:ext cx="9487258" cy="508516"/>
          </a:xfrm>
          <a:prstGeom prst="rect">
            <a:avLst/>
          </a:prstGeom>
        </p:spPr>
        <p:txBody>
          <a:bodyPr vert="horz" wrap="square" lIns="0" tIns="9822" rIns="0" bIns="0" rtlCol="0" anchor="ctr">
            <a:spAutoFit/>
          </a:bodyPr>
          <a:lstStyle/>
          <a:p>
            <a:pPr marL="8930" algn="ctr">
              <a:spcBef>
                <a:spcPts val="77"/>
              </a:spcBef>
            </a:pPr>
            <a: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  <a:t>yüksək AH effektivli </a:t>
            </a:r>
            <a:r>
              <a:rPr lang="az-Latn-AZ" sz="3600" b="1" spc="4" dirty="0">
                <a:latin typeface="Arial" panose="020B0604020202020204" pitchFamily="34" charset="0"/>
                <a:cs typeface="Arial" panose="020B0604020202020204" pitchFamily="34" charset="0"/>
              </a:rPr>
              <a:t>3-lü kombinasiyadır</a:t>
            </a:r>
            <a:r>
              <a:rPr sz="3600" b="1" spc="-88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1016" y="1508011"/>
            <a:ext cx="7244439" cy="291213"/>
          </a:xfrm>
          <a:prstGeom prst="rect">
            <a:avLst/>
          </a:prstGeom>
        </p:spPr>
        <p:txBody>
          <a:bodyPr vert="horz" wrap="square" lIns="0" tIns="9822" rIns="0" bIns="0" rtlCol="0">
            <a:spAutoFit/>
          </a:bodyPr>
          <a:lstStyle/>
          <a:p>
            <a:pPr marL="8930" defTabSz="642945">
              <a:spcBef>
                <a:spcPts val="77"/>
              </a:spcBef>
            </a:pPr>
            <a:r>
              <a:rPr sz="1828" b="1" spc="-15" dirty="0">
                <a:solidFill>
                  <a:srgbClr val="085369"/>
                </a:solidFill>
                <a:latin typeface="Helvetica Neue"/>
                <a:cs typeface="Helvetica Neue"/>
              </a:rPr>
              <a:t>Tripliksam</a:t>
            </a:r>
            <a:r>
              <a:rPr sz="1828" b="1" spc="4" dirty="0">
                <a:solidFill>
                  <a:srgbClr val="085369"/>
                </a:solidFill>
                <a:latin typeface="Helvetica Neue"/>
                <a:cs typeface="Helvetica Neue"/>
              </a:rPr>
              <a:t> </a:t>
            </a:r>
            <a:r>
              <a:rPr sz="1828" b="1" spc="24" dirty="0">
                <a:solidFill>
                  <a:srgbClr val="085369"/>
                </a:solidFill>
                <a:latin typeface="Helvetica Neue"/>
                <a:cs typeface="Helvetica Neue"/>
              </a:rPr>
              <a:t>təzyiqi</a:t>
            </a:r>
            <a:r>
              <a:rPr sz="1828" b="1" spc="4" dirty="0">
                <a:solidFill>
                  <a:srgbClr val="085369"/>
                </a:solidFill>
                <a:latin typeface="Helvetica Neue"/>
                <a:cs typeface="Helvetica Neue"/>
              </a:rPr>
              <a:t> </a:t>
            </a:r>
            <a:r>
              <a:rPr sz="1828" b="1" spc="63" dirty="0">
                <a:solidFill>
                  <a:srgbClr val="085369"/>
                </a:solidFill>
                <a:latin typeface="Helvetica Neue"/>
                <a:cs typeface="Helvetica Neue"/>
              </a:rPr>
              <a:t>dərəcəsindən</a:t>
            </a:r>
            <a:r>
              <a:rPr sz="1828" b="1" spc="7" dirty="0">
                <a:solidFill>
                  <a:srgbClr val="085369"/>
                </a:solidFill>
                <a:latin typeface="Helvetica Neue"/>
                <a:cs typeface="Helvetica Neue"/>
              </a:rPr>
              <a:t> </a:t>
            </a:r>
            <a:r>
              <a:rPr sz="1828" b="1" dirty="0" err="1">
                <a:solidFill>
                  <a:srgbClr val="085369"/>
                </a:solidFill>
                <a:latin typeface="Helvetica Neue"/>
                <a:cs typeface="Helvetica Neue"/>
              </a:rPr>
              <a:t>asılı</a:t>
            </a:r>
            <a:r>
              <a:rPr sz="1828" b="1" spc="4" dirty="0">
                <a:solidFill>
                  <a:srgbClr val="085369"/>
                </a:solidFill>
                <a:latin typeface="Helvetica Neue"/>
                <a:cs typeface="Helvetica Neue"/>
              </a:rPr>
              <a:t> </a:t>
            </a:r>
            <a:r>
              <a:rPr sz="1828" b="1" spc="4" dirty="0" err="1">
                <a:solidFill>
                  <a:srgbClr val="085369"/>
                </a:solidFill>
                <a:latin typeface="Helvetica Neue"/>
                <a:cs typeface="Helvetica Neue"/>
              </a:rPr>
              <a:t>olmayaraq</a:t>
            </a:r>
            <a:r>
              <a:rPr lang="az-Latn-AZ" sz="1828" b="1" spc="7" dirty="0">
                <a:solidFill>
                  <a:srgbClr val="085369"/>
                </a:solidFill>
                <a:latin typeface="Helvetica Neue"/>
                <a:cs typeface="Helvetica Neue"/>
              </a:rPr>
              <a:t> hədəfə</a:t>
            </a:r>
            <a:r>
              <a:rPr sz="1828" b="1" spc="-155" dirty="0">
                <a:solidFill>
                  <a:srgbClr val="085369"/>
                </a:solidFill>
                <a:latin typeface="Helvetica Neue"/>
                <a:cs typeface="Helvetica Neue"/>
              </a:rPr>
              <a:t> </a:t>
            </a:r>
            <a:r>
              <a:rPr sz="1828" b="1" spc="-500" dirty="0">
                <a:solidFill>
                  <a:srgbClr val="085369"/>
                </a:solidFill>
                <a:latin typeface="Helvetica Neue"/>
                <a:cs typeface="Helvetica Neue"/>
              </a:rPr>
              <a:t> </a:t>
            </a:r>
            <a:r>
              <a:rPr sz="1828" b="1" dirty="0">
                <a:solidFill>
                  <a:srgbClr val="085369"/>
                </a:solidFill>
                <a:latin typeface="Helvetica Neue"/>
                <a:cs typeface="Helvetica Neue"/>
              </a:rPr>
              <a:t>endirir</a:t>
            </a:r>
            <a:endParaRPr sz="1828" dirty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86835" y="117117"/>
            <a:ext cx="7875364" cy="5647030"/>
            <a:chOff x="109790" y="104685"/>
            <a:chExt cx="11200517" cy="8031331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90" y="104685"/>
              <a:ext cx="2776727" cy="9479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4411" y="200016"/>
              <a:ext cx="2366010" cy="537210"/>
            </a:xfrm>
            <a:custGeom>
              <a:avLst/>
              <a:gdLst/>
              <a:ahLst/>
              <a:cxnLst/>
              <a:rect l="l" t="t" r="r" b="b"/>
              <a:pathLst>
                <a:path w="2366010" h="537210">
                  <a:moveTo>
                    <a:pt x="2143125" y="0"/>
                  </a:moveTo>
                  <a:lnTo>
                    <a:pt x="222516" y="0"/>
                  </a:lnTo>
                  <a:lnTo>
                    <a:pt x="177673" y="5453"/>
                  </a:lnTo>
                  <a:lnTo>
                    <a:pt x="135906" y="21094"/>
                  </a:lnTo>
                  <a:lnTo>
                    <a:pt x="98108" y="45842"/>
                  </a:lnTo>
                  <a:lnTo>
                    <a:pt x="65176" y="78619"/>
                  </a:lnTo>
                  <a:lnTo>
                    <a:pt x="38004" y="118344"/>
                  </a:lnTo>
                  <a:lnTo>
                    <a:pt x="17487" y="163938"/>
                  </a:lnTo>
                  <a:lnTo>
                    <a:pt x="4521" y="214321"/>
                  </a:lnTo>
                  <a:lnTo>
                    <a:pt x="0" y="268414"/>
                  </a:lnTo>
                  <a:lnTo>
                    <a:pt x="4521" y="322507"/>
                  </a:lnTo>
                  <a:lnTo>
                    <a:pt x="17487" y="372890"/>
                  </a:lnTo>
                  <a:lnTo>
                    <a:pt x="38004" y="418484"/>
                  </a:lnTo>
                  <a:lnTo>
                    <a:pt x="65176" y="458209"/>
                  </a:lnTo>
                  <a:lnTo>
                    <a:pt x="98108" y="490986"/>
                  </a:lnTo>
                  <a:lnTo>
                    <a:pt x="135906" y="515734"/>
                  </a:lnTo>
                  <a:lnTo>
                    <a:pt x="177673" y="531375"/>
                  </a:lnTo>
                  <a:lnTo>
                    <a:pt x="222516" y="536829"/>
                  </a:lnTo>
                  <a:lnTo>
                    <a:pt x="2143125" y="536829"/>
                  </a:lnTo>
                  <a:lnTo>
                    <a:pt x="2187971" y="531375"/>
                  </a:lnTo>
                  <a:lnTo>
                    <a:pt x="2229740" y="515734"/>
                  </a:lnTo>
                  <a:lnTo>
                    <a:pt x="2267538" y="490986"/>
                  </a:lnTo>
                  <a:lnTo>
                    <a:pt x="2300470" y="458209"/>
                  </a:lnTo>
                  <a:lnTo>
                    <a:pt x="2327640" y="418484"/>
                  </a:lnTo>
                  <a:lnTo>
                    <a:pt x="2348155" y="372890"/>
                  </a:lnTo>
                  <a:lnTo>
                    <a:pt x="2361121" y="322507"/>
                  </a:lnTo>
                  <a:lnTo>
                    <a:pt x="2365641" y="268414"/>
                  </a:lnTo>
                  <a:lnTo>
                    <a:pt x="2361121" y="214321"/>
                  </a:lnTo>
                  <a:lnTo>
                    <a:pt x="2348155" y="163938"/>
                  </a:lnTo>
                  <a:lnTo>
                    <a:pt x="2327640" y="118344"/>
                  </a:lnTo>
                  <a:lnTo>
                    <a:pt x="2300470" y="78619"/>
                  </a:lnTo>
                  <a:lnTo>
                    <a:pt x="2267538" y="45842"/>
                  </a:lnTo>
                  <a:lnTo>
                    <a:pt x="2229740" y="21094"/>
                  </a:lnTo>
                  <a:lnTo>
                    <a:pt x="2187971" y="5453"/>
                  </a:lnTo>
                  <a:lnTo>
                    <a:pt x="2143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42945"/>
              <a:endParaRPr sz="1266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658" y="546633"/>
              <a:ext cx="1883244" cy="1019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106" y="568139"/>
              <a:ext cx="478963" cy="5917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95603" y="568146"/>
              <a:ext cx="877569" cy="59055"/>
            </a:xfrm>
            <a:custGeom>
              <a:avLst/>
              <a:gdLst/>
              <a:ahLst/>
              <a:cxnLst/>
              <a:rect l="l" t="t" r="r" b="b"/>
              <a:pathLst>
                <a:path w="877569" h="59054">
                  <a:moveTo>
                    <a:pt x="11315" y="14554"/>
                  </a:moveTo>
                  <a:lnTo>
                    <a:pt x="5981" y="14554"/>
                  </a:lnTo>
                  <a:lnTo>
                    <a:pt x="0" y="45720"/>
                  </a:lnTo>
                  <a:lnTo>
                    <a:pt x="5334" y="45720"/>
                  </a:lnTo>
                  <a:lnTo>
                    <a:pt x="11315" y="14554"/>
                  </a:lnTo>
                  <a:close/>
                </a:path>
                <a:path w="877569" h="59054">
                  <a:moveTo>
                    <a:pt x="13639" y="3683"/>
                  </a:moveTo>
                  <a:lnTo>
                    <a:pt x="12420" y="2260"/>
                  </a:lnTo>
                  <a:lnTo>
                    <a:pt x="8547" y="2260"/>
                  </a:lnTo>
                  <a:lnTo>
                    <a:pt x="6946" y="3810"/>
                  </a:lnTo>
                  <a:lnTo>
                    <a:pt x="6946" y="7797"/>
                  </a:lnTo>
                  <a:lnTo>
                    <a:pt x="8166" y="9220"/>
                  </a:lnTo>
                  <a:lnTo>
                    <a:pt x="12090" y="9220"/>
                  </a:lnTo>
                  <a:lnTo>
                    <a:pt x="13512" y="7797"/>
                  </a:lnTo>
                  <a:lnTo>
                    <a:pt x="13627" y="5867"/>
                  </a:lnTo>
                  <a:lnTo>
                    <a:pt x="13639" y="3683"/>
                  </a:lnTo>
                  <a:close/>
                </a:path>
                <a:path w="877569" h="59054">
                  <a:moveTo>
                    <a:pt x="43967" y="15976"/>
                  </a:moveTo>
                  <a:lnTo>
                    <a:pt x="39776" y="13843"/>
                  </a:lnTo>
                  <a:lnTo>
                    <a:pt x="31470" y="13843"/>
                  </a:lnTo>
                  <a:lnTo>
                    <a:pt x="27292" y="16294"/>
                  </a:lnTo>
                  <a:lnTo>
                    <a:pt x="24523" y="20675"/>
                  </a:lnTo>
                  <a:lnTo>
                    <a:pt x="24384" y="20675"/>
                  </a:lnTo>
                  <a:lnTo>
                    <a:pt x="25158" y="14554"/>
                  </a:lnTo>
                  <a:lnTo>
                    <a:pt x="20396" y="14554"/>
                  </a:lnTo>
                  <a:lnTo>
                    <a:pt x="19621" y="20154"/>
                  </a:lnTo>
                  <a:lnTo>
                    <a:pt x="18910" y="23634"/>
                  </a:lnTo>
                  <a:lnTo>
                    <a:pt x="14732" y="45720"/>
                  </a:lnTo>
                  <a:lnTo>
                    <a:pt x="20078" y="45720"/>
                  </a:lnTo>
                  <a:lnTo>
                    <a:pt x="24320" y="22860"/>
                  </a:lnTo>
                  <a:lnTo>
                    <a:pt x="29743" y="18288"/>
                  </a:lnTo>
                  <a:lnTo>
                    <a:pt x="37198" y="18288"/>
                  </a:lnTo>
                  <a:lnTo>
                    <a:pt x="38417" y="20612"/>
                  </a:lnTo>
                  <a:lnTo>
                    <a:pt x="38417" y="25057"/>
                  </a:lnTo>
                  <a:lnTo>
                    <a:pt x="38227" y="26530"/>
                  </a:lnTo>
                  <a:lnTo>
                    <a:pt x="34556" y="45720"/>
                  </a:lnTo>
                  <a:lnTo>
                    <a:pt x="39903" y="45720"/>
                  </a:lnTo>
                  <a:lnTo>
                    <a:pt x="43700" y="25882"/>
                  </a:lnTo>
                  <a:lnTo>
                    <a:pt x="43967" y="23888"/>
                  </a:lnTo>
                  <a:lnTo>
                    <a:pt x="43967" y="15976"/>
                  </a:lnTo>
                  <a:close/>
                </a:path>
                <a:path w="877569" h="59054">
                  <a:moveTo>
                    <a:pt x="82257" y="0"/>
                  </a:moveTo>
                  <a:lnTo>
                    <a:pt x="76911" y="0"/>
                  </a:lnTo>
                  <a:lnTo>
                    <a:pt x="74142" y="14935"/>
                  </a:lnTo>
                  <a:lnTo>
                    <a:pt x="73304" y="14554"/>
                  </a:lnTo>
                  <a:lnTo>
                    <a:pt x="73304" y="19443"/>
                  </a:lnTo>
                  <a:lnTo>
                    <a:pt x="69837" y="37338"/>
                  </a:lnTo>
                  <a:lnTo>
                    <a:pt x="64871" y="42049"/>
                  </a:lnTo>
                  <a:lnTo>
                    <a:pt x="56184" y="42049"/>
                  </a:lnTo>
                  <a:lnTo>
                    <a:pt x="54889" y="38112"/>
                  </a:lnTo>
                  <a:lnTo>
                    <a:pt x="54889" y="26073"/>
                  </a:lnTo>
                  <a:lnTo>
                    <a:pt x="60680" y="18161"/>
                  </a:lnTo>
                  <a:lnTo>
                    <a:pt x="70408" y="18161"/>
                  </a:lnTo>
                  <a:lnTo>
                    <a:pt x="72212" y="18732"/>
                  </a:lnTo>
                  <a:lnTo>
                    <a:pt x="73304" y="19443"/>
                  </a:lnTo>
                  <a:lnTo>
                    <a:pt x="73304" y="14554"/>
                  </a:lnTo>
                  <a:lnTo>
                    <a:pt x="72783" y="14300"/>
                  </a:lnTo>
                  <a:lnTo>
                    <a:pt x="70612" y="13843"/>
                  </a:lnTo>
                  <a:lnTo>
                    <a:pt x="68605" y="13843"/>
                  </a:lnTo>
                  <a:lnTo>
                    <a:pt x="60947" y="15608"/>
                  </a:lnTo>
                  <a:lnTo>
                    <a:pt x="54851" y="20320"/>
                  </a:lnTo>
                  <a:lnTo>
                    <a:pt x="50812" y="27101"/>
                  </a:lnTo>
                  <a:lnTo>
                    <a:pt x="49352" y="35090"/>
                  </a:lnTo>
                  <a:lnTo>
                    <a:pt x="49352" y="41465"/>
                  </a:lnTo>
                  <a:lnTo>
                    <a:pt x="52641" y="46418"/>
                  </a:lnTo>
                  <a:lnTo>
                    <a:pt x="63131" y="46418"/>
                  </a:lnTo>
                  <a:lnTo>
                    <a:pt x="67068" y="43980"/>
                  </a:lnTo>
                  <a:lnTo>
                    <a:pt x="68300" y="42049"/>
                  </a:lnTo>
                  <a:lnTo>
                    <a:pt x="69888" y="39535"/>
                  </a:lnTo>
                  <a:lnTo>
                    <a:pt x="70027" y="39535"/>
                  </a:lnTo>
                  <a:lnTo>
                    <a:pt x="69189" y="45720"/>
                  </a:lnTo>
                  <a:lnTo>
                    <a:pt x="74079" y="45720"/>
                  </a:lnTo>
                  <a:lnTo>
                    <a:pt x="74282" y="42684"/>
                  </a:lnTo>
                  <a:lnTo>
                    <a:pt x="74726" y="39535"/>
                  </a:lnTo>
                  <a:lnTo>
                    <a:pt x="74790" y="39077"/>
                  </a:lnTo>
                  <a:lnTo>
                    <a:pt x="75425" y="35864"/>
                  </a:lnTo>
                  <a:lnTo>
                    <a:pt x="78803" y="18161"/>
                  </a:lnTo>
                  <a:lnTo>
                    <a:pt x="79413" y="14935"/>
                  </a:lnTo>
                  <a:lnTo>
                    <a:pt x="82257" y="0"/>
                  </a:lnTo>
                  <a:close/>
                </a:path>
                <a:path w="877569" h="59054">
                  <a:moveTo>
                    <a:pt x="113017" y="15062"/>
                  </a:moveTo>
                  <a:lnTo>
                    <a:pt x="110896" y="14351"/>
                  </a:lnTo>
                  <a:lnTo>
                    <a:pt x="107607" y="13843"/>
                  </a:lnTo>
                  <a:lnTo>
                    <a:pt x="107022" y="13843"/>
                  </a:lnTo>
                  <a:lnTo>
                    <a:pt x="107022" y="18542"/>
                  </a:lnTo>
                  <a:lnTo>
                    <a:pt x="105194" y="28079"/>
                  </a:lnTo>
                  <a:lnTo>
                    <a:pt x="103682" y="36245"/>
                  </a:lnTo>
                  <a:lnTo>
                    <a:pt x="98399" y="42037"/>
                  </a:lnTo>
                  <a:lnTo>
                    <a:pt x="89839" y="42037"/>
                  </a:lnTo>
                  <a:lnTo>
                    <a:pt x="88607" y="38633"/>
                  </a:lnTo>
                  <a:lnTo>
                    <a:pt x="88684" y="26530"/>
                  </a:lnTo>
                  <a:lnTo>
                    <a:pt x="95250" y="18084"/>
                  </a:lnTo>
                  <a:lnTo>
                    <a:pt x="105092" y="18084"/>
                  </a:lnTo>
                  <a:lnTo>
                    <a:pt x="107022" y="18542"/>
                  </a:lnTo>
                  <a:lnTo>
                    <a:pt x="107022" y="13843"/>
                  </a:lnTo>
                  <a:lnTo>
                    <a:pt x="104648" y="13843"/>
                  </a:lnTo>
                  <a:lnTo>
                    <a:pt x="95554" y="15811"/>
                  </a:lnTo>
                  <a:lnTo>
                    <a:pt x="88773" y="20929"/>
                  </a:lnTo>
                  <a:lnTo>
                    <a:pt x="84543" y="28079"/>
                  </a:lnTo>
                  <a:lnTo>
                    <a:pt x="83083" y="36118"/>
                  </a:lnTo>
                  <a:lnTo>
                    <a:pt x="83083" y="42037"/>
                  </a:lnTo>
                  <a:lnTo>
                    <a:pt x="86550" y="46418"/>
                  </a:lnTo>
                  <a:lnTo>
                    <a:pt x="96469" y="46418"/>
                  </a:lnTo>
                  <a:lnTo>
                    <a:pt x="100711" y="44107"/>
                  </a:lnTo>
                  <a:lnTo>
                    <a:pt x="101815" y="42037"/>
                  </a:lnTo>
                  <a:lnTo>
                    <a:pt x="104127" y="37668"/>
                  </a:lnTo>
                  <a:lnTo>
                    <a:pt x="104254" y="37668"/>
                  </a:lnTo>
                  <a:lnTo>
                    <a:pt x="103555" y="43840"/>
                  </a:lnTo>
                  <a:lnTo>
                    <a:pt x="103555" y="45707"/>
                  </a:lnTo>
                  <a:lnTo>
                    <a:pt x="108508" y="45707"/>
                  </a:lnTo>
                  <a:lnTo>
                    <a:pt x="108432" y="43840"/>
                  </a:lnTo>
                  <a:lnTo>
                    <a:pt x="108483" y="40881"/>
                  </a:lnTo>
                  <a:lnTo>
                    <a:pt x="108750" y="37668"/>
                  </a:lnTo>
                  <a:lnTo>
                    <a:pt x="108826" y="36690"/>
                  </a:lnTo>
                  <a:lnTo>
                    <a:pt x="112433" y="18084"/>
                  </a:lnTo>
                  <a:lnTo>
                    <a:pt x="113017" y="15062"/>
                  </a:lnTo>
                  <a:close/>
                </a:path>
                <a:path w="877569" h="59054">
                  <a:moveTo>
                    <a:pt x="147193" y="19380"/>
                  </a:moveTo>
                  <a:lnTo>
                    <a:pt x="146634" y="18288"/>
                  </a:lnTo>
                  <a:lnTo>
                    <a:pt x="144360" y="13843"/>
                  </a:lnTo>
                  <a:lnTo>
                    <a:pt x="141655" y="13843"/>
                  </a:lnTo>
                  <a:lnTo>
                    <a:pt x="141655" y="33680"/>
                  </a:lnTo>
                  <a:lnTo>
                    <a:pt x="135864" y="42240"/>
                  </a:lnTo>
                  <a:lnTo>
                    <a:pt x="126466" y="42240"/>
                  </a:lnTo>
                  <a:lnTo>
                    <a:pt x="124409" y="41592"/>
                  </a:lnTo>
                  <a:lnTo>
                    <a:pt x="123050" y="40500"/>
                  </a:lnTo>
                  <a:lnTo>
                    <a:pt x="124599" y="31813"/>
                  </a:lnTo>
                  <a:lnTo>
                    <a:pt x="141655" y="33680"/>
                  </a:lnTo>
                  <a:lnTo>
                    <a:pt x="141655" y="13843"/>
                  </a:lnTo>
                  <a:lnTo>
                    <a:pt x="133362" y="13843"/>
                  </a:lnTo>
                  <a:lnTo>
                    <a:pt x="129235" y="16357"/>
                  </a:lnTo>
                  <a:lnTo>
                    <a:pt x="126403" y="20408"/>
                  </a:lnTo>
                  <a:lnTo>
                    <a:pt x="126263" y="20408"/>
                  </a:lnTo>
                  <a:lnTo>
                    <a:pt x="127177" y="14554"/>
                  </a:lnTo>
                  <a:lnTo>
                    <a:pt x="122275" y="14554"/>
                  </a:lnTo>
                  <a:lnTo>
                    <a:pt x="121742" y="18288"/>
                  </a:lnTo>
                  <a:lnTo>
                    <a:pt x="121132" y="22212"/>
                  </a:lnTo>
                  <a:lnTo>
                    <a:pt x="120548" y="25628"/>
                  </a:lnTo>
                  <a:lnTo>
                    <a:pt x="114300" y="58470"/>
                  </a:lnTo>
                  <a:lnTo>
                    <a:pt x="119583" y="58470"/>
                  </a:lnTo>
                  <a:lnTo>
                    <a:pt x="122085" y="45008"/>
                  </a:lnTo>
                  <a:lnTo>
                    <a:pt x="122212" y="45008"/>
                  </a:lnTo>
                  <a:lnTo>
                    <a:pt x="123431" y="45720"/>
                  </a:lnTo>
                  <a:lnTo>
                    <a:pt x="125628" y="46431"/>
                  </a:lnTo>
                  <a:lnTo>
                    <a:pt x="128981" y="46431"/>
                  </a:lnTo>
                  <a:lnTo>
                    <a:pt x="134708" y="45008"/>
                  </a:lnTo>
                  <a:lnTo>
                    <a:pt x="136194" y="44640"/>
                  </a:lnTo>
                  <a:lnTo>
                    <a:pt x="139103" y="42240"/>
                  </a:lnTo>
                  <a:lnTo>
                    <a:pt x="141973" y="39878"/>
                  </a:lnTo>
                  <a:lnTo>
                    <a:pt x="145796" y="33070"/>
                  </a:lnTo>
                  <a:lnTo>
                    <a:pt x="147104" y="25628"/>
                  </a:lnTo>
                  <a:lnTo>
                    <a:pt x="147193" y="19380"/>
                  </a:lnTo>
                  <a:close/>
                </a:path>
                <a:path w="877569" h="59054">
                  <a:moveTo>
                    <a:pt x="180975" y="15062"/>
                  </a:moveTo>
                  <a:lnTo>
                    <a:pt x="178854" y="14351"/>
                  </a:lnTo>
                  <a:lnTo>
                    <a:pt x="175564" y="13843"/>
                  </a:lnTo>
                  <a:lnTo>
                    <a:pt x="174980" y="13843"/>
                  </a:lnTo>
                  <a:lnTo>
                    <a:pt x="174980" y="18542"/>
                  </a:lnTo>
                  <a:lnTo>
                    <a:pt x="173151" y="28079"/>
                  </a:lnTo>
                  <a:lnTo>
                    <a:pt x="171640" y="36245"/>
                  </a:lnTo>
                  <a:lnTo>
                    <a:pt x="166357" y="42037"/>
                  </a:lnTo>
                  <a:lnTo>
                    <a:pt x="157797" y="42037"/>
                  </a:lnTo>
                  <a:lnTo>
                    <a:pt x="156565" y="38633"/>
                  </a:lnTo>
                  <a:lnTo>
                    <a:pt x="156641" y="26530"/>
                  </a:lnTo>
                  <a:lnTo>
                    <a:pt x="163207" y="18084"/>
                  </a:lnTo>
                  <a:lnTo>
                    <a:pt x="173050" y="18084"/>
                  </a:lnTo>
                  <a:lnTo>
                    <a:pt x="174980" y="18542"/>
                  </a:lnTo>
                  <a:lnTo>
                    <a:pt x="174980" y="13843"/>
                  </a:lnTo>
                  <a:lnTo>
                    <a:pt x="172605" y="13843"/>
                  </a:lnTo>
                  <a:lnTo>
                    <a:pt x="163512" y="15811"/>
                  </a:lnTo>
                  <a:lnTo>
                    <a:pt x="156730" y="20929"/>
                  </a:lnTo>
                  <a:lnTo>
                    <a:pt x="152501" y="28079"/>
                  </a:lnTo>
                  <a:lnTo>
                    <a:pt x="151041" y="36118"/>
                  </a:lnTo>
                  <a:lnTo>
                    <a:pt x="151041" y="42037"/>
                  </a:lnTo>
                  <a:lnTo>
                    <a:pt x="154508" y="46418"/>
                  </a:lnTo>
                  <a:lnTo>
                    <a:pt x="164426" y="46418"/>
                  </a:lnTo>
                  <a:lnTo>
                    <a:pt x="168668" y="44107"/>
                  </a:lnTo>
                  <a:lnTo>
                    <a:pt x="169773" y="42037"/>
                  </a:lnTo>
                  <a:lnTo>
                    <a:pt x="172085" y="37668"/>
                  </a:lnTo>
                  <a:lnTo>
                    <a:pt x="172212" y="37668"/>
                  </a:lnTo>
                  <a:lnTo>
                    <a:pt x="171513" y="43840"/>
                  </a:lnTo>
                  <a:lnTo>
                    <a:pt x="171513" y="45707"/>
                  </a:lnTo>
                  <a:lnTo>
                    <a:pt x="176466" y="45707"/>
                  </a:lnTo>
                  <a:lnTo>
                    <a:pt x="176403" y="43840"/>
                  </a:lnTo>
                  <a:lnTo>
                    <a:pt x="176453" y="40881"/>
                  </a:lnTo>
                  <a:lnTo>
                    <a:pt x="176707" y="37668"/>
                  </a:lnTo>
                  <a:lnTo>
                    <a:pt x="176784" y="36690"/>
                  </a:lnTo>
                  <a:lnTo>
                    <a:pt x="180390" y="18084"/>
                  </a:lnTo>
                  <a:lnTo>
                    <a:pt x="180975" y="15062"/>
                  </a:lnTo>
                  <a:close/>
                </a:path>
                <a:path w="877569" h="59054">
                  <a:moveTo>
                    <a:pt x="231317" y="16167"/>
                  </a:moveTo>
                  <a:lnTo>
                    <a:pt x="227380" y="13843"/>
                  </a:lnTo>
                  <a:lnTo>
                    <a:pt x="219087" y="13919"/>
                  </a:lnTo>
                  <a:lnTo>
                    <a:pt x="215087" y="16294"/>
                  </a:lnTo>
                  <a:lnTo>
                    <a:pt x="212318" y="20802"/>
                  </a:lnTo>
                  <a:lnTo>
                    <a:pt x="212064" y="16878"/>
                  </a:lnTo>
                  <a:lnTo>
                    <a:pt x="209816" y="13843"/>
                  </a:lnTo>
                  <a:lnTo>
                    <a:pt x="200926" y="13843"/>
                  </a:lnTo>
                  <a:lnTo>
                    <a:pt x="197002" y="16103"/>
                  </a:lnTo>
                  <a:lnTo>
                    <a:pt x="194094" y="20421"/>
                  </a:lnTo>
                  <a:lnTo>
                    <a:pt x="193903" y="20421"/>
                  </a:lnTo>
                  <a:lnTo>
                    <a:pt x="194741" y="14554"/>
                  </a:lnTo>
                  <a:lnTo>
                    <a:pt x="190042" y="14554"/>
                  </a:lnTo>
                  <a:lnTo>
                    <a:pt x="189268" y="20154"/>
                  </a:lnTo>
                  <a:lnTo>
                    <a:pt x="184442" y="45720"/>
                  </a:lnTo>
                  <a:lnTo>
                    <a:pt x="189661" y="45720"/>
                  </a:lnTo>
                  <a:lnTo>
                    <a:pt x="193776" y="23444"/>
                  </a:lnTo>
                  <a:lnTo>
                    <a:pt x="198602" y="18288"/>
                  </a:lnTo>
                  <a:lnTo>
                    <a:pt x="206451" y="18288"/>
                  </a:lnTo>
                  <a:lnTo>
                    <a:pt x="207175" y="20993"/>
                  </a:lnTo>
                  <a:lnTo>
                    <a:pt x="207175" y="24853"/>
                  </a:lnTo>
                  <a:lnTo>
                    <a:pt x="207035" y="26085"/>
                  </a:lnTo>
                  <a:lnTo>
                    <a:pt x="203301" y="45720"/>
                  </a:lnTo>
                  <a:lnTo>
                    <a:pt x="208457" y="45720"/>
                  </a:lnTo>
                  <a:lnTo>
                    <a:pt x="212763" y="22796"/>
                  </a:lnTo>
                  <a:lnTo>
                    <a:pt x="217335" y="18288"/>
                  </a:lnTo>
                  <a:lnTo>
                    <a:pt x="224675" y="18288"/>
                  </a:lnTo>
                  <a:lnTo>
                    <a:pt x="225907" y="20421"/>
                  </a:lnTo>
                  <a:lnTo>
                    <a:pt x="225907" y="24980"/>
                  </a:lnTo>
                  <a:lnTo>
                    <a:pt x="225717" y="26593"/>
                  </a:lnTo>
                  <a:lnTo>
                    <a:pt x="225450" y="27749"/>
                  </a:lnTo>
                  <a:lnTo>
                    <a:pt x="222110" y="45720"/>
                  </a:lnTo>
                  <a:lnTo>
                    <a:pt x="227317" y="45720"/>
                  </a:lnTo>
                  <a:lnTo>
                    <a:pt x="231114" y="25565"/>
                  </a:lnTo>
                  <a:lnTo>
                    <a:pt x="231317" y="23507"/>
                  </a:lnTo>
                  <a:lnTo>
                    <a:pt x="231317" y="16167"/>
                  </a:lnTo>
                  <a:close/>
                </a:path>
                <a:path w="877569" h="59054">
                  <a:moveTo>
                    <a:pt x="247764" y="14554"/>
                  </a:moveTo>
                  <a:lnTo>
                    <a:pt x="242430" y="14554"/>
                  </a:lnTo>
                  <a:lnTo>
                    <a:pt x="236448" y="45720"/>
                  </a:lnTo>
                  <a:lnTo>
                    <a:pt x="241782" y="45720"/>
                  </a:lnTo>
                  <a:lnTo>
                    <a:pt x="247764" y="14554"/>
                  </a:lnTo>
                  <a:close/>
                </a:path>
                <a:path w="877569" h="59054">
                  <a:moveTo>
                    <a:pt x="250088" y="3683"/>
                  </a:moveTo>
                  <a:lnTo>
                    <a:pt x="248869" y="2260"/>
                  </a:lnTo>
                  <a:lnTo>
                    <a:pt x="244995" y="2260"/>
                  </a:lnTo>
                  <a:lnTo>
                    <a:pt x="243395" y="3810"/>
                  </a:lnTo>
                  <a:lnTo>
                    <a:pt x="243395" y="7797"/>
                  </a:lnTo>
                  <a:lnTo>
                    <a:pt x="244614" y="9220"/>
                  </a:lnTo>
                  <a:lnTo>
                    <a:pt x="248551" y="9220"/>
                  </a:lnTo>
                  <a:lnTo>
                    <a:pt x="249961" y="7797"/>
                  </a:lnTo>
                  <a:lnTo>
                    <a:pt x="250088" y="3683"/>
                  </a:lnTo>
                  <a:close/>
                </a:path>
                <a:path w="877569" h="59054">
                  <a:moveTo>
                    <a:pt x="284340" y="0"/>
                  </a:moveTo>
                  <a:lnTo>
                    <a:pt x="278993" y="0"/>
                  </a:lnTo>
                  <a:lnTo>
                    <a:pt x="276225" y="14935"/>
                  </a:lnTo>
                  <a:lnTo>
                    <a:pt x="275386" y="14554"/>
                  </a:lnTo>
                  <a:lnTo>
                    <a:pt x="275386" y="19443"/>
                  </a:lnTo>
                  <a:lnTo>
                    <a:pt x="271907" y="37338"/>
                  </a:lnTo>
                  <a:lnTo>
                    <a:pt x="266954" y="42049"/>
                  </a:lnTo>
                  <a:lnTo>
                    <a:pt x="258254" y="42049"/>
                  </a:lnTo>
                  <a:lnTo>
                    <a:pt x="256971" y="38112"/>
                  </a:lnTo>
                  <a:lnTo>
                    <a:pt x="256971" y="26073"/>
                  </a:lnTo>
                  <a:lnTo>
                    <a:pt x="262763" y="18161"/>
                  </a:lnTo>
                  <a:lnTo>
                    <a:pt x="272478" y="18161"/>
                  </a:lnTo>
                  <a:lnTo>
                    <a:pt x="274294" y="18732"/>
                  </a:lnTo>
                  <a:lnTo>
                    <a:pt x="275386" y="19443"/>
                  </a:lnTo>
                  <a:lnTo>
                    <a:pt x="275386" y="14554"/>
                  </a:lnTo>
                  <a:lnTo>
                    <a:pt x="274866" y="14300"/>
                  </a:lnTo>
                  <a:lnTo>
                    <a:pt x="272681" y="13843"/>
                  </a:lnTo>
                  <a:lnTo>
                    <a:pt x="270687" y="13843"/>
                  </a:lnTo>
                  <a:lnTo>
                    <a:pt x="263042" y="15608"/>
                  </a:lnTo>
                  <a:lnTo>
                    <a:pt x="256933" y="20320"/>
                  </a:lnTo>
                  <a:lnTo>
                    <a:pt x="252895" y="27101"/>
                  </a:lnTo>
                  <a:lnTo>
                    <a:pt x="251434" y="35090"/>
                  </a:lnTo>
                  <a:lnTo>
                    <a:pt x="251434" y="41465"/>
                  </a:lnTo>
                  <a:lnTo>
                    <a:pt x="254723" y="46418"/>
                  </a:lnTo>
                  <a:lnTo>
                    <a:pt x="265214" y="46418"/>
                  </a:lnTo>
                  <a:lnTo>
                    <a:pt x="269138" y="43980"/>
                  </a:lnTo>
                  <a:lnTo>
                    <a:pt x="270370" y="42049"/>
                  </a:lnTo>
                  <a:lnTo>
                    <a:pt x="271970" y="39535"/>
                  </a:lnTo>
                  <a:lnTo>
                    <a:pt x="272097" y="39535"/>
                  </a:lnTo>
                  <a:lnTo>
                    <a:pt x="271259" y="45720"/>
                  </a:lnTo>
                  <a:lnTo>
                    <a:pt x="276161" y="45720"/>
                  </a:lnTo>
                  <a:lnTo>
                    <a:pt x="276352" y="42684"/>
                  </a:lnTo>
                  <a:lnTo>
                    <a:pt x="276796" y="39535"/>
                  </a:lnTo>
                  <a:lnTo>
                    <a:pt x="276860" y="39077"/>
                  </a:lnTo>
                  <a:lnTo>
                    <a:pt x="277507" y="35864"/>
                  </a:lnTo>
                  <a:lnTo>
                    <a:pt x="280885" y="18161"/>
                  </a:lnTo>
                  <a:lnTo>
                    <a:pt x="281495" y="14935"/>
                  </a:lnTo>
                  <a:lnTo>
                    <a:pt x="284340" y="0"/>
                  </a:lnTo>
                  <a:close/>
                </a:path>
                <a:path w="877569" h="59054">
                  <a:moveTo>
                    <a:pt x="646887" y="15062"/>
                  </a:moveTo>
                  <a:lnTo>
                    <a:pt x="644766" y="14351"/>
                  </a:lnTo>
                  <a:lnTo>
                    <a:pt x="641477" y="13843"/>
                  </a:lnTo>
                  <a:lnTo>
                    <a:pt x="640892" y="13843"/>
                  </a:lnTo>
                  <a:lnTo>
                    <a:pt x="640892" y="18542"/>
                  </a:lnTo>
                  <a:lnTo>
                    <a:pt x="639064" y="28079"/>
                  </a:lnTo>
                  <a:lnTo>
                    <a:pt x="637552" y="36245"/>
                  </a:lnTo>
                  <a:lnTo>
                    <a:pt x="632269" y="42037"/>
                  </a:lnTo>
                  <a:lnTo>
                    <a:pt x="623709" y="42037"/>
                  </a:lnTo>
                  <a:lnTo>
                    <a:pt x="622477" y="38633"/>
                  </a:lnTo>
                  <a:lnTo>
                    <a:pt x="622541" y="26530"/>
                  </a:lnTo>
                  <a:lnTo>
                    <a:pt x="629119" y="18084"/>
                  </a:lnTo>
                  <a:lnTo>
                    <a:pt x="638962" y="18084"/>
                  </a:lnTo>
                  <a:lnTo>
                    <a:pt x="640892" y="18542"/>
                  </a:lnTo>
                  <a:lnTo>
                    <a:pt x="640892" y="13843"/>
                  </a:lnTo>
                  <a:lnTo>
                    <a:pt x="638517" y="13843"/>
                  </a:lnTo>
                  <a:lnTo>
                    <a:pt x="629424" y="15811"/>
                  </a:lnTo>
                  <a:lnTo>
                    <a:pt x="622642" y="20929"/>
                  </a:lnTo>
                  <a:lnTo>
                    <a:pt x="618401" y="28079"/>
                  </a:lnTo>
                  <a:lnTo>
                    <a:pt x="616940" y="36118"/>
                  </a:lnTo>
                  <a:lnTo>
                    <a:pt x="616940" y="42037"/>
                  </a:lnTo>
                  <a:lnTo>
                    <a:pt x="620420" y="46418"/>
                  </a:lnTo>
                  <a:lnTo>
                    <a:pt x="630326" y="46418"/>
                  </a:lnTo>
                  <a:lnTo>
                    <a:pt x="634580" y="44107"/>
                  </a:lnTo>
                  <a:lnTo>
                    <a:pt x="635685" y="42037"/>
                  </a:lnTo>
                  <a:lnTo>
                    <a:pt x="637997" y="37668"/>
                  </a:lnTo>
                  <a:lnTo>
                    <a:pt x="638124" y="37668"/>
                  </a:lnTo>
                  <a:lnTo>
                    <a:pt x="637413" y="43840"/>
                  </a:lnTo>
                  <a:lnTo>
                    <a:pt x="637413" y="45707"/>
                  </a:lnTo>
                  <a:lnTo>
                    <a:pt x="642378" y="45707"/>
                  </a:lnTo>
                  <a:lnTo>
                    <a:pt x="642264" y="42037"/>
                  </a:lnTo>
                  <a:lnTo>
                    <a:pt x="642620" y="37668"/>
                  </a:lnTo>
                  <a:lnTo>
                    <a:pt x="642696" y="36690"/>
                  </a:lnTo>
                  <a:lnTo>
                    <a:pt x="646303" y="18084"/>
                  </a:lnTo>
                  <a:lnTo>
                    <a:pt x="646887" y="15062"/>
                  </a:lnTo>
                  <a:close/>
                </a:path>
                <a:path w="877569" h="59054">
                  <a:moveTo>
                    <a:pt x="697217" y="16167"/>
                  </a:moveTo>
                  <a:lnTo>
                    <a:pt x="693293" y="13843"/>
                  </a:lnTo>
                  <a:lnTo>
                    <a:pt x="684987" y="13919"/>
                  </a:lnTo>
                  <a:lnTo>
                    <a:pt x="680999" y="16294"/>
                  </a:lnTo>
                  <a:lnTo>
                    <a:pt x="678230" y="20802"/>
                  </a:lnTo>
                  <a:lnTo>
                    <a:pt x="677964" y="16878"/>
                  </a:lnTo>
                  <a:lnTo>
                    <a:pt x="675716" y="13843"/>
                  </a:lnTo>
                  <a:lnTo>
                    <a:pt x="666838" y="13843"/>
                  </a:lnTo>
                  <a:lnTo>
                    <a:pt x="662901" y="16103"/>
                  </a:lnTo>
                  <a:lnTo>
                    <a:pt x="660006" y="20421"/>
                  </a:lnTo>
                  <a:lnTo>
                    <a:pt x="659815" y="20421"/>
                  </a:lnTo>
                  <a:lnTo>
                    <a:pt x="660654" y="14554"/>
                  </a:lnTo>
                  <a:lnTo>
                    <a:pt x="655955" y="14554"/>
                  </a:lnTo>
                  <a:lnTo>
                    <a:pt x="655180" y="20154"/>
                  </a:lnTo>
                  <a:lnTo>
                    <a:pt x="650354" y="45720"/>
                  </a:lnTo>
                  <a:lnTo>
                    <a:pt x="655574" y="45720"/>
                  </a:lnTo>
                  <a:lnTo>
                    <a:pt x="659688" y="23444"/>
                  </a:lnTo>
                  <a:lnTo>
                    <a:pt x="664514" y="18288"/>
                  </a:lnTo>
                  <a:lnTo>
                    <a:pt x="672363" y="18288"/>
                  </a:lnTo>
                  <a:lnTo>
                    <a:pt x="673087" y="20993"/>
                  </a:lnTo>
                  <a:lnTo>
                    <a:pt x="673087" y="24853"/>
                  </a:lnTo>
                  <a:lnTo>
                    <a:pt x="672947" y="26085"/>
                  </a:lnTo>
                  <a:lnTo>
                    <a:pt x="669213" y="45720"/>
                  </a:lnTo>
                  <a:lnTo>
                    <a:pt x="674370" y="45720"/>
                  </a:lnTo>
                  <a:lnTo>
                    <a:pt x="678675" y="22796"/>
                  </a:lnTo>
                  <a:lnTo>
                    <a:pt x="683247" y="18288"/>
                  </a:lnTo>
                  <a:lnTo>
                    <a:pt x="690587" y="18288"/>
                  </a:lnTo>
                  <a:lnTo>
                    <a:pt x="691807" y="20421"/>
                  </a:lnTo>
                  <a:lnTo>
                    <a:pt x="691807" y="24980"/>
                  </a:lnTo>
                  <a:lnTo>
                    <a:pt x="691616" y="26593"/>
                  </a:lnTo>
                  <a:lnTo>
                    <a:pt x="688009" y="45720"/>
                  </a:lnTo>
                  <a:lnTo>
                    <a:pt x="693229" y="45720"/>
                  </a:lnTo>
                  <a:lnTo>
                    <a:pt x="697026" y="25565"/>
                  </a:lnTo>
                  <a:lnTo>
                    <a:pt x="697217" y="23507"/>
                  </a:lnTo>
                  <a:lnTo>
                    <a:pt x="697217" y="16167"/>
                  </a:lnTo>
                  <a:close/>
                </a:path>
                <a:path w="877569" h="59054">
                  <a:moveTo>
                    <a:pt x="716445" y="0"/>
                  </a:moveTo>
                  <a:lnTo>
                    <a:pt x="711111" y="0"/>
                  </a:lnTo>
                  <a:lnTo>
                    <a:pt x="702411" y="45720"/>
                  </a:lnTo>
                  <a:lnTo>
                    <a:pt x="707694" y="45720"/>
                  </a:lnTo>
                  <a:lnTo>
                    <a:pt x="716445" y="0"/>
                  </a:lnTo>
                  <a:close/>
                </a:path>
                <a:path w="877569" h="59054">
                  <a:moveTo>
                    <a:pt x="746963" y="20218"/>
                  </a:moveTo>
                  <a:lnTo>
                    <a:pt x="745718" y="18097"/>
                  </a:lnTo>
                  <a:lnTo>
                    <a:pt x="743229" y="13855"/>
                  </a:lnTo>
                  <a:lnTo>
                    <a:pt x="741489" y="13855"/>
                  </a:lnTo>
                  <a:lnTo>
                    <a:pt x="741489" y="23190"/>
                  </a:lnTo>
                  <a:lnTo>
                    <a:pt x="741489" y="34074"/>
                  </a:lnTo>
                  <a:lnTo>
                    <a:pt x="736727" y="42176"/>
                  </a:lnTo>
                  <a:lnTo>
                    <a:pt x="725843" y="42176"/>
                  </a:lnTo>
                  <a:lnTo>
                    <a:pt x="723074" y="38506"/>
                  </a:lnTo>
                  <a:lnTo>
                    <a:pt x="723049" y="26212"/>
                  </a:lnTo>
                  <a:lnTo>
                    <a:pt x="727519" y="18097"/>
                  </a:lnTo>
                  <a:lnTo>
                    <a:pt x="739813" y="18097"/>
                  </a:lnTo>
                  <a:lnTo>
                    <a:pt x="741489" y="23190"/>
                  </a:lnTo>
                  <a:lnTo>
                    <a:pt x="741489" y="13855"/>
                  </a:lnTo>
                  <a:lnTo>
                    <a:pt x="734796" y="13855"/>
                  </a:lnTo>
                  <a:lnTo>
                    <a:pt x="727837" y="15494"/>
                  </a:lnTo>
                  <a:lnTo>
                    <a:pt x="722376" y="19888"/>
                  </a:lnTo>
                  <a:lnTo>
                    <a:pt x="718820" y="26212"/>
                  </a:lnTo>
                  <a:lnTo>
                    <a:pt x="717575" y="33426"/>
                  </a:lnTo>
                  <a:lnTo>
                    <a:pt x="717537" y="40640"/>
                  </a:lnTo>
                  <a:lnTo>
                    <a:pt x="721918" y="46431"/>
                  </a:lnTo>
                  <a:lnTo>
                    <a:pt x="729703" y="46431"/>
                  </a:lnTo>
                  <a:lnTo>
                    <a:pt x="736803" y="44716"/>
                  </a:lnTo>
                  <a:lnTo>
                    <a:pt x="739889" y="42176"/>
                  </a:lnTo>
                  <a:lnTo>
                    <a:pt x="742251" y="40233"/>
                  </a:lnTo>
                  <a:lnTo>
                    <a:pt x="745667" y="34074"/>
                  </a:lnTo>
                  <a:lnTo>
                    <a:pt x="745832" y="33426"/>
                  </a:lnTo>
                  <a:lnTo>
                    <a:pt x="746963" y="26860"/>
                  </a:lnTo>
                  <a:lnTo>
                    <a:pt x="746963" y="20218"/>
                  </a:lnTo>
                  <a:close/>
                </a:path>
                <a:path w="877569" h="59054">
                  <a:moveTo>
                    <a:pt x="783844" y="0"/>
                  </a:moveTo>
                  <a:lnTo>
                    <a:pt x="778497" y="0"/>
                  </a:lnTo>
                  <a:lnTo>
                    <a:pt x="775728" y="14935"/>
                  </a:lnTo>
                  <a:lnTo>
                    <a:pt x="774890" y="14554"/>
                  </a:lnTo>
                  <a:lnTo>
                    <a:pt x="774890" y="19443"/>
                  </a:lnTo>
                  <a:lnTo>
                    <a:pt x="771410" y="37338"/>
                  </a:lnTo>
                  <a:lnTo>
                    <a:pt x="766457" y="42049"/>
                  </a:lnTo>
                  <a:lnTo>
                    <a:pt x="757758" y="42049"/>
                  </a:lnTo>
                  <a:lnTo>
                    <a:pt x="756475" y="38112"/>
                  </a:lnTo>
                  <a:lnTo>
                    <a:pt x="756475" y="26073"/>
                  </a:lnTo>
                  <a:lnTo>
                    <a:pt x="762266" y="18161"/>
                  </a:lnTo>
                  <a:lnTo>
                    <a:pt x="771982" y="18161"/>
                  </a:lnTo>
                  <a:lnTo>
                    <a:pt x="773798" y="18732"/>
                  </a:lnTo>
                  <a:lnTo>
                    <a:pt x="774890" y="19443"/>
                  </a:lnTo>
                  <a:lnTo>
                    <a:pt x="774890" y="14554"/>
                  </a:lnTo>
                  <a:lnTo>
                    <a:pt x="774369" y="14300"/>
                  </a:lnTo>
                  <a:lnTo>
                    <a:pt x="772185" y="13843"/>
                  </a:lnTo>
                  <a:lnTo>
                    <a:pt x="770191" y="13843"/>
                  </a:lnTo>
                  <a:lnTo>
                    <a:pt x="762546" y="15608"/>
                  </a:lnTo>
                  <a:lnTo>
                    <a:pt x="756437" y="20320"/>
                  </a:lnTo>
                  <a:lnTo>
                    <a:pt x="752398" y="27101"/>
                  </a:lnTo>
                  <a:lnTo>
                    <a:pt x="750938" y="35090"/>
                  </a:lnTo>
                  <a:lnTo>
                    <a:pt x="750938" y="41465"/>
                  </a:lnTo>
                  <a:lnTo>
                    <a:pt x="754227" y="46418"/>
                  </a:lnTo>
                  <a:lnTo>
                    <a:pt x="764717" y="46418"/>
                  </a:lnTo>
                  <a:lnTo>
                    <a:pt x="768642" y="43980"/>
                  </a:lnTo>
                  <a:lnTo>
                    <a:pt x="769874" y="42049"/>
                  </a:lnTo>
                  <a:lnTo>
                    <a:pt x="771474" y="39535"/>
                  </a:lnTo>
                  <a:lnTo>
                    <a:pt x="771601" y="39535"/>
                  </a:lnTo>
                  <a:lnTo>
                    <a:pt x="770763" y="45720"/>
                  </a:lnTo>
                  <a:lnTo>
                    <a:pt x="775665" y="45720"/>
                  </a:lnTo>
                  <a:lnTo>
                    <a:pt x="775855" y="42684"/>
                  </a:lnTo>
                  <a:lnTo>
                    <a:pt x="776300" y="39535"/>
                  </a:lnTo>
                  <a:lnTo>
                    <a:pt x="776363" y="39077"/>
                  </a:lnTo>
                  <a:lnTo>
                    <a:pt x="777011" y="35864"/>
                  </a:lnTo>
                  <a:lnTo>
                    <a:pt x="780389" y="18161"/>
                  </a:lnTo>
                  <a:lnTo>
                    <a:pt x="780999" y="14935"/>
                  </a:lnTo>
                  <a:lnTo>
                    <a:pt x="783844" y="0"/>
                  </a:lnTo>
                  <a:close/>
                </a:path>
                <a:path w="877569" h="59054">
                  <a:moveTo>
                    <a:pt x="795794" y="14554"/>
                  </a:moveTo>
                  <a:lnTo>
                    <a:pt x="790460" y="14554"/>
                  </a:lnTo>
                  <a:lnTo>
                    <a:pt x="784479" y="45720"/>
                  </a:lnTo>
                  <a:lnTo>
                    <a:pt x="789813" y="45720"/>
                  </a:lnTo>
                  <a:lnTo>
                    <a:pt x="795794" y="14554"/>
                  </a:lnTo>
                  <a:close/>
                </a:path>
                <a:path w="877569" h="59054">
                  <a:moveTo>
                    <a:pt x="798118" y="3683"/>
                  </a:moveTo>
                  <a:lnTo>
                    <a:pt x="796899" y="2260"/>
                  </a:lnTo>
                  <a:lnTo>
                    <a:pt x="793026" y="2260"/>
                  </a:lnTo>
                  <a:lnTo>
                    <a:pt x="791425" y="3810"/>
                  </a:lnTo>
                  <a:lnTo>
                    <a:pt x="791425" y="7797"/>
                  </a:lnTo>
                  <a:lnTo>
                    <a:pt x="792645" y="9220"/>
                  </a:lnTo>
                  <a:lnTo>
                    <a:pt x="796582" y="9220"/>
                  </a:lnTo>
                  <a:lnTo>
                    <a:pt x="797991" y="7797"/>
                  </a:lnTo>
                  <a:lnTo>
                    <a:pt x="798118" y="3683"/>
                  </a:lnTo>
                  <a:close/>
                </a:path>
                <a:path w="877569" h="59054">
                  <a:moveTo>
                    <a:pt x="829348" y="19380"/>
                  </a:moveTo>
                  <a:lnTo>
                    <a:pt x="828789" y="18288"/>
                  </a:lnTo>
                  <a:lnTo>
                    <a:pt x="826516" y="13843"/>
                  </a:lnTo>
                  <a:lnTo>
                    <a:pt x="823810" y="13843"/>
                  </a:lnTo>
                  <a:lnTo>
                    <a:pt x="823810" y="33680"/>
                  </a:lnTo>
                  <a:lnTo>
                    <a:pt x="818019" y="42240"/>
                  </a:lnTo>
                  <a:lnTo>
                    <a:pt x="808621" y="42240"/>
                  </a:lnTo>
                  <a:lnTo>
                    <a:pt x="806551" y="41592"/>
                  </a:lnTo>
                  <a:lnTo>
                    <a:pt x="805205" y="40500"/>
                  </a:lnTo>
                  <a:lnTo>
                    <a:pt x="806754" y="31813"/>
                  </a:lnTo>
                  <a:lnTo>
                    <a:pt x="823810" y="33680"/>
                  </a:lnTo>
                  <a:lnTo>
                    <a:pt x="823810" y="13843"/>
                  </a:lnTo>
                  <a:lnTo>
                    <a:pt x="815505" y="13843"/>
                  </a:lnTo>
                  <a:lnTo>
                    <a:pt x="811390" y="16357"/>
                  </a:lnTo>
                  <a:lnTo>
                    <a:pt x="808558" y="20408"/>
                  </a:lnTo>
                  <a:lnTo>
                    <a:pt x="808418" y="20408"/>
                  </a:lnTo>
                  <a:lnTo>
                    <a:pt x="809320" y="14554"/>
                  </a:lnTo>
                  <a:lnTo>
                    <a:pt x="804430" y="14554"/>
                  </a:lnTo>
                  <a:lnTo>
                    <a:pt x="803897" y="18288"/>
                  </a:lnTo>
                  <a:lnTo>
                    <a:pt x="803275" y="22212"/>
                  </a:lnTo>
                  <a:lnTo>
                    <a:pt x="802690" y="25628"/>
                  </a:lnTo>
                  <a:lnTo>
                    <a:pt x="796442" y="58470"/>
                  </a:lnTo>
                  <a:lnTo>
                    <a:pt x="801725" y="58470"/>
                  </a:lnTo>
                  <a:lnTo>
                    <a:pt x="804240" y="45008"/>
                  </a:lnTo>
                  <a:lnTo>
                    <a:pt x="804367" y="45008"/>
                  </a:lnTo>
                  <a:lnTo>
                    <a:pt x="805586" y="45720"/>
                  </a:lnTo>
                  <a:lnTo>
                    <a:pt x="807783" y="46431"/>
                  </a:lnTo>
                  <a:lnTo>
                    <a:pt x="811123" y="46431"/>
                  </a:lnTo>
                  <a:lnTo>
                    <a:pt x="816851" y="45008"/>
                  </a:lnTo>
                  <a:lnTo>
                    <a:pt x="818337" y="44640"/>
                  </a:lnTo>
                  <a:lnTo>
                    <a:pt x="821258" y="42240"/>
                  </a:lnTo>
                  <a:lnTo>
                    <a:pt x="824115" y="39878"/>
                  </a:lnTo>
                  <a:lnTo>
                    <a:pt x="827951" y="33070"/>
                  </a:lnTo>
                  <a:lnTo>
                    <a:pt x="829259" y="25628"/>
                  </a:lnTo>
                  <a:lnTo>
                    <a:pt x="829348" y="19380"/>
                  </a:lnTo>
                  <a:close/>
                </a:path>
                <a:path w="877569" h="59054">
                  <a:moveTo>
                    <a:pt x="844321" y="14554"/>
                  </a:moveTo>
                  <a:lnTo>
                    <a:pt x="838987" y="14554"/>
                  </a:lnTo>
                  <a:lnTo>
                    <a:pt x="833005" y="45720"/>
                  </a:lnTo>
                  <a:lnTo>
                    <a:pt x="838339" y="45720"/>
                  </a:lnTo>
                  <a:lnTo>
                    <a:pt x="844321" y="14554"/>
                  </a:lnTo>
                  <a:close/>
                </a:path>
                <a:path w="877569" h="59054">
                  <a:moveTo>
                    <a:pt x="846645" y="3683"/>
                  </a:moveTo>
                  <a:lnTo>
                    <a:pt x="845426" y="2260"/>
                  </a:lnTo>
                  <a:lnTo>
                    <a:pt x="841552" y="2260"/>
                  </a:lnTo>
                  <a:lnTo>
                    <a:pt x="839952" y="3810"/>
                  </a:lnTo>
                  <a:lnTo>
                    <a:pt x="839952" y="7797"/>
                  </a:lnTo>
                  <a:lnTo>
                    <a:pt x="841171" y="9220"/>
                  </a:lnTo>
                  <a:lnTo>
                    <a:pt x="845108" y="9220"/>
                  </a:lnTo>
                  <a:lnTo>
                    <a:pt x="846518" y="7797"/>
                  </a:lnTo>
                  <a:lnTo>
                    <a:pt x="846645" y="3683"/>
                  </a:lnTo>
                  <a:close/>
                </a:path>
                <a:path w="877569" h="59054">
                  <a:moveTo>
                    <a:pt x="876960" y="15976"/>
                  </a:moveTo>
                  <a:lnTo>
                    <a:pt x="872782" y="13843"/>
                  </a:lnTo>
                  <a:lnTo>
                    <a:pt x="864476" y="13843"/>
                  </a:lnTo>
                  <a:lnTo>
                    <a:pt x="860285" y="16294"/>
                  </a:lnTo>
                  <a:lnTo>
                    <a:pt x="857529" y="20675"/>
                  </a:lnTo>
                  <a:lnTo>
                    <a:pt x="857389" y="20675"/>
                  </a:lnTo>
                  <a:lnTo>
                    <a:pt x="858164" y="14554"/>
                  </a:lnTo>
                  <a:lnTo>
                    <a:pt x="853401" y="14554"/>
                  </a:lnTo>
                  <a:lnTo>
                    <a:pt x="853008" y="17132"/>
                  </a:lnTo>
                  <a:lnTo>
                    <a:pt x="852627" y="20154"/>
                  </a:lnTo>
                  <a:lnTo>
                    <a:pt x="851916" y="23634"/>
                  </a:lnTo>
                  <a:lnTo>
                    <a:pt x="847737" y="45720"/>
                  </a:lnTo>
                  <a:lnTo>
                    <a:pt x="853071" y="45720"/>
                  </a:lnTo>
                  <a:lnTo>
                    <a:pt x="857326" y="22860"/>
                  </a:lnTo>
                  <a:lnTo>
                    <a:pt x="862736" y="18288"/>
                  </a:lnTo>
                  <a:lnTo>
                    <a:pt x="870204" y="18288"/>
                  </a:lnTo>
                  <a:lnTo>
                    <a:pt x="871423" y="20612"/>
                  </a:lnTo>
                  <a:lnTo>
                    <a:pt x="871423" y="25057"/>
                  </a:lnTo>
                  <a:lnTo>
                    <a:pt x="871232" y="26530"/>
                  </a:lnTo>
                  <a:lnTo>
                    <a:pt x="867562" y="45720"/>
                  </a:lnTo>
                  <a:lnTo>
                    <a:pt x="872909" y="45720"/>
                  </a:lnTo>
                  <a:lnTo>
                    <a:pt x="876706" y="25882"/>
                  </a:lnTo>
                  <a:lnTo>
                    <a:pt x="876960" y="23888"/>
                  </a:lnTo>
                  <a:lnTo>
                    <a:pt x="876960" y="15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46701" y="288305"/>
              <a:ext cx="1905635" cy="238125"/>
            </a:xfrm>
            <a:custGeom>
              <a:avLst/>
              <a:gdLst/>
              <a:ahLst/>
              <a:cxnLst/>
              <a:rect l="l" t="t" r="r" b="b"/>
              <a:pathLst>
                <a:path w="1905635" h="238125">
                  <a:moveTo>
                    <a:pt x="1009345" y="0"/>
                  </a:moveTo>
                  <a:lnTo>
                    <a:pt x="942390" y="0"/>
                  </a:lnTo>
                  <a:lnTo>
                    <a:pt x="930643" y="41109"/>
                  </a:lnTo>
                  <a:lnTo>
                    <a:pt x="997597" y="41109"/>
                  </a:lnTo>
                  <a:lnTo>
                    <a:pt x="1009345" y="0"/>
                  </a:lnTo>
                  <a:close/>
                </a:path>
                <a:path w="1905635" h="238125">
                  <a:moveTo>
                    <a:pt x="514781" y="0"/>
                  </a:moveTo>
                  <a:lnTo>
                    <a:pt x="447814" y="0"/>
                  </a:lnTo>
                  <a:lnTo>
                    <a:pt x="436079" y="41109"/>
                  </a:lnTo>
                  <a:lnTo>
                    <a:pt x="503034" y="41109"/>
                  </a:lnTo>
                  <a:lnTo>
                    <a:pt x="514781" y="0"/>
                  </a:lnTo>
                  <a:close/>
                </a:path>
                <a:path w="1905635" h="238125">
                  <a:moveTo>
                    <a:pt x="1754428" y="56642"/>
                  </a:moveTo>
                  <a:lnTo>
                    <a:pt x="1673758" y="56642"/>
                  </a:lnTo>
                  <a:lnTo>
                    <a:pt x="1632432" y="231838"/>
                  </a:lnTo>
                  <a:lnTo>
                    <a:pt x="1693646" y="231838"/>
                  </a:lnTo>
                  <a:lnTo>
                    <a:pt x="1709788" y="163410"/>
                  </a:lnTo>
                  <a:lnTo>
                    <a:pt x="1714817" y="123177"/>
                  </a:lnTo>
                  <a:lnTo>
                    <a:pt x="1760459" y="123177"/>
                  </a:lnTo>
                  <a:lnTo>
                    <a:pt x="1754428" y="56642"/>
                  </a:lnTo>
                  <a:close/>
                </a:path>
                <a:path w="1905635" h="238125">
                  <a:moveTo>
                    <a:pt x="1760459" y="123177"/>
                  </a:moveTo>
                  <a:lnTo>
                    <a:pt x="1714817" y="123177"/>
                  </a:lnTo>
                  <a:lnTo>
                    <a:pt x="1724190" y="231838"/>
                  </a:lnTo>
                  <a:lnTo>
                    <a:pt x="1772018" y="231838"/>
                  </a:lnTo>
                  <a:lnTo>
                    <a:pt x="1810623" y="163410"/>
                  </a:lnTo>
                  <a:lnTo>
                    <a:pt x="1764106" y="163410"/>
                  </a:lnTo>
                  <a:lnTo>
                    <a:pt x="1760459" y="123177"/>
                  </a:lnTo>
                  <a:close/>
                </a:path>
                <a:path w="1905635" h="238125">
                  <a:moveTo>
                    <a:pt x="1888933" y="125183"/>
                  </a:moveTo>
                  <a:lnTo>
                    <a:pt x="1832190" y="125183"/>
                  </a:lnTo>
                  <a:lnTo>
                    <a:pt x="1818703" y="163410"/>
                  </a:lnTo>
                  <a:lnTo>
                    <a:pt x="1802561" y="231838"/>
                  </a:lnTo>
                  <a:lnTo>
                    <a:pt x="1863775" y="231838"/>
                  </a:lnTo>
                  <a:lnTo>
                    <a:pt x="1888933" y="125183"/>
                  </a:lnTo>
                  <a:close/>
                </a:path>
                <a:path w="1905635" h="238125">
                  <a:moveTo>
                    <a:pt x="1905101" y="56642"/>
                  </a:moveTo>
                  <a:lnTo>
                    <a:pt x="1824164" y="56642"/>
                  </a:lnTo>
                  <a:lnTo>
                    <a:pt x="1764106" y="163410"/>
                  </a:lnTo>
                  <a:lnTo>
                    <a:pt x="1810623" y="163410"/>
                  </a:lnTo>
                  <a:lnTo>
                    <a:pt x="1832190" y="125183"/>
                  </a:lnTo>
                  <a:lnTo>
                    <a:pt x="1888933" y="125183"/>
                  </a:lnTo>
                  <a:lnTo>
                    <a:pt x="1905101" y="56642"/>
                  </a:lnTo>
                  <a:close/>
                </a:path>
                <a:path w="1905635" h="238125">
                  <a:moveTo>
                    <a:pt x="1289672" y="176618"/>
                  </a:moveTo>
                  <a:lnTo>
                    <a:pt x="1226299" y="176618"/>
                  </a:lnTo>
                  <a:lnTo>
                    <a:pt x="1224909" y="185635"/>
                  </a:lnTo>
                  <a:lnTo>
                    <a:pt x="1224835" y="188722"/>
                  </a:lnTo>
                  <a:lnTo>
                    <a:pt x="1225059" y="195635"/>
                  </a:lnTo>
                  <a:lnTo>
                    <a:pt x="1251411" y="227598"/>
                  </a:lnTo>
                  <a:lnTo>
                    <a:pt x="1293521" y="237219"/>
                  </a:lnTo>
                  <a:lnTo>
                    <a:pt x="1305814" y="237617"/>
                  </a:lnTo>
                  <a:lnTo>
                    <a:pt x="1317198" y="237166"/>
                  </a:lnTo>
                  <a:lnTo>
                    <a:pt x="1361636" y="226410"/>
                  </a:lnTo>
                  <a:lnTo>
                    <a:pt x="1396538" y="202245"/>
                  </a:lnTo>
                  <a:lnTo>
                    <a:pt x="1401633" y="195503"/>
                  </a:lnTo>
                  <a:lnTo>
                    <a:pt x="1317917" y="195503"/>
                  </a:lnTo>
                  <a:lnTo>
                    <a:pt x="1305915" y="194322"/>
                  </a:lnTo>
                  <a:lnTo>
                    <a:pt x="1297208" y="190780"/>
                  </a:lnTo>
                  <a:lnTo>
                    <a:pt x="1291794" y="184879"/>
                  </a:lnTo>
                  <a:lnTo>
                    <a:pt x="1289672" y="176618"/>
                  </a:lnTo>
                  <a:close/>
                </a:path>
                <a:path w="1905635" h="238125">
                  <a:moveTo>
                    <a:pt x="1104074" y="56642"/>
                  </a:moveTo>
                  <a:lnTo>
                    <a:pt x="1036510" y="56642"/>
                  </a:lnTo>
                  <a:lnTo>
                    <a:pt x="995172" y="231838"/>
                  </a:lnTo>
                  <a:lnTo>
                    <a:pt x="1062736" y="231838"/>
                  </a:lnTo>
                  <a:lnTo>
                    <a:pt x="1076210" y="174739"/>
                  </a:lnTo>
                  <a:lnTo>
                    <a:pt x="1091857" y="163410"/>
                  </a:lnTo>
                  <a:lnTo>
                    <a:pt x="1169819" y="163410"/>
                  </a:lnTo>
                  <a:lnTo>
                    <a:pt x="1149324" y="123113"/>
                  </a:lnTo>
                  <a:lnTo>
                    <a:pt x="1166821" y="109855"/>
                  </a:lnTo>
                  <a:lnTo>
                    <a:pt x="1091514" y="109855"/>
                  </a:lnTo>
                  <a:lnTo>
                    <a:pt x="1104074" y="56642"/>
                  </a:lnTo>
                  <a:close/>
                </a:path>
                <a:path w="1905635" h="238125">
                  <a:moveTo>
                    <a:pt x="1169819" y="163410"/>
                  </a:moveTo>
                  <a:lnTo>
                    <a:pt x="1091857" y="163410"/>
                  </a:lnTo>
                  <a:lnTo>
                    <a:pt x="1123670" y="231838"/>
                  </a:lnTo>
                  <a:lnTo>
                    <a:pt x="1204620" y="231838"/>
                  </a:lnTo>
                  <a:lnTo>
                    <a:pt x="1169819" y="163410"/>
                  </a:lnTo>
                  <a:close/>
                </a:path>
                <a:path w="1905635" h="238125">
                  <a:moveTo>
                    <a:pt x="1586471" y="56642"/>
                  </a:moveTo>
                  <a:lnTo>
                    <a:pt x="1516608" y="56642"/>
                  </a:lnTo>
                  <a:lnTo>
                    <a:pt x="1483118" y="108115"/>
                  </a:lnTo>
                  <a:lnTo>
                    <a:pt x="1403261" y="231838"/>
                  </a:lnTo>
                  <a:lnTo>
                    <a:pt x="1470825" y="231838"/>
                  </a:lnTo>
                  <a:lnTo>
                    <a:pt x="1482953" y="209067"/>
                  </a:lnTo>
                  <a:lnTo>
                    <a:pt x="1613114" y="209067"/>
                  </a:lnTo>
                  <a:lnTo>
                    <a:pt x="1606696" y="172847"/>
                  </a:lnTo>
                  <a:lnTo>
                    <a:pt x="1504467" y="172847"/>
                  </a:lnTo>
                  <a:lnTo>
                    <a:pt x="1537665" y="115747"/>
                  </a:lnTo>
                  <a:lnTo>
                    <a:pt x="1596758" y="115747"/>
                  </a:lnTo>
                  <a:lnTo>
                    <a:pt x="1586471" y="56642"/>
                  </a:lnTo>
                  <a:close/>
                </a:path>
                <a:path w="1905635" h="238125">
                  <a:moveTo>
                    <a:pt x="1613114" y="209067"/>
                  </a:moveTo>
                  <a:lnTo>
                    <a:pt x="1548218" y="209067"/>
                  </a:lnTo>
                  <a:lnTo>
                    <a:pt x="1549603" y="231838"/>
                  </a:lnTo>
                  <a:lnTo>
                    <a:pt x="1617167" y="231838"/>
                  </a:lnTo>
                  <a:lnTo>
                    <a:pt x="1613114" y="209067"/>
                  </a:lnTo>
                  <a:close/>
                </a:path>
                <a:path w="1905635" h="238125">
                  <a:moveTo>
                    <a:pt x="1345412" y="50863"/>
                  </a:moveTo>
                  <a:lnTo>
                    <a:pt x="1339329" y="50863"/>
                  </a:lnTo>
                  <a:lnTo>
                    <a:pt x="1330545" y="51099"/>
                  </a:lnTo>
                  <a:lnTo>
                    <a:pt x="1292461" y="59120"/>
                  </a:lnTo>
                  <a:lnTo>
                    <a:pt x="1255649" y="86080"/>
                  </a:lnTo>
                  <a:lnTo>
                    <a:pt x="1244710" y="115656"/>
                  </a:lnTo>
                  <a:lnTo>
                    <a:pt x="1244718" y="123113"/>
                  </a:lnTo>
                  <a:lnTo>
                    <a:pt x="1267193" y="151612"/>
                  </a:lnTo>
                  <a:lnTo>
                    <a:pt x="1271600" y="153898"/>
                  </a:lnTo>
                  <a:lnTo>
                    <a:pt x="1312316" y="166128"/>
                  </a:lnTo>
                  <a:lnTo>
                    <a:pt x="1332382" y="170840"/>
                  </a:lnTo>
                  <a:lnTo>
                    <a:pt x="1340332" y="173050"/>
                  </a:lnTo>
                  <a:lnTo>
                    <a:pt x="1343672" y="176822"/>
                  </a:lnTo>
                  <a:lnTo>
                    <a:pt x="1341602" y="185635"/>
                  </a:lnTo>
                  <a:lnTo>
                    <a:pt x="1338910" y="188722"/>
                  </a:lnTo>
                  <a:lnTo>
                    <a:pt x="1329791" y="194144"/>
                  </a:lnTo>
                  <a:lnTo>
                    <a:pt x="1324317" y="195503"/>
                  </a:lnTo>
                  <a:lnTo>
                    <a:pt x="1401633" y="195503"/>
                  </a:lnTo>
                  <a:lnTo>
                    <a:pt x="1402372" y="194525"/>
                  </a:lnTo>
                  <a:lnTo>
                    <a:pt x="1406729" y="186262"/>
                  </a:lnTo>
                  <a:lnTo>
                    <a:pt x="1409611" y="177457"/>
                  </a:lnTo>
                  <a:lnTo>
                    <a:pt x="1410106" y="174739"/>
                  </a:lnTo>
                  <a:lnTo>
                    <a:pt x="1411856" y="167309"/>
                  </a:lnTo>
                  <a:lnTo>
                    <a:pt x="1388598" y="132451"/>
                  </a:lnTo>
                  <a:lnTo>
                    <a:pt x="1330244" y="115656"/>
                  </a:lnTo>
                  <a:lnTo>
                    <a:pt x="1318856" y="111477"/>
                  </a:lnTo>
                  <a:lnTo>
                    <a:pt x="1312546" y="106750"/>
                  </a:lnTo>
                  <a:lnTo>
                    <a:pt x="1311313" y="101473"/>
                  </a:lnTo>
                  <a:lnTo>
                    <a:pt x="1311579" y="100380"/>
                  </a:lnTo>
                  <a:lnTo>
                    <a:pt x="1311998" y="99390"/>
                  </a:lnTo>
                  <a:lnTo>
                    <a:pt x="1312557" y="98526"/>
                  </a:lnTo>
                  <a:lnTo>
                    <a:pt x="1315199" y="94195"/>
                  </a:lnTo>
                  <a:lnTo>
                    <a:pt x="1321206" y="92036"/>
                  </a:lnTo>
                  <a:lnTo>
                    <a:pt x="1418888" y="92036"/>
                  </a:lnTo>
                  <a:lnTo>
                    <a:pt x="1416196" y="81137"/>
                  </a:lnTo>
                  <a:lnTo>
                    <a:pt x="1376640" y="54063"/>
                  </a:lnTo>
                  <a:lnTo>
                    <a:pt x="1361868" y="51663"/>
                  </a:lnTo>
                  <a:lnTo>
                    <a:pt x="1345412" y="50863"/>
                  </a:lnTo>
                  <a:close/>
                </a:path>
                <a:path w="1905635" h="238125">
                  <a:moveTo>
                    <a:pt x="1596758" y="115747"/>
                  </a:moveTo>
                  <a:lnTo>
                    <a:pt x="1537665" y="115747"/>
                  </a:lnTo>
                  <a:lnTo>
                    <a:pt x="1543786" y="172847"/>
                  </a:lnTo>
                  <a:lnTo>
                    <a:pt x="1606696" y="172847"/>
                  </a:lnTo>
                  <a:lnTo>
                    <a:pt x="1596758" y="115747"/>
                  </a:lnTo>
                  <a:close/>
                </a:path>
                <a:path w="1905635" h="238125">
                  <a:moveTo>
                    <a:pt x="1237043" y="56642"/>
                  </a:moveTo>
                  <a:lnTo>
                    <a:pt x="1158659" y="56642"/>
                  </a:lnTo>
                  <a:lnTo>
                    <a:pt x="1091514" y="109855"/>
                  </a:lnTo>
                  <a:lnTo>
                    <a:pt x="1166821" y="109855"/>
                  </a:lnTo>
                  <a:lnTo>
                    <a:pt x="1237043" y="56642"/>
                  </a:lnTo>
                  <a:close/>
                </a:path>
                <a:path w="1905635" h="238125">
                  <a:moveTo>
                    <a:pt x="1418888" y="92036"/>
                  </a:moveTo>
                  <a:lnTo>
                    <a:pt x="1337602" y="92036"/>
                  </a:lnTo>
                  <a:lnTo>
                    <a:pt x="1343736" y="93510"/>
                  </a:lnTo>
                  <a:lnTo>
                    <a:pt x="1354239" y="99402"/>
                  </a:lnTo>
                  <a:lnTo>
                    <a:pt x="1356575" y="103238"/>
                  </a:lnTo>
                  <a:lnTo>
                    <a:pt x="1356004" y="107962"/>
                  </a:lnTo>
                  <a:lnTo>
                    <a:pt x="1419237" y="107962"/>
                  </a:lnTo>
                  <a:lnTo>
                    <a:pt x="1419220" y="93379"/>
                  </a:lnTo>
                  <a:lnTo>
                    <a:pt x="1418888" y="92036"/>
                  </a:lnTo>
                  <a:close/>
                </a:path>
                <a:path w="1905635" h="238125">
                  <a:moveTo>
                    <a:pt x="994879" y="56642"/>
                  </a:moveTo>
                  <a:lnTo>
                    <a:pt x="927315" y="56642"/>
                  </a:lnTo>
                  <a:lnTo>
                    <a:pt x="885990" y="231838"/>
                  </a:lnTo>
                  <a:lnTo>
                    <a:pt x="953554" y="231838"/>
                  </a:lnTo>
                  <a:lnTo>
                    <a:pt x="994879" y="56642"/>
                  </a:lnTo>
                  <a:close/>
                </a:path>
                <a:path w="1905635" h="238125">
                  <a:moveTo>
                    <a:pt x="126339" y="103949"/>
                  </a:moveTo>
                  <a:lnTo>
                    <a:pt x="58775" y="103949"/>
                  </a:lnTo>
                  <a:lnTo>
                    <a:pt x="28613" y="231838"/>
                  </a:lnTo>
                  <a:lnTo>
                    <a:pt x="96177" y="231838"/>
                  </a:lnTo>
                  <a:lnTo>
                    <a:pt x="126339" y="103949"/>
                  </a:lnTo>
                  <a:close/>
                </a:path>
                <a:path w="1905635" h="238125">
                  <a:moveTo>
                    <a:pt x="321005" y="56642"/>
                  </a:moveTo>
                  <a:lnTo>
                    <a:pt x="216281" y="56642"/>
                  </a:lnTo>
                  <a:lnTo>
                    <a:pt x="174942" y="231838"/>
                  </a:lnTo>
                  <a:lnTo>
                    <a:pt x="242519" y="231838"/>
                  </a:lnTo>
                  <a:lnTo>
                    <a:pt x="256425" y="172847"/>
                  </a:lnTo>
                  <a:lnTo>
                    <a:pt x="278993" y="172262"/>
                  </a:lnTo>
                  <a:lnTo>
                    <a:pt x="371649" y="172262"/>
                  </a:lnTo>
                  <a:lnTo>
                    <a:pt x="371652" y="171589"/>
                  </a:lnTo>
                  <a:lnTo>
                    <a:pt x="370014" y="166738"/>
                  </a:lnTo>
                  <a:lnTo>
                    <a:pt x="363359" y="157848"/>
                  </a:lnTo>
                  <a:lnTo>
                    <a:pt x="357517" y="153695"/>
                  </a:lnTo>
                  <a:lnTo>
                    <a:pt x="349148" y="149847"/>
                  </a:lnTo>
                  <a:lnTo>
                    <a:pt x="354596" y="149288"/>
                  </a:lnTo>
                  <a:lnTo>
                    <a:pt x="360349" y="146875"/>
                  </a:lnTo>
                  <a:lnTo>
                    <a:pt x="372465" y="138290"/>
                  </a:lnTo>
                  <a:lnTo>
                    <a:pt x="377799" y="132854"/>
                  </a:lnTo>
                  <a:lnTo>
                    <a:pt x="379119" y="130975"/>
                  </a:lnTo>
                  <a:lnTo>
                    <a:pt x="264007" y="130975"/>
                  </a:lnTo>
                  <a:lnTo>
                    <a:pt x="271221" y="100418"/>
                  </a:lnTo>
                  <a:lnTo>
                    <a:pt x="393103" y="100418"/>
                  </a:lnTo>
                  <a:lnTo>
                    <a:pt x="393852" y="97243"/>
                  </a:lnTo>
                  <a:lnTo>
                    <a:pt x="366964" y="63576"/>
                  </a:lnTo>
                  <a:lnTo>
                    <a:pt x="328263" y="56744"/>
                  </a:lnTo>
                  <a:lnTo>
                    <a:pt x="321005" y="56642"/>
                  </a:lnTo>
                  <a:close/>
                </a:path>
                <a:path w="1905635" h="238125">
                  <a:moveTo>
                    <a:pt x="371649" y="172262"/>
                  </a:moveTo>
                  <a:lnTo>
                    <a:pt x="287197" y="172262"/>
                  </a:lnTo>
                  <a:lnTo>
                    <a:pt x="293357" y="173088"/>
                  </a:lnTo>
                  <a:lnTo>
                    <a:pt x="297472" y="174739"/>
                  </a:lnTo>
                  <a:lnTo>
                    <a:pt x="305511" y="184670"/>
                  </a:lnTo>
                  <a:lnTo>
                    <a:pt x="305476" y="189369"/>
                  </a:lnTo>
                  <a:lnTo>
                    <a:pt x="305282" y="190855"/>
                  </a:lnTo>
                  <a:lnTo>
                    <a:pt x="304634" y="193611"/>
                  </a:lnTo>
                  <a:lnTo>
                    <a:pt x="301485" y="211543"/>
                  </a:lnTo>
                  <a:lnTo>
                    <a:pt x="299262" y="231838"/>
                  </a:lnTo>
                  <a:lnTo>
                    <a:pt x="369125" y="231838"/>
                  </a:lnTo>
                  <a:lnTo>
                    <a:pt x="370497" y="226060"/>
                  </a:lnTo>
                  <a:lnTo>
                    <a:pt x="366750" y="225107"/>
                  </a:lnTo>
                  <a:lnTo>
                    <a:pt x="364718" y="223418"/>
                  </a:lnTo>
                  <a:lnTo>
                    <a:pt x="364058" y="218541"/>
                  </a:lnTo>
                  <a:lnTo>
                    <a:pt x="364693" y="213944"/>
                  </a:lnTo>
                  <a:lnTo>
                    <a:pt x="370497" y="189369"/>
                  </a:lnTo>
                  <a:lnTo>
                    <a:pt x="371499" y="182803"/>
                  </a:lnTo>
                  <a:lnTo>
                    <a:pt x="371624" y="177387"/>
                  </a:lnTo>
                  <a:lnTo>
                    <a:pt x="371649" y="172262"/>
                  </a:lnTo>
                  <a:close/>
                </a:path>
                <a:path w="1905635" h="238125">
                  <a:moveTo>
                    <a:pt x="502208" y="56642"/>
                  </a:moveTo>
                  <a:lnTo>
                    <a:pt x="434644" y="56642"/>
                  </a:lnTo>
                  <a:lnTo>
                    <a:pt x="393306" y="231838"/>
                  </a:lnTo>
                  <a:lnTo>
                    <a:pt x="460870" y="231838"/>
                  </a:lnTo>
                  <a:lnTo>
                    <a:pt x="502208" y="56642"/>
                  </a:lnTo>
                  <a:close/>
                </a:path>
                <a:path w="1905635" h="238125">
                  <a:moveTo>
                    <a:pt x="639635" y="56642"/>
                  </a:moveTo>
                  <a:lnTo>
                    <a:pt x="537210" y="56642"/>
                  </a:lnTo>
                  <a:lnTo>
                    <a:pt x="495871" y="231838"/>
                  </a:lnTo>
                  <a:lnTo>
                    <a:pt x="563448" y="231838"/>
                  </a:lnTo>
                  <a:lnTo>
                    <a:pt x="575995" y="178625"/>
                  </a:lnTo>
                  <a:lnTo>
                    <a:pt x="613156" y="178625"/>
                  </a:lnTo>
                  <a:lnTo>
                    <a:pt x="657668" y="170972"/>
                  </a:lnTo>
                  <a:lnTo>
                    <a:pt x="694496" y="146164"/>
                  </a:lnTo>
                  <a:lnTo>
                    <a:pt x="703027" y="134632"/>
                  </a:lnTo>
                  <a:lnTo>
                    <a:pt x="586371" y="134632"/>
                  </a:lnTo>
                  <a:lnTo>
                    <a:pt x="594918" y="98412"/>
                  </a:lnTo>
                  <a:lnTo>
                    <a:pt x="709492" y="98412"/>
                  </a:lnTo>
                  <a:lnTo>
                    <a:pt x="707047" y="88392"/>
                  </a:lnTo>
                  <a:lnTo>
                    <a:pt x="703262" y="81724"/>
                  </a:lnTo>
                  <a:lnTo>
                    <a:pt x="697522" y="75895"/>
                  </a:lnTo>
                  <a:lnTo>
                    <a:pt x="694550" y="72821"/>
                  </a:lnTo>
                  <a:lnTo>
                    <a:pt x="658483" y="57943"/>
                  </a:lnTo>
                  <a:lnTo>
                    <a:pt x="649448" y="56967"/>
                  </a:lnTo>
                  <a:lnTo>
                    <a:pt x="639635" y="56642"/>
                  </a:lnTo>
                  <a:close/>
                </a:path>
                <a:path w="1905635" h="238125">
                  <a:moveTo>
                    <a:pt x="811657" y="56642"/>
                  </a:moveTo>
                  <a:lnTo>
                    <a:pt x="746379" y="56642"/>
                  </a:lnTo>
                  <a:lnTo>
                    <a:pt x="705053" y="231838"/>
                  </a:lnTo>
                  <a:lnTo>
                    <a:pt x="862076" y="231838"/>
                  </a:lnTo>
                  <a:lnTo>
                    <a:pt x="871956" y="189953"/>
                  </a:lnTo>
                  <a:lnTo>
                    <a:pt x="780199" y="189953"/>
                  </a:lnTo>
                  <a:lnTo>
                    <a:pt x="811657" y="56642"/>
                  </a:lnTo>
                  <a:close/>
                </a:path>
                <a:path w="1905635" h="238125">
                  <a:moveTo>
                    <a:pt x="709492" y="98412"/>
                  </a:moveTo>
                  <a:lnTo>
                    <a:pt x="632434" y="98412"/>
                  </a:lnTo>
                  <a:lnTo>
                    <a:pt x="637311" y="100266"/>
                  </a:lnTo>
                  <a:lnTo>
                    <a:pt x="643140" y="107683"/>
                  </a:lnTo>
                  <a:lnTo>
                    <a:pt x="625106" y="134632"/>
                  </a:lnTo>
                  <a:lnTo>
                    <a:pt x="703027" y="134632"/>
                  </a:lnTo>
                  <a:lnTo>
                    <a:pt x="703681" y="133705"/>
                  </a:lnTo>
                  <a:lnTo>
                    <a:pt x="707085" y="126390"/>
                  </a:lnTo>
                  <a:lnTo>
                    <a:pt x="710620" y="111429"/>
                  </a:lnTo>
                  <a:lnTo>
                    <a:pt x="710717" y="103428"/>
                  </a:lnTo>
                  <a:lnTo>
                    <a:pt x="709492" y="98412"/>
                  </a:lnTo>
                  <a:close/>
                </a:path>
                <a:path w="1905635" h="238125">
                  <a:moveTo>
                    <a:pt x="393103" y="100418"/>
                  </a:moveTo>
                  <a:lnTo>
                    <a:pt x="315048" y="100418"/>
                  </a:lnTo>
                  <a:lnTo>
                    <a:pt x="319849" y="101892"/>
                  </a:lnTo>
                  <a:lnTo>
                    <a:pt x="325755" y="107823"/>
                  </a:lnTo>
                  <a:lnTo>
                    <a:pt x="309054" y="130975"/>
                  </a:lnTo>
                  <a:lnTo>
                    <a:pt x="379119" y="130975"/>
                  </a:lnTo>
                  <a:lnTo>
                    <a:pt x="387032" y="119710"/>
                  </a:lnTo>
                  <a:lnTo>
                    <a:pt x="390156" y="112915"/>
                  </a:lnTo>
                  <a:lnTo>
                    <a:pt x="393103" y="100418"/>
                  </a:lnTo>
                  <a:close/>
                </a:path>
                <a:path w="1905635" h="238125">
                  <a:moveTo>
                    <a:pt x="196545" y="56642"/>
                  </a:moveTo>
                  <a:lnTo>
                    <a:pt x="11163" y="56642"/>
                  </a:lnTo>
                  <a:lnTo>
                    <a:pt x="0" y="103949"/>
                  </a:lnTo>
                  <a:lnTo>
                    <a:pt x="185394" y="103949"/>
                  </a:lnTo>
                  <a:lnTo>
                    <a:pt x="196545" y="56642"/>
                  </a:lnTo>
                  <a:close/>
                </a:path>
              </a:pathLst>
            </a:custGeom>
            <a:solidFill>
              <a:srgbClr val="00B085"/>
            </a:solidFill>
          </p:spPr>
          <p:txBody>
            <a:bodyPr wrap="square" lIns="0" tIns="0" rIns="0" bIns="0" rtlCol="0"/>
            <a:lstStyle/>
            <a:p>
              <a:pPr defTabSz="642945"/>
              <a:endParaRPr sz="1266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192258" y="3303666"/>
              <a:ext cx="1948814" cy="4832350"/>
            </a:xfrm>
            <a:custGeom>
              <a:avLst/>
              <a:gdLst/>
              <a:ahLst/>
              <a:cxnLst/>
              <a:rect l="l" t="t" r="r" b="b"/>
              <a:pathLst>
                <a:path w="1948814" h="4832350">
                  <a:moveTo>
                    <a:pt x="1885810" y="0"/>
                  </a:moveTo>
                  <a:lnTo>
                    <a:pt x="62560" y="0"/>
                  </a:lnTo>
                  <a:lnTo>
                    <a:pt x="38211" y="4915"/>
                  </a:lnTo>
                  <a:lnTo>
                    <a:pt x="18326" y="18321"/>
                  </a:lnTo>
                  <a:lnTo>
                    <a:pt x="4917" y="38206"/>
                  </a:lnTo>
                  <a:lnTo>
                    <a:pt x="0" y="62560"/>
                  </a:lnTo>
                  <a:lnTo>
                    <a:pt x="0" y="4769485"/>
                  </a:lnTo>
                  <a:lnTo>
                    <a:pt x="4917" y="4793833"/>
                  </a:lnTo>
                  <a:lnTo>
                    <a:pt x="18326" y="4813719"/>
                  </a:lnTo>
                  <a:lnTo>
                    <a:pt x="38211" y="4827127"/>
                  </a:lnTo>
                  <a:lnTo>
                    <a:pt x="62560" y="4832045"/>
                  </a:lnTo>
                  <a:lnTo>
                    <a:pt x="1885810" y="4832045"/>
                  </a:lnTo>
                  <a:lnTo>
                    <a:pt x="1910165" y="4827127"/>
                  </a:lnTo>
                  <a:lnTo>
                    <a:pt x="1930055" y="4813719"/>
                  </a:lnTo>
                  <a:lnTo>
                    <a:pt x="1943465" y="4793833"/>
                  </a:lnTo>
                  <a:lnTo>
                    <a:pt x="1948383" y="4769485"/>
                  </a:lnTo>
                  <a:lnTo>
                    <a:pt x="1948383" y="62560"/>
                  </a:lnTo>
                  <a:lnTo>
                    <a:pt x="1943465" y="38206"/>
                  </a:lnTo>
                  <a:lnTo>
                    <a:pt x="1930055" y="18321"/>
                  </a:lnTo>
                  <a:lnTo>
                    <a:pt x="1910165" y="4915"/>
                  </a:lnTo>
                  <a:lnTo>
                    <a:pt x="1885810" y="0"/>
                  </a:lnTo>
                  <a:close/>
                </a:path>
              </a:pathLst>
            </a:custGeom>
            <a:solidFill>
              <a:srgbClr val="04A47B">
                <a:alpha val="10194"/>
              </a:srgbClr>
            </a:solidFill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192258" y="3303666"/>
              <a:ext cx="1948814" cy="4832350"/>
            </a:xfrm>
            <a:custGeom>
              <a:avLst/>
              <a:gdLst/>
              <a:ahLst/>
              <a:cxnLst/>
              <a:rect l="l" t="t" r="r" b="b"/>
              <a:pathLst>
                <a:path w="1948814" h="4832350">
                  <a:moveTo>
                    <a:pt x="0" y="62560"/>
                  </a:moveTo>
                  <a:lnTo>
                    <a:pt x="4917" y="38206"/>
                  </a:lnTo>
                  <a:lnTo>
                    <a:pt x="18326" y="18321"/>
                  </a:lnTo>
                  <a:lnTo>
                    <a:pt x="38211" y="4915"/>
                  </a:lnTo>
                  <a:lnTo>
                    <a:pt x="62560" y="0"/>
                  </a:lnTo>
                  <a:lnTo>
                    <a:pt x="1885810" y="0"/>
                  </a:lnTo>
                  <a:lnTo>
                    <a:pt x="1910165" y="4915"/>
                  </a:lnTo>
                  <a:lnTo>
                    <a:pt x="1930055" y="18321"/>
                  </a:lnTo>
                  <a:lnTo>
                    <a:pt x="1943465" y="38206"/>
                  </a:lnTo>
                  <a:lnTo>
                    <a:pt x="1948383" y="62560"/>
                  </a:lnTo>
                  <a:lnTo>
                    <a:pt x="1948383" y="4769485"/>
                  </a:lnTo>
                  <a:lnTo>
                    <a:pt x="1943465" y="4793833"/>
                  </a:lnTo>
                  <a:lnTo>
                    <a:pt x="1930055" y="4813719"/>
                  </a:lnTo>
                  <a:lnTo>
                    <a:pt x="1910165" y="4827127"/>
                  </a:lnTo>
                  <a:lnTo>
                    <a:pt x="1885810" y="4832045"/>
                  </a:lnTo>
                  <a:lnTo>
                    <a:pt x="62560" y="4832045"/>
                  </a:lnTo>
                  <a:lnTo>
                    <a:pt x="38211" y="4827127"/>
                  </a:lnTo>
                  <a:lnTo>
                    <a:pt x="18326" y="4813719"/>
                  </a:lnTo>
                  <a:lnTo>
                    <a:pt x="4917" y="4793833"/>
                  </a:lnTo>
                  <a:lnTo>
                    <a:pt x="0" y="4769485"/>
                  </a:lnTo>
                  <a:lnTo>
                    <a:pt x="0" y="62560"/>
                  </a:lnTo>
                  <a:close/>
                </a:path>
              </a:pathLst>
            </a:custGeom>
            <a:ln w="14478">
              <a:solidFill>
                <a:srgbClr val="04A47B"/>
              </a:solidFill>
            </a:ln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520542" y="3303666"/>
              <a:ext cx="1948814" cy="4832350"/>
            </a:xfrm>
            <a:custGeom>
              <a:avLst/>
              <a:gdLst/>
              <a:ahLst/>
              <a:cxnLst/>
              <a:rect l="l" t="t" r="r" b="b"/>
              <a:pathLst>
                <a:path w="1948815" h="4832350">
                  <a:moveTo>
                    <a:pt x="1885810" y="0"/>
                  </a:moveTo>
                  <a:lnTo>
                    <a:pt x="62560" y="0"/>
                  </a:lnTo>
                  <a:lnTo>
                    <a:pt x="38211" y="4915"/>
                  </a:lnTo>
                  <a:lnTo>
                    <a:pt x="18326" y="18321"/>
                  </a:lnTo>
                  <a:lnTo>
                    <a:pt x="4917" y="38206"/>
                  </a:lnTo>
                  <a:lnTo>
                    <a:pt x="0" y="62560"/>
                  </a:lnTo>
                  <a:lnTo>
                    <a:pt x="0" y="4769485"/>
                  </a:lnTo>
                  <a:lnTo>
                    <a:pt x="4917" y="4793833"/>
                  </a:lnTo>
                  <a:lnTo>
                    <a:pt x="18326" y="4813719"/>
                  </a:lnTo>
                  <a:lnTo>
                    <a:pt x="38211" y="4827127"/>
                  </a:lnTo>
                  <a:lnTo>
                    <a:pt x="62560" y="4832045"/>
                  </a:lnTo>
                  <a:lnTo>
                    <a:pt x="1885810" y="4832045"/>
                  </a:lnTo>
                  <a:lnTo>
                    <a:pt x="1910165" y="4827127"/>
                  </a:lnTo>
                  <a:lnTo>
                    <a:pt x="1930055" y="4813719"/>
                  </a:lnTo>
                  <a:lnTo>
                    <a:pt x="1943465" y="4793833"/>
                  </a:lnTo>
                  <a:lnTo>
                    <a:pt x="1948383" y="4769485"/>
                  </a:lnTo>
                  <a:lnTo>
                    <a:pt x="1948383" y="62560"/>
                  </a:lnTo>
                  <a:lnTo>
                    <a:pt x="1943465" y="38206"/>
                  </a:lnTo>
                  <a:lnTo>
                    <a:pt x="1930055" y="18321"/>
                  </a:lnTo>
                  <a:lnTo>
                    <a:pt x="1910165" y="4915"/>
                  </a:lnTo>
                  <a:lnTo>
                    <a:pt x="1885810" y="0"/>
                  </a:lnTo>
                  <a:close/>
                </a:path>
              </a:pathLst>
            </a:custGeom>
            <a:solidFill>
              <a:srgbClr val="A41E5C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520542" y="3303666"/>
              <a:ext cx="1948814" cy="4832350"/>
            </a:xfrm>
            <a:custGeom>
              <a:avLst/>
              <a:gdLst/>
              <a:ahLst/>
              <a:cxnLst/>
              <a:rect l="l" t="t" r="r" b="b"/>
              <a:pathLst>
                <a:path w="1948815" h="4832350">
                  <a:moveTo>
                    <a:pt x="0" y="62560"/>
                  </a:moveTo>
                  <a:lnTo>
                    <a:pt x="4917" y="38206"/>
                  </a:lnTo>
                  <a:lnTo>
                    <a:pt x="18326" y="18321"/>
                  </a:lnTo>
                  <a:lnTo>
                    <a:pt x="38211" y="4915"/>
                  </a:lnTo>
                  <a:lnTo>
                    <a:pt x="62560" y="0"/>
                  </a:lnTo>
                  <a:lnTo>
                    <a:pt x="1885810" y="0"/>
                  </a:lnTo>
                  <a:lnTo>
                    <a:pt x="1910165" y="4915"/>
                  </a:lnTo>
                  <a:lnTo>
                    <a:pt x="1930055" y="18321"/>
                  </a:lnTo>
                  <a:lnTo>
                    <a:pt x="1943465" y="38206"/>
                  </a:lnTo>
                  <a:lnTo>
                    <a:pt x="1948383" y="62560"/>
                  </a:lnTo>
                  <a:lnTo>
                    <a:pt x="1948383" y="4769485"/>
                  </a:lnTo>
                  <a:lnTo>
                    <a:pt x="1943465" y="4793833"/>
                  </a:lnTo>
                  <a:lnTo>
                    <a:pt x="1930055" y="4813719"/>
                  </a:lnTo>
                  <a:lnTo>
                    <a:pt x="1910165" y="4827127"/>
                  </a:lnTo>
                  <a:lnTo>
                    <a:pt x="1885810" y="4832045"/>
                  </a:lnTo>
                  <a:lnTo>
                    <a:pt x="62560" y="4832045"/>
                  </a:lnTo>
                  <a:lnTo>
                    <a:pt x="38211" y="4827127"/>
                  </a:lnTo>
                  <a:lnTo>
                    <a:pt x="18326" y="4813719"/>
                  </a:lnTo>
                  <a:lnTo>
                    <a:pt x="4917" y="4793833"/>
                  </a:lnTo>
                  <a:lnTo>
                    <a:pt x="0" y="4769485"/>
                  </a:lnTo>
                  <a:lnTo>
                    <a:pt x="0" y="62560"/>
                  </a:lnTo>
                  <a:close/>
                </a:path>
              </a:pathLst>
            </a:custGeom>
            <a:ln w="10858">
              <a:solidFill>
                <a:srgbClr val="A41E5C"/>
              </a:solidFill>
            </a:ln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848823" y="3303666"/>
              <a:ext cx="1948814" cy="4832350"/>
            </a:xfrm>
            <a:custGeom>
              <a:avLst/>
              <a:gdLst/>
              <a:ahLst/>
              <a:cxnLst/>
              <a:rect l="l" t="t" r="r" b="b"/>
              <a:pathLst>
                <a:path w="1948815" h="4832350">
                  <a:moveTo>
                    <a:pt x="1885810" y="0"/>
                  </a:moveTo>
                  <a:lnTo>
                    <a:pt x="62572" y="0"/>
                  </a:lnTo>
                  <a:lnTo>
                    <a:pt x="38217" y="4915"/>
                  </a:lnTo>
                  <a:lnTo>
                    <a:pt x="18327" y="18321"/>
                  </a:lnTo>
                  <a:lnTo>
                    <a:pt x="4917" y="38206"/>
                  </a:lnTo>
                  <a:lnTo>
                    <a:pt x="0" y="62560"/>
                  </a:lnTo>
                  <a:lnTo>
                    <a:pt x="0" y="4769485"/>
                  </a:lnTo>
                  <a:lnTo>
                    <a:pt x="4917" y="4793833"/>
                  </a:lnTo>
                  <a:lnTo>
                    <a:pt x="18327" y="4813719"/>
                  </a:lnTo>
                  <a:lnTo>
                    <a:pt x="38217" y="4827127"/>
                  </a:lnTo>
                  <a:lnTo>
                    <a:pt x="62572" y="4832045"/>
                  </a:lnTo>
                  <a:lnTo>
                    <a:pt x="1885810" y="4832045"/>
                  </a:lnTo>
                  <a:lnTo>
                    <a:pt x="1910165" y="4827127"/>
                  </a:lnTo>
                  <a:lnTo>
                    <a:pt x="1930055" y="4813719"/>
                  </a:lnTo>
                  <a:lnTo>
                    <a:pt x="1943465" y="4793833"/>
                  </a:lnTo>
                  <a:lnTo>
                    <a:pt x="1948383" y="4769485"/>
                  </a:lnTo>
                  <a:lnTo>
                    <a:pt x="1948383" y="62560"/>
                  </a:lnTo>
                  <a:lnTo>
                    <a:pt x="1943465" y="38206"/>
                  </a:lnTo>
                  <a:lnTo>
                    <a:pt x="1930055" y="18321"/>
                  </a:lnTo>
                  <a:lnTo>
                    <a:pt x="1910165" y="4915"/>
                  </a:lnTo>
                  <a:lnTo>
                    <a:pt x="1885810" y="0"/>
                  </a:lnTo>
                  <a:close/>
                </a:path>
              </a:pathLst>
            </a:custGeom>
            <a:solidFill>
              <a:srgbClr val="085369">
                <a:alpha val="10194"/>
              </a:srgbClr>
            </a:solidFill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848823" y="3303666"/>
              <a:ext cx="1948814" cy="4832350"/>
            </a:xfrm>
            <a:custGeom>
              <a:avLst/>
              <a:gdLst/>
              <a:ahLst/>
              <a:cxnLst/>
              <a:rect l="l" t="t" r="r" b="b"/>
              <a:pathLst>
                <a:path w="1948815" h="4832350">
                  <a:moveTo>
                    <a:pt x="0" y="62560"/>
                  </a:moveTo>
                  <a:lnTo>
                    <a:pt x="4917" y="38206"/>
                  </a:lnTo>
                  <a:lnTo>
                    <a:pt x="18327" y="18321"/>
                  </a:lnTo>
                  <a:lnTo>
                    <a:pt x="38217" y="4915"/>
                  </a:lnTo>
                  <a:lnTo>
                    <a:pt x="62572" y="0"/>
                  </a:lnTo>
                  <a:lnTo>
                    <a:pt x="1885810" y="0"/>
                  </a:lnTo>
                  <a:lnTo>
                    <a:pt x="1910165" y="4915"/>
                  </a:lnTo>
                  <a:lnTo>
                    <a:pt x="1930055" y="18321"/>
                  </a:lnTo>
                  <a:lnTo>
                    <a:pt x="1943465" y="38206"/>
                  </a:lnTo>
                  <a:lnTo>
                    <a:pt x="1948383" y="62560"/>
                  </a:lnTo>
                  <a:lnTo>
                    <a:pt x="1948383" y="4769485"/>
                  </a:lnTo>
                  <a:lnTo>
                    <a:pt x="1943465" y="4793833"/>
                  </a:lnTo>
                  <a:lnTo>
                    <a:pt x="1930055" y="4813719"/>
                  </a:lnTo>
                  <a:lnTo>
                    <a:pt x="1910165" y="4827127"/>
                  </a:lnTo>
                  <a:lnTo>
                    <a:pt x="1885810" y="4832045"/>
                  </a:lnTo>
                  <a:lnTo>
                    <a:pt x="62572" y="4832045"/>
                  </a:lnTo>
                  <a:lnTo>
                    <a:pt x="38217" y="4827127"/>
                  </a:lnTo>
                  <a:lnTo>
                    <a:pt x="18327" y="4813719"/>
                  </a:lnTo>
                  <a:lnTo>
                    <a:pt x="4917" y="4793833"/>
                  </a:lnTo>
                  <a:lnTo>
                    <a:pt x="0" y="4769485"/>
                  </a:lnTo>
                  <a:lnTo>
                    <a:pt x="0" y="62560"/>
                  </a:lnTo>
                  <a:close/>
                </a:path>
              </a:pathLst>
            </a:custGeom>
            <a:ln w="14478">
              <a:solidFill>
                <a:srgbClr val="085369"/>
              </a:solidFill>
            </a:ln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57772" y="5134452"/>
              <a:ext cx="8852535" cy="0"/>
            </a:xfrm>
            <a:custGeom>
              <a:avLst/>
              <a:gdLst/>
              <a:ahLst/>
              <a:cxnLst/>
              <a:rect l="l" t="t" r="r" b="b"/>
              <a:pathLst>
                <a:path w="8852535">
                  <a:moveTo>
                    <a:pt x="0" y="0"/>
                  </a:moveTo>
                  <a:lnTo>
                    <a:pt x="8852496" y="0"/>
                  </a:lnTo>
                </a:path>
              </a:pathLst>
            </a:custGeom>
            <a:ln w="7238">
              <a:solidFill>
                <a:srgbClr val="86878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57772" y="5820091"/>
              <a:ext cx="8852535" cy="0"/>
            </a:xfrm>
            <a:custGeom>
              <a:avLst/>
              <a:gdLst/>
              <a:ahLst/>
              <a:cxnLst/>
              <a:rect l="l" t="t" r="r" b="b"/>
              <a:pathLst>
                <a:path w="8852535">
                  <a:moveTo>
                    <a:pt x="0" y="0"/>
                  </a:moveTo>
                  <a:lnTo>
                    <a:pt x="8852496" y="0"/>
                  </a:lnTo>
                </a:path>
              </a:pathLst>
            </a:custGeom>
            <a:ln w="7238">
              <a:solidFill>
                <a:srgbClr val="86878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457772" y="6505730"/>
              <a:ext cx="8852535" cy="0"/>
            </a:xfrm>
            <a:custGeom>
              <a:avLst/>
              <a:gdLst/>
              <a:ahLst/>
              <a:cxnLst/>
              <a:rect l="l" t="t" r="r" b="b"/>
              <a:pathLst>
                <a:path w="8852535">
                  <a:moveTo>
                    <a:pt x="0" y="0"/>
                  </a:moveTo>
                  <a:lnTo>
                    <a:pt x="8852496" y="0"/>
                  </a:lnTo>
                </a:path>
              </a:pathLst>
            </a:custGeom>
            <a:ln w="7238">
              <a:solidFill>
                <a:srgbClr val="86878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7772" y="7193179"/>
              <a:ext cx="8852535" cy="0"/>
            </a:xfrm>
            <a:custGeom>
              <a:avLst/>
              <a:gdLst/>
              <a:ahLst/>
              <a:cxnLst/>
              <a:rect l="l" t="t" r="r" b="b"/>
              <a:pathLst>
                <a:path w="8852535">
                  <a:moveTo>
                    <a:pt x="0" y="0"/>
                  </a:moveTo>
                  <a:lnTo>
                    <a:pt x="8852496" y="0"/>
                  </a:lnTo>
                </a:path>
              </a:pathLst>
            </a:custGeom>
            <a:ln w="7238">
              <a:solidFill>
                <a:srgbClr val="86878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457772" y="7878824"/>
              <a:ext cx="8852535" cy="0"/>
            </a:xfrm>
            <a:custGeom>
              <a:avLst/>
              <a:gdLst/>
              <a:ahLst/>
              <a:cxnLst/>
              <a:rect l="l" t="t" r="r" b="b"/>
              <a:pathLst>
                <a:path w="8852535">
                  <a:moveTo>
                    <a:pt x="0" y="0"/>
                  </a:moveTo>
                  <a:lnTo>
                    <a:pt x="8852496" y="0"/>
                  </a:lnTo>
                </a:path>
              </a:pathLst>
            </a:custGeom>
            <a:ln w="7238">
              <a:solidFill>
                <a:srgbClr val="86878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457772" y="4448811"/>
              <a:ext cx="8852535" cy="0"/>
            </a:xfrm>
            <a:custGeom>
              <a:avLst/>
              <a:gdLst/>
              <a:ahLst/>
              <a:cxnLst/>
              <a:rect l="l" t="t" r="r" b="b"/>
              <a:pathLst>
                <a:path w="8852535">
                  <a:moveTo>
                    <a:pt x="0" y="0"/>
                  </a:moveTo>
                  <a:lnTo>
                    <a:pt x="8852496" y="0"/>
                  </a:lnTo>
                </a:path>
              </a:pathLst>
            </a:custGeom>
            <a:ln w="7238">
              <a:solidFill>
                <a:srgbClr val="868786"/>
              </a:solidFill>
            </a:ln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2765" y="4295051"/>
              <a:ext cx="852064" cy="158654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606544" y="4448811"/>
              <a:ext cx="544830" cy="1279525"/>
            </a:xfrm>
            <a:custGeom>
              <a:avLst/>
              <a:gdLst/>
              <a:ahLst/>
              <a:cxnLst/>
              <a:rect l="l" t="t" r="r" b="b"/>
              <a:pathLst>
                <a:path w="544829" h="1279525">
                  <a:moveTo>
                    <a:pt x="544525" y="0"/>
                  </a:moveTo>
                  <a:lnTo>
                    <a:pt x="0" y="0"/>
                  </a:lnTo>
                  <a:lnTo>
                    <a:pt x="0" y="1150391"/>
                  </a:lnTo>
                  <a:lnTo>
                    <a:pt x="272262" y="1279017"/>
                  </a:lnTo>
                  <a:lnTo>
                    <a:pt x="544525" y="1150391"/>
                  </a:lnTo>
                  <a:lnTo>
                    <a:pt x="544525" y="0"/>
                  </a:lnTo>
                  <a:close/>
                </a:path>
              </a:pathLst>
            </a:custGeom>
            <a:solidFill>
              <a:srgbClr val="04A47B"/>
            </a:solidFill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6903" y="4295038"/>
              <a:ext cx="853871" cy="99317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230668" y="4448811"/>
              <a:ext cx="546735" cy="685800"/>
            </a:xfrm>
            <a:custGeom>
              <a:avLst/>
              <a:gdLst/>
              <a:ahLst/>
              <a:cxnLst/>
              <a:rect l="l" t="t" r="r" b="b"/>
              <a:pathLst>
                <a:path w="546735" h="685800">
                  <a:moveTo>
                    <a:pt x="546341" y="0"/>
                  </a:moveTo>
                  <a:lnTo>
                    <a:pt x="0" y="0"/>
                  </a:lnTo>
                  <a:lnTo>
                    <a:pt x="0" y="556590"/>
                  </a:lnTo>
                  <a:lnTo>
                    <a:pt x="273177" y="685647"/>
                  </a:lnTo>
                  <a:lnTo>
                    <a:pt x="546341" y="556590"/>
                  </a:lnTo>
                  <a:lnTo>
                    <a:pt x="546341" y="0"/>
                  </a:lnTo>
                  <a:close/>
                </a:path>
              </a:pathLst>
            </a:custGeom>
            <a:solidFill>
              <a:srgbClr val="04A47B">
                <a:alpha val="69804"/>
              </a:srgbClr>
            </a:solidFill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0195" y="4291420"/>
              <a:ext cx="853870" cy="244044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23967" y="4445193"/>
              <a:ext cx="546735" cy="2132965"/>
            </a:xfrm>
            <a:custGeom>
              <a:avLst/>
              <a:gdLst/>
              <a:ahLst/>
              <a:cxnLst/>
              <a:rect l="l" t="t" r="r" b="b"/>
              <a:pathLst>
                <a:path w="546735" h="2132965">
                  <a:moveTo>
                    <a:pt x="546341" y="0"/>
                  </a:moveTo>
                  <a:lnTo>
                    <a:pt x="0" y="0"/>
                  </a:lnTo>
                  <a:lnTo>
                    <a:pt x="0" y="2015159"/>
                  </a:lnTo>
                  <a:lnTo>
                    <a:pt x="273177" y="2132901"/>
                  </a:lnTo>
                  <a:lnTo>
                    <a:pt x="546341" y="2015159"/>
                  </a:lnTo>
                  <a:lnTo>
                    <a:pt x="546341" y="0"/>
                  </a:lnTo>
                  <a:close/>
                </a:path>
              </a:pathLst>
            </a:custGeom>
            <a:solidFill>
              <a:srgbClr val="A41E5C"/>
            </a:solidFill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93019" y="4211820"/>
              <a:ext cx="1034791" cy="152503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537245" y="4456047"/>
              <a:ext cx="546735" cy="1036955"/>
            </a:xfrm>
            <a:custGeom>
              <a:avLst/>
              <a:gdLst/>
              <a:ahLst/>
              <a:cxnLst/>
              <a:rect l="l" t="t" r="r" b="b"/>
              <a:pathLst>
                <a:path w="546734" h="1036954">
                  <a:moveTo>
                    <a:pt x="546341" y="0"/>
                  </a:moveTo>
                  <a:lnTo>
                    <a:pt x="0" y="0"/>
                  </a:lnTo>
                  <a:lnTo>
                    <a:pt x="0" y="884910"/>
                  </a:lnTo>
                  <a:lnTo>
                    <a:pt x="273164" y="1036599"/>
                  </a:lnTo>
                  <a:lnTo>
                    <a:pt x="546341" y="884910"/>
                  </a:lnTo>
                  <a:lnTo>
                    <a:pt x="546341" y="0"/>
                  </a:lnTo>
                  <a:close/>
                </a:path>
              </a:pathLst>
            </a:custGeom>
            <a:solidFill>
              <a:srgbClr val="B21F61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00289" y="4291420"/>
              <a:ext cx="853871" cy="348428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254051" y="4445193"/>
              <a:ext cx="546735" cy="3176905"/>
            </a:xfrm>
            <a:custGeom>
              <a:avLst/>
              <a:gdLst/>
              <a:ahLst/>
              <a:cxnLst/>
              <a:rect l="l" t="t" r="r" b="b"/>
              <a:pathLst>
                <a:path w="546734" h="3176904">
                  <a:moveTo>
                    <a:pt x="546353" y="0"/>
                  </a:moveTo>
                  <a:lnTo>
                    <a:pt x="0" y="0"/>
                  </a:lnTo>
                  <a:lnTo>
                    <a:pt x="0" y="3025051"/>
                  </a:lnTo>
                  <a:lnTo>
                    <a:pt x="273176" y="3176739"/>
                  </a:lnTo>
                  <a:lnTo>
                    <a:pt x="546353" y="3025051"/>
                  </a:lnTo>
                  <a:lnTo>
                    <a:pt x="546353" y="0"/>
                  </a:lnTo>
                  <a:close/>
                </a:path>
              </a:pathLst>
            </a:custGeom>
            <a:solidFill>
              <a:srgbClr val="085369"/>
            </a:solidFill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70163" y="4257052"/>
              <a:ext cx="942505" cy="190495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869151" y="4456047"/>
              <a:ext cx="544830" cy="1507490"/>
            </a:xfrm>
            <a:custGeom>
              <a:avLst/>
              <a:gdLst/>
              <a:ahLst/>
              <a:cxnLst/>
              <a:rect l="l" t="t" r="r" b="b"/>
              <a:pathLst>
                <a:path w="544829" h="1507489">
                  <a:moveTo>
                    <a:pt x="544525" y="0"/>
                  </a:moveTo>
                  <a:lnTo>
                    <a:pt x="0" y="0"/>
                  </a:lnTo>
                  <a:lnTo>
                    <a:pt x="0" y="1378343"/>
                  </a:lnTo>
                  <a:lnTo>
                    <a:pt x="272262" y="1506956"/>
                  </a:lnTo>
                  <a:lnTo>
                    <a:pt x="544525" y="1378343"/>
                  </a:lnTo>
                  <a:lnTo>
                    <a:pt x="544525" y="0"/>
                  </a:lnTo>
                  <a:close/>
                </a:path>
              </a:pathLst>
            </a:custGeom>
            <a:solidFill>
              <a:srgbClr val="05546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pPr defTabSz="642945"/>
              <a:endParaRPr sz="1266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029412" y="6165114"/>
            <a:ext cx="8434090" cy="528004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30" marR="3572" defTabSz="642945">
              <a:spcBef>
                <a:spcPts val="71"/>
              </a:spcBef>
            </a:pP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Multicenter,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4" dirty="0">
                <a:solidFill>
                  <a:srgbClr val="231F20"/>
                </a:solidFill>
                <a:latin typeface="Trebuchet MS"/>
                <a:cs typeface="Trebuchet MS"/>
              </a:rPr>
              <a:t>prospective,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observational,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noninterventional,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4-month,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open-label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4" dirty="0">
                <a:solidFill>
                  <a:srgbClr val="231F20"/>
                </a:solidFill>
                <a:latin typeface="Trebuchet MS"/>
                <a:cs typeface="Trebuchet MS"/>
              </a:rPr>
              <a:t>clinical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study.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4" dirty="0">
                <a:solidFill>
                  <a:srgbClr val="231F20"/>
                </a:solidFill>
                <a:latin typeface="Trebuchet MS"/>
                <a:cs typeface="Trebuchet MS"/>
              </a:rPr>
              <a:t>Patients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35" dirty="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dirty="0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very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dirty="0">
                <a:solidFill>
                  <a:srgbClr val="231F20"/>
                </a:solidFill>
                <a:latin typeface="Trebuchet MS"/>
                <a:cs typeface="Trebuchet MS"/>
              </a:rPr>
              <a:t>high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cardiovascular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4" dirty="0">
                <a:solidFill>
                  <a:srgbClr val="231F20"/>
                </a:solidFill>
                <a:latin typeface="Trebuchet MS"/>
                <a:cs typeface="Trebuchet MS"/>
              </a:rPr>
              <a:t>risk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were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enrolled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39" dirty="0">
                <a:solidFill>
                  <a:srgbClr val="231F20"/>
                </a:solidFill>
                <a:latin typeface="Trebuchet MS"/>
                <a:cs typeface="Trebuchet MS"/>
              </a:rPr>
              <a:t>if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they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had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essential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hypertension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4" dirty="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1" dirty="0">
                <a:solidFill>
                  <a:srgbClr val="231F20"/>
                </a:solidFill>
                <a:latin typeface="Trebuchet MS"/>
                <a:cs typeface="Trebuchet MS"/>
              </a:rPr>
              <a:t>not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properly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controlled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despite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antihypertensive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32" dirty="0">
                <a:solidFill>
                  <a:srgbClr val="231F20"/>
                </a:solidFill>
                <a:latin typeface="Trebuchet MS"/>
                <a:cs typeface="Trebuchet MS"/>
              </a:rPr>
              <a:t>therapy.</a:t>
            </a:r>
            <a:r>
              <a:rPr sz="562" spc="-67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primary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end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1" dirty="0">
                <a:solidFill>
                  <a:srgbClr val="231F20"/>
                </a:solidFill>
                <a:latin typeface="Trebuchet MS"/>
                <a:cs typeface="Trebuchet MS"/>
              </a:rPr>
              <a:t>point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562" spc="-1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decrease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10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562" spc="7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35" dirty="0">
                <a:solidFill>
                  <a:srgbClr val="231F20"/>
                </a:solidFill>
                <a:latin typeface="Trebuchet MS"/>
                <a:cs typeface="Trebuchet MS"/>
              </a:rPr>
              <a:t>ce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BP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35" dirty="0">
                <a:solidFill>
                  <a:srgbClr val="231F20"/>
                </a:solidFill>
                <a:latin typeface="Trebuchet MS"/>
                <a:cs typeface="Trebuchet MS"/>
              </a:rPr>
              <a:t>(OBP).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After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months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32" dirty="0">
                <a:solidFill>
                  <a:srgbClr val="231F20"/>
                </a:solidFill>
                <a:latin typeface="Trebuchet MS"/>
                <a:cs typeface="Trebuchet MS"/>
              </a:rPr>
              <a:t>therapy,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OBP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decreased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28.3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39" dirty="0">
                <a:solidFill>
                  <a:srgbClr val="231F20"/>
                </a:solidFill>
                <a:latin typeface="Trebuchet MS"/>
                <a:cs typeface="Trebuchet MS"/>
              </a:rPr>
              <a:t>±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39" dirty="0">
                <a:solidFill>
                  <a:srgbClr val="231F20"/>
                </a:solidFill>
                <a:latin typeface="Trebuchet MS"/>
                <a:cs typeface="Trebuchet MS"/>
              </a:rPr>
              <a:t>13.5/13.8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39" dirty="0">
                <a:solidFill>
                  <a:srgbClr val="231F20"/>
                </a:solidFill>
                <a:latin typeface="Trebuchet MS"/>
                <a:cs typeface="Trebuchet MS"/>
              </a:rPr>
              <a:t>±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35" dirty="0">
                <a:solidFill>
                  <a:srgbClr val="231F20"/>
                </a:solidFill>
                <a:latin typeface="Trebuchet MS"/>
                <a:cs typeface="Trebuchet MS"/>
              </a:rPr>
              <a:t>9.4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4" dirty="0">
                <a:solidFill>
                  <a:srgbClr val="231F20"/>
                </a:solidFill>
                <a:latin typeface="Trebuchet MS"/>
                <a:cs typeface="Trebuchet MS"/>
              </a:rPr>
              <a:t>132.2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39" dirty="0">
                <a:solidFill>
                  <a:srgbClr val="231F20"/>
                </a:solidFill>
                <a:latin typeface="Trebuchet MS"/>
                <a:cs typeface="Trebuchet MS"/>
              </a:rPr>
              <a:t>±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8.6/80.0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39" dirty="0">
                <a:solidFill>
                  <a:srgbClr val="231F20"/>
                </a:solidFill>
                <a:latin typeface="Trebuchet MS"/>
                <a:cs typeface="Trebuchet MS"/>
              </a:rPr>
              <a:t>±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35" dirty="0">
                <a:solidFill>
                  <a:srgbClr val="231F20"/>
                </a:solidFill>
                <a:latin typeface="Trebuchet MS"/>
                <a:cs typeface="Trebuchet MS"/>
              </a:rPr>
              <a:t>6.6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dirty="0">
                <a:solidFill>
                  <a:srgbClr val="231F20"/>
                </a:solidFill>
                <a:latin typeface="Trebuchet MS"/>
                <a:cs typeface="Trebuchet MS"/>
              </a:rPr>
              <a:t>mm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15" dirty="0">
                <a:solidFill>
                  <a:srgbClr val="231F20"/>
                </a:solidFill>
                <a:latin typeface="Trebuchet MS"/>
                <a:cs typeface="Trebuchet MS"/>
              </a:rPr>
              <a:t>Hg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(P&lt;0.0001).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4" dirty="0">
                <a:solidFill>
                  <a:srgbClr val="231F20"/>
                </a:solidFill>
                <a:latin typeface="Trebuchet MS"/>
                <a:cs typeface="Trebuchet MS"/>
              </a:rPr>
              <a:t>Patients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dirty="0">
                <a:solidFill>
                  <a:srgbClr val="231F20"/>
                </a:solidFill>
                <a:latin typeface="Trebuchet MS"/>
                <a:cs typeface="Trebuchet MS"/>
              </a:rPr>
              <a:t>who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met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1" dirty="0">
                <a:solidFill>
                  <a:srgbClr val="231F20"/>
                </a:solidFill>
                <a:latin typeface="Trebuchet MS"/>
                <a:cs typeface="Trebuchet MS"/>
              </a:rPr>
              <a:t>study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treatment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dose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32" dirty="0">
                <a:solidFill>
                  <a:srgbClr val="231F20"/>
                </a:solidFill>
                <a:latin typeface="Trebuchet MS"/>
                <a:cs typeface="Trebuchet MS"/>
              </a:rPr>
              <a:t>criteria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(perindopril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10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4" dirty="0">
                <a:solidFill>
                  <a:srgbClr val="231F20"/>
                </a:solidFill>
                <a:latin typeface="Trebuchet MS"/>
                <a:cs typeface="Trebuchet MS"/>
              </a:rPr>
              <a:t>mg/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indapamide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35" dirty="0">
                <a:solidFill>
                  <a:srgbClr val="231F20"/>
                </a:solidFill>
                <a:latin typeface="Trebuchet MS"/>
                <a:cs typeface="Trebuchet MS"/>
              </a:rPr>
              <a:t>2.5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15" dirty="0">
                <a:solidFill>
                  <a:srgbClr val="231F20"/>
                </a:solidFill>
                <a:latin typeface="Trebuchet MS"/>
                <a:cs typeface="Trebuchet MS"/>
              </a:rPr>
              <a:t>mg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39" dirty="0">
                <a:solidFill>
                  <a:srgbClr val="231F20"/>
                </a:solidFill>
                <a:latin typeface="Trebuchet MS"/>
                <a:cs typeface="Trebuchet MS"/>
              </a:rPr>
              <a:t>+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amlodipine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10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mg)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were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included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 analysis</a:t>
            </a:r>
            <a:r>
              <a:rPr sz="562" spc="-56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(N</a:t>
            </a:r>
            <a:r>
              <a:rPr sz="562" spc="-5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39" dirty="0">
                <a:solidFill>
                  <a:srgbClr val="231F20"/>
                </a:solidFill>
                <a:latin typeface="Trebuchet MS"/>
                <a:cs typeface="Trebuchet MS"/>
              </a:rPr>
              <a:t>=</a:t>
            </a:r>
            <a:r>
              <a:rPr sz="562" spc="-5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4731).</a:t>
            </a:r>
            <a:endParaRPr sz="56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8930" marR="6116903" defTabSz="642945"/>
            <a:r>
              <a:rPr sz="562" spc="-43" dirty="0">
                <a:solidFill>
                  <a:srgbClr val="231F20"/>
                </a:solidFill>
                <a:latin typeface="Trebuchet MS"/>
                <a:cs typeface="Trebuchet MS"/>
              </a:rPr>
              <a:t>BP: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Blood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pressure;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32" dirty="0">
                <a:solidFill>
                  <a:srgbClr val="231F20"/>
                </a:solidFill>
                <a:latin typeface="Trebuchet MS"/>
                <a:cs typeface="Trebuchet MS"/>
              </a:rPr>
              <a:t>SBP: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Systolic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4" dirty="0">
                <a:solidFill>
                  <a:srgbClr val="231F20"/>
                </a:solidFill>
                <a:latin typeface="Trebuchet MS"/>
                <a:cs typeface="Trebuchet MS"/>
              </a:rPr>
              <a:t>blood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pressure;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4" dirty="0">
                <a:solidFill>
                  <a:srgbClr val="231F20"/>
                </a:solidFill>
                <a:latin typeface="Trebuchet MS"/>
                <a:cs typeface="Trebuchet MS"/>
              </a:rPr>
              <a:t>DBP: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Diastolic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4" dirty="0">
                <a:solidFill>
                  <a:srgbClr val="231F20"/>
                </a:solidFill>
                <a:latin typeface="Trebuchet MS"/>
                <a:cs typeface="Trebuchet MS"/>
              </a:rPr>
              <a:t>blood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pressure </a:t>
            </a:r>
            <a:r>
              <a:rPr sz="562" spc="-158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32" dirty="0">
                <a:solidFill>
                  <a:srgbClr val="231F20"/>
                </a:solidFill>
                <a:latin typeface="Trebuchet MS"/>
                <a:cs typeface="Trebuchet MS"/>
              </a:rPr>
              <a:t>Tòth</a:t>
            </a:r>
            <a:r>
              <a:rPr sz="562" spc="-53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K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32" dirty="0">
                <a:solidFill>
                  <a:srgbClr val="231F20"/>
                </a:solidFill>
                <a:latin typeface="Trebuchet MS"/>
                <a:cs typeface="Trebuchet MS"/>
              </a:rPr>
              <a:t>et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al;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PIANIST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4" dirty="0">
                <a:solidFill>
                  <a:srgbClr val="231F20"/>
                </a:solidFill>
                <a:latin typeface="Trebuchet MS"/>
                <a:cs typeface="Trebuchet MS"/>
              </a:rPr>
              <a:t>Investigators.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4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63" dirty="0">
                <a:solidFill>
                  <a:srgbClr val="231F20"/>
                </a:solidFill>
                <a:latin typeface="Trebuchet MS"/>
                <a:cs typeface="Trebuchet MS"/>
              </a:rPr>
              <a:t>J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Cardiovasc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Drugs.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2014;14:137–145.</a:t>
            </a:r>
            <a:endParaRPr sz="56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8930" defTabSz="642945"/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EU,</a:t>
            </a:r>
            <a:r>
              <a:rPr sz="562" spc="-67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Triplixam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approved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substitution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therapy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32" dirty="0">
                <a:solidFill>
                  <a:srgbClr val="231F20"/>
                </a:solidFill>
                <a:latin typeface="Trebuchet MS"/>
                <a:cs typeface="Trebuchet MS"/>
              </a:rPr>
              <a:t>only,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5" dirty="0">
                <a:solidFill>
                  <a:srgbClr val="231F20"/>
                </a:solidFill>
                <a:latin typeface="Trebuchet MS"/>
                <a:cs typeface="Trebuchet MS"/>
              </a:rPr>
              <a:t>according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4" dirty="0">
                <a:solidFill>
                  <a:srgbClr val="231F20"/>
                </a:solidFill>
                <a:latin typeface="Trebuchet MS"/>
                <a:cs typeface="Trebuchet MS"/>
              </a:rPr>
              <a:t>current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7" dirty="0">
                <a:solidFill>
                  <a:srgbClr val="231F20"/>
                </a:solidFill>
                <a:latin typeface="Trebuchet MS"/>
                <a:cs typeface="Trebuchet MS"/>
              </a:rPr>
              <a:t>SmPC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(to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1" dirty="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sz="562" spc="-4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adapted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4" dirty="0">
                <a:solidFill>
                  <a:srgbClr val="231F20"/>
                </a:solidFill>
                <a:latin typeface="Trebuchet MS"/>
                <a:cs typeface="Trebuchet MS"/>
              </a:rPr>
              <a:t>locally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8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17" dirty="0">
                <a:solidFill>
                  <a:srgbClr val="231F20"/>
                </a:solidFill>
                <a:latin typeface="Trebuchet MS"/>
                <a:cs typeface="Trebuchet MS"/>
              </a:rPr>
              <a:t>other</a:t>
            </a:r>
            <a:r>
              <a:rPr sz="562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62" spc="-21" dirty="0">
                <a:solidFill>
                  <a:srgbClr val="231F20"/>
                </a:solidFill>
                <a:latin typeface="Trebuchet MS"/>
                <a:cs typeface="Trebuchet MS"/>
              </a:rPr>
              <a:t>countries)</a:t>
            </a:r>
            <a:endParaRPr sz="56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42548" y="3485763"/>
            <a:ext cx="237083" cy="188880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defTabSz="642945">
              <a:spcBef>
                <a:spcPts val="80"/>
              </a:spcBef>
            </a:pPr>
            <a:r>
              <a:rPr sz="1160" b="1" spc="63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1160" b="1" spc="32" dirty="0">
                <a:solidFill>
                  <a:srgbClr val="FFFFFF"/>
                </a:solidFill>
                <a:latin typeface="Gill Sans MT"/>
                <a:cs typeface="Gill Sans MT"/>
              </a:rPr>
              <a:t>19</a:t>
            </a:r>
            <a:endParaRPr sz="116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74735" y="3251066"/>
            <a:ext cx="237083" cy="188880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defTabSz="642945">
              <a:spcBef>
                <a:spcPts val="80"/>
              </a:spcBef>
            </a:pPr>
            <a:r>
              <a:rPr sz="1160" b="1" spc="63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1160" b="1" spc="32" dirty="0">
                <a:solidFill>
                  <a:srgbClr val="FFFFFF"/>
                </a:solidFill>
                <a:latin typeface="Gill Sans MT"/>
                <a:cs typeface="Gill Sans MT"/>
              </a:rPr>
              <a:t>10</a:t>
            </a:r>
            <a:endParaRPr sz="116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15892" y="3761089"/>
            <a:ext cx="1349723" cy="188880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353172" defTabSz="642945">
              <a:spcBef>
                <a:spcPts val="80"/>
              </a:spcBef>
            </a:pPr>
            <a:r>
              <a:rPr sz="1160" b="1" spc="43" dirty="0">
                <a:solidFill>
                  <a:srgbClr val="FFFFFF"/>
                </a:solidFill>
                <a:latin typeface="Gill Sans MT"/>
                <a:cs typeface="Gill Sans MT"/>
              </a:rPr>
              <a:t>-30</a:t>
            </a:r>
            <a:endParaRPr sz="116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15892" y="3365960"/>
            <a:ext cx="1349723" cy="188880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784482" defTabSz="642945">
              <a:spcBef>
                <a:spcPts val="80"/>
              </a:spcBef>
            </a:pPr>
            <a:r>
              <a:rPr sz="1160" b="1" spc="43" dirty="0">
                <a:solidFill>
                  <a:srgbClr val="FFFFFF"/>
                </a:solidFill>
                <a:latin typeface="Gill Sans MT"/>
                <a:cs typeface="Gill Sans MT"/>
              </a:rPr>
              <a:t>-15</a:t>
            </a:r>
            <a:endParaRPr sz="116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54238" y="4084188"/>
            <a:ext cx="1347043" cy="188880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347815" defTabSz="642945">
              <a:spcBef>
                <a:spcPts val="80"/>
              </a:spcBef>
            </a:pPr>
            <a:r>
              <a:rPr sz="1160" b="1" spc="43" dirty="0">
                <a:solidFill>
                  <a:srgbClr val="FFFFFF"/>
                </a:solidFill>
                <a:latin typeface="Gill Sans MT"/>
                <a:cs typeface="Gill Sans MT"/>
              </a:rPr>
              <a:t>-45</a:t>
            </a:r>
            <a:endParaRPr sz="116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54238" y="3579374"/>
            <a:ext cx="1347043" cy="188880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L="785375" defTabSz="642945">
              <a:spcBef>
                <a:spcPts val="80"/>
              </a:spcBef>
            </a:pPr>
            <a:r>
              <a:rPr sz="1160" b="1" spc="43" dirty="0">
                <a:solidFill>
                  <a:srgbClr val="FFFFFF"/>
                </a:solidFill>
                <a:latin typeface="Gill Sans MT"/>
                <a:cs typeface="Gill Sans MT"/>
              </a:rPr>
              <a:t>-21</a:t>
            </a:r>
            <a:endParaRPr sz="116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021788" y="2437588"/>
            <a:ext cx="811262" cy="611047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marR="3572" algn="ctr" defTabSz="642945">
              <a:spcBef>
                <a:spcPts val="80"/>
              </a:spcBef>
            </a:pPr>
            <a:r>
              <a:rPr sz="1160" b="1" spc="4" dirty="0">
                <a:solidFill>
                  <a:srgbClr val="04A47B"/>
                </a:solidFill>
                <a:latin typeface="Helvetica Neue"/>
                <a:cs typeface="Helvetica Neue"/>
              </a:rPr>
              <a:t>1-ci </a:t>
            </a:r>
            <a:r>
              <a:rPr lang="az-Latn-AZ" sz="1160" b="1" spc="-246" dirty="0">
                <a:solidFill>
                  <a:srgbClr val="04A47B"/>
                </a:solidFill>
                <a:latin typeface="Helvetica Neue"/>
                <a:cs typeface="Helvetica Neue"/>
              </a:rPr>
              <a:t>d..</a:t>
            </a:r>
            <a:endParaRPr sz="1160" dirty="0">
              <a:solidFill>
                <a:prstClr val="black"/>
              </a:solidFill>
              <a:latin typeface="Helvetica Neue"/>
              <a:cs typeface="Helvetica Neue"/>
            </a:endParaRPr>
          </a:p>
          <a:p>
            <a:pPr marL="30361" algn="ctr" defTabSz="642945">
              <a:spcBef>
                <a:spcPts val="11"/>
              </a:spcBef>
            </a:pPr>
            <a:r>
              <a:rPr sz="879" dirty="0">
                <a:solidFill>
                  <a:srgbClr val="052630"/>
                </a:solidFill>
                <a:latin typeface="Arial"/>
                <a:cs typeface="Arial"/>
              </a:rPr>
              <a:t>(</a:t>
            </a:r>
            <a:r>
              <a:rPr sz="879" spc="7" dirty="0">
                <a:solidFill>
                  <a:srgbClr val="052630"/>
                </a:solidFill>
                <a:latin typeface="Arial"/>
                <a:cs typeface="Arial"/>
              </a:rPr>
              <a:t>n</a:t>
            </a:r>
            <a:r>
              <a:rPr sz="879" spc="-35" dirty="0">
                <a:solidFill>
                  <a:srgbClr val="052630"/>
                </a:solidFill>
                <a:latin typeface="Arial"/>
                <a:cs typeface="Arial"/>
              </a:rPr>
              <a:t>=</a:t>
            </a:r>
            <a:r>
              <a:rPr sz="879" spc="4" dirty="0">
                <a:solidFill>
                  <a:srgbClr val="052630"/>
                </a:solidFill>
                <a:latin typeface="Arial"/>
                <a:cs typeface="Arial"/>
              </a:rPr>
              <a:t>1</a:t>
            </a:r>
            <a:r>
              <a:rPr sz="879" spc="-39" dirty="0">
                <a:solidFill>
                  <a:srgbClr val="052630"/>
                </a:solidFill>
                <a:latin typeface="Arial"/>
                <a:cs typeface="Arial"/>
              </a:rPr>
              <a:t> </a:t>
            </a:r>
            <a:r>
              <a:rPr sz="879" dirty="0">
                <a:solidFill>
                  <a:srgbClr val="052630"/>
                </a:solidFill>
                <a:latin typeface="Arial"/>
                <a:cs typeface="Arial"/>
              </a:rPr>
              <a:t>679</a:t>
            </a:r>
            <a:r>
              <a:rPr sz="879" spc="11" dirty="0">
                <a:solidFill>
                  <a:srgbClr val="052630"/>
                </a:solidFill>
                <a:latin typeface="Arial"/>
                <a:cs typeface="Arial"/>
              </a:rPr>
              <a:t>)</a:t>
            </a:r>
            <a:endParaRPr sz="879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42945">
              <a:spcBef>
                <a:spcPts val="32"/>
              </a:spcBef>
            </a:pPr>
            <a:endParaRPr sz="985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8143" defTabSz="642945">
              <a:tabLst>
                <a:tab pos="554540" algn="l"/>
              </a:tabLst>
            </a:pPr>
            <a:r>
              <a:rPr sz="879" b="1" spc="-60" dirty="0">
                <a:solidFill>
                  <a:srgbClr val="444544"/>
                </a:solidFill>
                <a:latin typeface="Gill Sans MT"/>
                <a:cs typeface="Gill Sans MT"/>
              </a:rPr>
              <a:t>SAT	</a:t>
            </a:r>
            <a:r>
              <a:rPr sz="879" b="1" spc="-109" dirty="0">
                <a:solidFill>
                  <a:srgbClr val="444544"/>
                </a:solidFill>
                <a:latin typeface="Gill Sans MT"/>
                <a:cs typeface="Gill Sans MT"/>
              </a:rPr>
              <a:t>DAT</a:t>
            </a:r>
            <a:endParaRPr sz="879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95446" y="2437588"/>
            <a:ext cx="820192" cy="623871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algn="ctr" defTabSz="642945">
              <a:spcBef>
                <a:spcPts val="80"/>
              </a:spcBef>
            </a:pPr>
            <a:r>
              <a:rPr sz="1160" b="1" spc="4" dirty="0">
                <a:solidFill>
                  <a:srgbClr val="B20063"/>
                </a:solidFill>
                <a:latin typeface="Helvetica Neue"/>
                <a:cs typeface="Helvetica Neue"/>
              </a:rPr>
              <a:t>2-ci</a:t>
            </a:r>
            <a:r>
              <a:rPr sz="1160" b="1" spc="11" dirty="0">
                <a:solidFill>
                  <a:srgbClr val="B20063"/>
                </a:solidFill>
                <a:latin typeface="Helvetica Neue"/>
                <a:cs typeface="Helvetica Neue"/>
              </a:rPr>
              <a:t> </a:t>
            </a:r>
            <a:r>
              <a:rPr sz="1160" b="1" spc="-225" dirty="0">
                <a:solidFill>
                  <a:srgbClr val="B20063"/>
                </a:solidFill>
                <a:latin typeface="Helvetica Neue"/>
                <a:cs typeface="Helvetica Neue"/>
              </a:rPr>
              <a:t>d</a:t>
            </a:r>
            <a:r>
              <a:rPr lang="az-Latn-AZ" sz="1160" b="1" spc="-225" dirty="0">
                <a:solidFill>
                  <a:srgbClr val="B20063"/>
                </a:solidFill>
                <a:latin typeface="Helvetica Neue"/>
                <a:cs typeface="Helvetica Neue"/>
              </a:rPr>
              <a:t>..</a:t>
            </a:r>
          </a:p>
          <a:p>
            <a:pPr algn="ctr" defTabSz="642945">
              <a:spcBef>
                <a:spcPts val="80"/>
              </a:spcBef>
            </a:pPr>
            <a:r>
              <a:rPr sz="879" dirty="0">
                <a:solidFill>
                  <a:srgbClr val="052630"/>
                </a:solidFill>
                <a:latin typeface="Arial"/>
                <a:cs typeface="Arial"/>
              </a:rPr>
              <a:t>(</a:t>
            </a:r>
            <a:r>
              <a:rPr sz="879" spc="7" dirty="0">
                <a:solidFill>
                  <a:srgbClr val="052630"/>
                </a:solidFill>
                <a:latin typeface="Arial"/>
                <a:cs typeface="Arial"/>
              </a:rPr>
              <a:t>n</a:t>
            </a:r>
            <a:r>
              <a:rPr sz="879" spc="-35" dirty="0">
                <a:solidFill>
                  <a:srgbClr val="052630"/>
                </a:solidFill>
                <a:latin typeface="Arial"/>
                <a:cs typeface="Arial"/>
              </a:rPr>
              <a:t>=</a:t>
            </a:r>
            <a:r>
              <a:rPr sz="879" spc="4" dirty="0">
                <a:solidFill>
                  <a:srgbClr val="052630"/>
                </a:solidFill>
                <a:latin typeface="Arial"/>
                <a:cs typeface="Arial"/>
              </a:rPr>
              <a:t>2</a:t>
            </a:r>
            <a:r>
              <a:rPr sz="879" spc="-39" dirty="0">
                <a:solidFill>
                  <a:srgbClr val="052630"/>
                </a:solidFill>
                <a:latin typeface="Arial"/>
                <a:cs typeface="Arial"/>
              </a:rPr>
              <a:t> </a:t>
            </a:r>
            <a:r>
              <a:rPr sz="879" dirty="0">
                <a:solidFill>
                  <a:srgbClr val="052630"/>
                </a:solidFill>
                <a:latin typeface="Arial"/>
                <a:cs typeface="Arial"/>
              </a:rPr>
              <a:t>397</a:t>
            </a:r>
            <a:r>
              <a:rPr sz="879" spc="11" dirty="0">
                <a:solidFill>
                  <a:srgbClr val="052630"/>
                </a:solidFill>
                <a:latin typeface="Arial"/>
                <a:cs typeface="Arial"/>
              </a:rPr>
              <a:t>)</a:t>
            </a:r>
            <a:endParaRPr sz="879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42945">
              <a:spcBef>
                <a:spcPts val="32"/>
              </a:spcBef>
            </a:pPr>
            <a:endParaRPr sz="985" dirty="0">
              <a:solidFill>
                <a:prstClr val="black"/>
              </a:solidFill>
              <a:latin typeface="Arial"/>
              <a:cs typeface="Arial"/>
            </a:endParaRPr>
          </a:p>
          <a:p>
            <a:pPr marR="1786" algn="ctr" defTabSz="642945">
              <a:tabLst>
                <a:tab pos="437559" algn="l"/>
              </a:tabLst>
            </a:pPr>
            <a:r>
              <a:rPr sz="879" b="1" spc="-60" dirty="0">
                <a:solidFill>
                  <a:srgbClr val="444544"/>
                </a:solidFill>
                <a:latin typeface="Gill Sans MT"/>
                <a:cs typeface="Gill Sans MT"/>
              </a:rPr>
              <a:t>SAT	</a:t>
            </a:r>
            <a:r>
              <a:rPr sz="879" b="1" spc="-109" dirty="0">
                <a:solidFill>
                  <a:srgbClr val="444544"/>
                </a:solidFill>
                <a:latin typeface="Gill Sans MT"/>
                <a:cs typeface="Gill Sans MT"/>
              </a:rPr>
              <a:t>DAT</a:t>
            </a:r>
            <a:endParaRPr sz="879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88043" y="2437588"/>
            <a:ext cx="861269" cy="611047"/>
          </a:xfrm>
          <a:prstGeom prst="rect">
            <a:avLst/>
          </a:prstGeom>
        </p:spPr>
        <p:txBody>
          <a:bodyPr vert="horz" wrap="square" lIns="0" tIns="10269" rIns="0" bIns="0" rtlCol="0">
            <a:spAutoFit/>
          </a:bodyPr>
          <a:lstStyle/>
          <a:p>
            <a:pPr algn="ctr" defTabSz="642945">
              <a:spcBef>
                <a:spcPts val="80"/>
              </a:spcBef>
            </a:pPr>
            <a:r>
              <a:rPr sz="1160" b="1" spc="4" dirty="0">
                <a:solidFill>
                  <a:srgbClr val="085369"/>
                </a:solidFill>
                <a:latin typeface="Helvetica Neue"/>
                <a:cs typeface="Helvetica Neue"/>
              </a:rPr>
              <a:t>3-cü</a:t>
            </a:r>
            <a:r>
              <a:rPr sz="1160" b="1" spc="7" dirty="0">
                <a:solidFill>
                  <a:srgbClr val="085369"/>
                </a:solidFill>
                <a:latin typeface="Helvetica Neue"/>
                <a:cs typeface="Helvetica Neue"/>
              </a:rPr>
              <a:t> </a:t>
            </a:r>
            <a:r>
              <a:rPr sz="1160" b="1" spc="-236" dirty="0">
                <a:solidFill>
                  <a:srgbClr val="085369"/>
                </a:solidFill>
                <a:latin typeface="Helvetica Neue"/>
                <a:cs typeface="Helvetica Neue"/>
              </a:rPr>
              <a:t>d</a:t>
            </a:r>
            <a:r>
              <a:rPr lang="az-Latn-AZ" sz="1160" b="1" spc="-236" dirty="0">
                <a:solidFill>
                  <a:srgbClr val="085369"/>
                </a:solidFill>
                <a:latin typeface="Helvetica Neue"/>
                <a:cs typeface="Helvetica Neue"/>
              </a:rPr>
              <a:t>..</a:t>
            </a:r>
            <a:endParaRPr sz="1160" dirty="0">
              <a:solidFill>
                <a:prstClr val="black"/>
              </a:solidFill>
              <a:latin typeface="Helvetica Neue"/>
              <a:cs typeface="Helvetica Neue"/>
            </a:endParaRPr>
          </a:p>
          <a:p>
            <a:pPr marL="80815" algn="ctr" defTabSz="642945">
              <a:spcBef>
                <a:spcPts val="11"/>
              </a:spcBef>
            </a:pPr>
            <a:r>
              <a:rPr sz="879" spc="-4" dirty="0">
                <a:solidFill>
                  <a:srgbClr val="052630"/>
                </a:solidFill>
                <a:latin typeface="Arial"/>
                <a:cs typeface="Arial"/>
              </a:rPr>
              <a:t>(n=655)</a:t>
            </a:r>
            <a:endParaRPr sz="879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42945">
              <a:spcBef>
                <a:spcPts val="32"/>
              </a:spcBef>
            </a:pPr>
            <a:endParaRPr sz="985" dirty="0">
              <a:solidFill>
                <a:prstClr val="black"/>
              </a:solidFill>
              <a:latin typeface="Arial"/>
              <a:cs typeface="Arial"/>
            </a:endParaRPr>
          </a:p>
          <a:p>
            <a:pPr marL="50453" algn="ctr" defTabSz="642945">
              <a:tabLst>
                <a:tab pos="477297" algn="l"/>
              </a:tabLst>
            </a:pPr>
            <a:r>
              <a:rPr sz="879" b="1" spc="-60" dirty="0">
                <a:solidFill>
                  <a:srgbClr val="444544"/>
                </a:solidFill>
                <a:latin typeface="Gill Sans MT"/>
                <a:cs typeface="Gill Sans MT"/>
              </a:rPr>
              <a:t>SAT	</a:t>
            </a:r>
            <a:r>
              <a:rPr sz="879" b="1" spc="-109" dirty="0">
                <a:solidFill>
                  <a:srgbClr val="444544"/>
                </a:solidFill>
                <a:latin typeface="Gill Sans MT"/>
                <a:cs typeface="Gill Sans MT"/>
              </a:rPr>
              <a:t>DAT</a:t>
            </a:r>
            <a:endParaRPr sz="879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06532" y="3015601"/>
            <a:ext cx="429071" cy="162851"/>
          </a:xfrm>
          <a:prstGeom prst="rect">
            <a:avLst/>
          </a:prstGeom>
        </p:spPr>
        <p:txBody>
          <a:bodyPr vert="horz" wrap="square" lIns="0" tIns="11162" rIns="0" bIns="0" rtlCol="0">
            <a:spAutoFit/>
          </a:bodyPr>
          <a:lstStyle/>
          <a:p>
            <a:pPr marL="8930" defTabSz="642945">
              <a:spcBef>
                <a:spcPts val="88"/>
              </a:spcBef>
            </a:pPr>
            <a:r>
              <a:rPr sz="985" spc="56" dirty="0">
                <a:solidFill>
                  <a:srgbClr val="052630"/>
                </a:solidFill>
                <a:latin typeface="Arial"/>
                <a:cs typeface="Arial"/>
              </a:rPr>
              <a:t>mm</a:t>
            </a:r>
            <a:r>
              <a:rPr sz="985" spc="11" dirty="0">
                <a:solidFill>
                  <a:srgbClr val="052630"/>
                </a:solidFill>
                <a:latin typeface="Garamond"/>
                <a:cs typeface="Garamond"/>
              </a:rPr>
              <a:t>.c.s.</a:t>
            </a:r>
            <a:endParaRPr sz="985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2" name="object 8">
            <a:extLst>
              <a:ext uri="{FF2B5EF4-FFF2-40B4-BE49-F238E27FC236}">
                <a16:creationId xmlns:a16="http://schemas.microsoft.com/office/drawing/2014/main" id="{839CE063-DD1C-4AE7-BBA0-DD0DEAC2B798}"/>
              </a:ext>
            </a:extLst>
          </p:cNvPr>
          <p:cNvSpPr txBox="1"/>
          <p:nvPr/>
        </p:nvSpPr>
        <p:spPr>
          <a:xfrm>
            <a:off x="8595160" y="1938658"/>
            <a:ext cx="1904604" cy="767821"/>
          </a:xfrm>
          <a:prstGeom prst="rect">
            <a:avLst/>
          </a:prstGeom>
          <a:solidFill>
            <a:srgbClr val="00B085">
              <a:alpha val="69999"/>
            </a:srgbClr>
          </a:solidFill>
        </p:spPr>
        <p:txBody>
          <a:bodyPr vert="horz" wrap="square" lIns="0" tIns="95994" rIns="0" bIns="0" rtlCol="0">
            <a:spAutoFit/>
          </a:bodyPr>
          <a:lstStyle/>
          <a:p>
            <a:pPr marL="114747" algn="ctr" defTabSz="642945">
              <a:lnSpc>
                <a:spcPts val="1571"/>
              </a:lnSpc>
              <a:spcBef>
                <a:spcPts val="756"/>
              </a:spcBef>
            </a:pPr>
            <a:r>
              <a:rPr sz="1969" b="1" spc="-88" dirty="0">
                <a:solidFill>
                  <a:srgbClr val="FFFFFF"/>
                </a:solidFill>
                <a:latin typeface="Calibri"/>
                <a:cs typeface="Calibri"/>
              </a:rPr>
              <a:t>Gündə</a:t>
            </a:r>
            <a:r>
              <a:rPr sz="1969" b="1" spc="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69" b="1" spc="-43" dirty="0">
                <a:solidFill>
                  <a:srgbClr val="FFFFFF"/>
                </a:solidFill>
                <a:latin typeface="Calibri"/>
                <a:cs typeface="Calibri"/>
              </a:rPr>
              <a:t>cəmi</a:t>
            </a:r>
            <a:endParaRPr sz="1969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33500" algn="ctr" defTabSz="642945">
              <a:lnSpc>
                <a:spcPct val="150000"/>
              </a:lnSpc>
            </a:pPr>
            <a:r>
              <a:rPr sz="2250" b="1" spc="-2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25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b="1" spc="-28" dirty="0">
                <a:solidFill>
                  <a:srgbClr val="FFFFFF"/>
                </a:solidFill>
                <a:latin typeface="Calibri"/>
                <a:cs typeface="Calibri"/>
              </a:rPr>
              <a:t>TABLET!</a:t>
            </a:r>
            <a:endParaRPr sz="22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B21178-AABE-DE4C-9EDD-366780466503}"/>
              </a:ext>
            </a:extLst>
          </p:cNvPr>
          <p:cNvSpPr txBox="1"/>
          <p:nvPr/>
        </p:nvSpPr>
        <p:spPr>
          <a:xfrm>
            <a:off x="1212273" y="191410"/>
            <a:ext cx="61009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altLang="tr-TR" sz="2800" b="1" dirty="0" err="1">
                <a:solidFill>
                  <a:schemeClr val="accent6">
                    <a:lumMod val="50000"/>
                  </a:schemeClr>
                </a:solidFill>
              </a:rPr>
              <a:t>Perindopril</a:t>
            </a:r>
            <a:r>
              <a:rPr lang="tr-TR" altLang="tr-TR" sz="28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tr-TR" altLang="tr-TR" sz="2800" b="1" dirty="0" err="1">
                <a:solidFill>
                  <a:schemeClr val="accent6">
                    <a:lumMod val="50000"/>
                  </a:schemeClr>
                </a:solidFill>
              </a:rPr>
              <a:t>İndapamid</a:t>
            </a:r>
            <a:r>
              <a:rPr lang="tr-TR" altLang="tr-TR" sz="28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tr-TR" altLang="tr-TR" sz="2800" b="1" dirty="0" err="1">
                <a:solidFill>
                  <a:schemeClr val="accent6">
                    <a:lumMod val="50000"/>
                  </a:schemeClr>
                </a:solidFill>
              </a:rPr>
              <a:t>Amlodipin</a:t>
            </a:r>
            <a:r>
              <a:rPr lang="tr-TR" altLang="tr-TR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T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Resim 3">
            <a:extLst>
              <a:ext uri="{FF2B5EF4-FFF2-40B4-BE49-F238E27FC236}">
                <a16:creationId xmlns:a16="http://schemas.microsoft.com/office/drawing/2014/main" id="{18C09509-4264-0043-91BD-1D02755B4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9364"/>
            <a:ext cx="91440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D36F5C-634A-1C45-99F1-E40185CBC30F}"/>
              </a:ext>
            </a:extLst>
          </p:cNvPr>
          <p:cNvSpPr txBox="1"/>
          <p:nvPr/>
        </p:nvSpPr>
        <p:spPr>
          <a:xfrm>
            <a:off x="567559" y="115614"/>
            <a:ext cx="11246069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 başlangıcından itibaren kombine tedavi alan hastalarda, kardiyovaskuler sonlanım, tek ilaç alanlardan daha iyidir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Resim 3">
            <a:extLst>
              <a:ext uri="{FF2B5EF4-FFF2-40B4-BE49-F238E27FC236}">
                <a16:creationId xmlns:a16="http://schemas.microsoft.com/office/drawing/2014/main" id="{160E8B13-35EB-5F4A-9F9E-FCAAB358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31" y="1280018"/>
            <a:ext cx="9050338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B827CF-96B0-1F47-BBD0-0397C23F8CA0}"/>
              </a:ext>
            </a:extLst>
          </p:cNvPr>
          <p:cNvSpPr txBox="1"/>
          <p:nvPr/>
        </p:nvSpPr>
        <p:spPr>
          <a:xfrm>
            <a:off x="567559" y="115614"/>
            <a:ext cx="11246069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Sabit Doz Kombinasyon ilaçlarda hastanın ilaca </a:t>
            </a:r>
          </a:p>
          <a:p>
            <a:pPr algn="ctr"/>
            <a:r>
              <a:rPr lang="en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uyum göstermesi devam etmesi daha fazladır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F004C2-4F0B-AF4B-B8C2-4DE45580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57350"/>
            <a:ext cx="8193088" cy="4351338"/>
          </a:xfrm>
        </p:spPr>
        <p:txBody>
          <a:bodyPr/>
          <a:lstStyle/>
          <a:p>
            <a:pPr>
              <a:defRPr/>
            </a:pPr>
            <a:r>
              <a:rPr lang="tr-TR" b="1" dirty="0" err="1">
                <a:solidFill>
                  <a:srgbClr val="7030A0"/>
                </a:solidFill>
              </a:rPr>
              <a:t>Perindopril</a:t>
            </a:r>
            <a:r>
              <a:rPr lang="tr-TR" b="1" dirty="0">
                <a:solidFill>
                  <a:srgbClr val="7030A0"/>
                </a:solidFill>
              </a:rPr>
              <a:t> + </a:t>
            </a:r>
            <a:r>
              <a:rPr lang="tr-TR" b="1" dirty="0" err="1">
                <a:solidFill>
                  <a:srgbClr val="7030A0"/>
                </a:solidFill>
              </a:rPr>
              <a:t>Amlodipin</a:t>
            </a:r>
            <a:r>
              <a:rPr lang="tr-TR" b="1" dirty="0">
                <a:solidFill>
                  <a:srgbClr val="7030A0"/>
                </a:solidFill>
              </a:rPr>
              <a:t>   </a:t>
            </a:r>
            <a:r>
              <a:rPr lang="tr-TR" b="1" dirty="0" err="1"/>
              <a:t>vs</a:t>
            </a:r>
            <a:r>
              <a:rPr lang="tr-TR" b="1" dirty="0"/>
              <a:t> 	</a:t>
            </a:r>
            <a:r>
              <a:rPr lang="tr-TR" b="1" dirty="0" err="1">
                <a:solidFill>
                  <a:schemeClr val="accent6">
                    <a:lumMod val="50000"/>
                  </a:schemeClr>
                </a:solidFill>
              </a:rPr>
              <a:t>Perindopril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tr-TR" b="1" dirty="0" err="1">
                <a:solidFill>
                  <a:schemeClr val="accent6">
                    <a:lumMod val="50000"/>
                  </a:schemeClr>
                </a:solidFill>
              </a:rPr>
              <a:t>Amlodipin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tr-TR" b="1" dirty="0"/>
              <a:t>                  </a:t>
            </a:r>
            <a:r>
              <a:rPr lang="tr-TR" b="1" dirty="0">
                <a:solidFill>
                  <a:srgbClr val="7030A0"/>
                </a:solidFill>
              </a:rPr>
              <a:t>İki İlaç</a:t>
            </a:r>
            <a:r>
              <a:rPr lang="tr-TR" b="1" dirty="0"/>
              <a:t>				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Tek İlaç</a:t>
            </a:r>
          </a:p>
        </p:txBody>
      </p:sp>
      <p:pic>
        <p:nvPicPr>
          <p:cNvPr id="131075" name="Resim 3">
            <a:extLst>
              <a:ext uri="{FF2B5EF4-FFF2-40B4-BE49-F238E27FC236}">
                <a16:creationId xmlns:a16="http://schemas.microsoft.com/office/drawing/2014/main" id="{3A99534E-9889-F942-A4E6-C1DE6B06A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4" y="46425"/>
            <a:ext cx="53768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Resim 4">
            <a:extLst>
              <a:ext uri="{FF2B5EF4-FFF2-40B4-BE49-F238E27FC236}">
                <a16:creationId xmlns:a16="http://schemas.microsoft.com/office/drawing/2014/main" id="{48511B20-0CC7-254A-8104-3AE43C27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96" y="931148"/>
            <a:ext cx="20399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Resim 5">
            <a:extLst>
              <a:ext uri="{FF2B5EF4-FFF2-40B4-BE49-F238E27FC236}">
                <a16:creationId xmlns:a16="http://schemas.microsoft.com/office/drawing/2014/main" id="{79A1D0EC-46A3-E34F-B9CA-7FDD5A802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50" y="2639993"/>
            <a:ext cx="4254500" cy="314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8" name="Resim 6">
            <a:extLst>
              <a:ext uri="{FF2B5EF4-FFF2-40B4-BE49-F238E27FC236}">
                <a16:creationId xmlns:a16="http://schemas.microsoft.com/office/drawing/2014/main" id="{83E831BE-466B-804E-8AD6-9709C1ECA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56" y="2639992"/>
            <a:ext cx="4332288" cy="314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DD2551-8A73-4F44-827B-69A712199946}"/>
              </a:ext>
            </a:extLst>
          </p:cNvPr>
          <p:cNvSpPr txBox="1"/>
          <p:nvPr/>
        </p:nvSpPr>
        <p:spPr>
          <a:xfrm>
            <a:off x="472965" y="5903893"/>
            <a:ext cx="11246069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Sabit Doz Kombinasyon şeklinde perindopril+amlodipin kullanan hastalarda ilaç devamlılığı ve yaşam daha fazla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İçerik Yer Tutucusu 2">
            <a:extLst>
              <a:ext uri="{FF2B5EF4-FFF2-40B4-BE49-F238E27FC236}">
                <a16:creationId xmlns:a16="http://schemas.microsoft.com/office/drawing/2014/main" id="{1F2CEE9F-BD0F-3144-B0F0-5362B95D9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en-US" dirty="0"/>
          </a:p>
        </p:txBody>
      </p:sp>
      <p:pic>
        <p:nvPicPr>
          <p:cNvPr id="151555" name="Resim 3">
            <a:extLst>
              <a:ext uri="{FF2B5EF4-FFF2-40B4-BE49-F238E27FC236}">
                <a16:creationId xmlns:a16="http://schemas.microsoft.com/office/drawing/2014/main" id="{F0AC52B9-61CC-1E42-BF41-E3CECEFB3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3" y="0"/>
            <a:ext cx="6125779" cy="111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Resim 4">
            <a:extLst>
              <a:ext uri="{FF2B5EF4-FFF2-40B4-BE49-F238E27FC236}">
                <a16:creationId xmlns:a16="http://schemas.microsoft.com/office/drawing/2014/main" id="{E68184AC-BB42-6044-8250-1E1DBDEDB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78" y="732879"/>
            <a:ext cx="356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Resim 6">
            <a:extLst>
              <a:ext uri="{FF2B5EF4-FFF2-40B4-BE49-F238E27FC236}">
                <a16:creationId xmlns:a16="http://schemas.microsoft.com/office/drawing/2014/main" id="{03397EC8-B304-CB40-BE00-FBD029B86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113475"/>
            <a:ext cx="592455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Resim 7">
            <a:extLst>
              <a:ext uri="{FF2B5EF4-FFF2-40B4-BE49-F238E27FC236}">
                <a16:creationId xmlns:a16="http://schemas.microsoft.com/office/drawing/2014/main" id="{DC95227C-8FBB-9345-844A-77576403A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29324"/>
          <a:stretch>
            <a:fillRect/>
          </a:stretch>
        </p:blipFill>
        <p:spPr bwMode="auto">
          <a:xfrm>
            <a:off x="6240463" y="3333204"/>
            <a:ext cx="5426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Resim 8">
            <a:extLst>
              <a:ext uri="{FF2B5EF4-FFF2-40B4-BE49-F238E27FC236}">
                <a16:creationId xmlns:a16="http://schemas.microsoft.com/office/drawing/2014/main" id="{846AB0E0-F250-864F-AD29-7B40C31F6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039642"/>
            <a:ext cx="5746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41E52-64E2-7140-B241-E0F64C2BF084}"/>
              </a:ext>
            </a:extLst>
          </p:cNvPr>
          <p:cNvSpPr txBox="1"/>
          <p:nvPr/>
        </p:nvSpPr>
        <p:spPr>
          <a:xfrm>
            <a:off x="5727809" y="1340404"/>
            <a:ext cx="45323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Üç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ilacın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serbest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kombinasyonu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a+b+c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)</a:t>
            </a:r>
          </a:p>
        </p:txBody>
      </p:sp>
      <p:sp>
        <p:nvSpPr>
          <p:cNvPr id="151562" name="TextBox 10">
            <a:extLst>
              <a:ext uri="{FF2B5EF4-FFF2-40B4-BE49-F238E27FC236}">
                <a16:creationId xmlns:a16="http://schemas.microsoft.com/office/drawing/2014/main" id="{8686952C-F454-6242-A917-3071B5666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809" y="1673713"/>
            <a:ext cx="4532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2 </a:t>
            </a:r>
            <a:r>
              <a:rPr lang="en-US" altLang="en-US" sz="1800" b="1" dirty="0" err="1">
                <a:solidFill>
                  <a:srgbClr val="FF0000"/>
                </a:solidFill>
              </a:rPr>
              <a:t>ilacın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serbest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kombinasyonu</a:t>
            </a:r>
            <a:r>
              <a:rPr lang="en-US" altLang="en-US" sz="1800" b="1" dirty="0">
                <a:solidFill>
                  <a:srgbClr val="FF0000"/>
                </a:solidFill>
              </a:rPr>
              <a:t> + 1 </a:t>
            </a:r>
            <a:r>
              <a:rPr lang="en-US" altLang="en-US" sz="1800" b="1" dirty="0" err="1">
                <a:solidFill>
                  <a:srgbClr val="FF0000"/>
                </a:solidFill>
              </a:rPr>
              <a:t>ilaç</a:t>
            </a:r>
            <a:r>
              <a:rPr lang="en-US" altLang="en-US" sz="1800" b="1" dirty="0">
                <a:solidFill>
                  <a:srgbClr val="FF0000"/>
                </a:solidFill>
              </a:rPr>
              <a:t> (ab + 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41A8DB-23A5-F348-9FBF-D22CAB67626F}"/>
              </a:ext>
            </a:extLst>
          </p:cNvPr>
          <p:cNvSpPr txBox="1"/>
          <p:nvPr/>
        </p:nvSpPr>
        <p:spPr>
          <a:xfrm>
            <a:off x="5727809" y="2069211"/>
            <a:ext cx="45323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3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ilacın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tek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tablette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kombinasyonu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 (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abc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AB7CF7-3450-054A-AD44-833E4BE29FF6}"/>
              </a:ext>
            </a:extLst>
          </p:cNvPr>
          <p:cNvSpPr txBox="1"/>
          <p:nvPr/>
        </p:nvSpPr>
        <p:spPr>
          <a:xfrm>
            <a:off x="420469" y="5761464"/>
            <a:ext cx="11246069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Sabit Doz Kombinasyon şeklinde üç ilaç</a:t>
            </a:r>
          </a:p>
          <a:p>
            <a:pPr algn="ctr"/>
            <a:r>
              <a:rPr lang="en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kullanan hastalarda ölüm riski daha az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D1818-7772-FB48-BC5C-5F2F099EB738}"/>
              </a:ext>
            </a:extLst>
          </p:cNvPr>
          <p:cNvSpPr txBox="1"/>
          <p:nvPr/>
        </p:nvSpPr>
        <p:spPr>
          <a:xfrm rot="16200000">
            <a:off x="-1114031" y="2789091"/>
            <a:ext cx="302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b="1" dirty="0"/>
              <a:t>Yaşama Olasılığı</a:t>
            </a:r>
          </a:p>
        </p:txBody>
      </p:sp>
    </p:spTree>
    <p:extLst>
      <p:ext uri="{BB962C8B-B14F-4D97-AF65-F5344CB8AC3E}">
        <p14:creationId xmlns:p14="http://schemas.microsoft.com/office/powerpoint/2010/main" val="21977459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Unvan 1">
            <a:extLst>
              <a:ext uri="{FF2B5EF4-FFF2-40B4-BE49-F238E27FC236}">
                <a16:creationId xmlns:a16="http://schemas.microsoft.com/office/drawing/2014/main" id="{E592C0F6-9D2D-0146-A122-78BBB6F6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63" y="39688"/>
            <a:ext cx="9144000" cy="615950"/>
          </a:xfrm>
        </p:spPr>
        <p:txBody>
          <a:bodyPr/>
          <a:lstStyle/>
          <a:p>
            <a:pPr algn="ctr" eaLnBrk="1" hangingPunct="1"/>
            <a:r>
              <a:rPr lang="tr-TR" altLang="tr-TR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Hipertansiyon Tedavisinde</a:t>
            </a:r>
            <a:endParaRPr lang="tr-TR" altLang="tr-TR" sz="32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6F9756-734A-1647-87DE-11E21FCB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75" y="706438"/>
            <a:ext cx="11753850" cy="137636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b="1" dirty="0" err="1">
                <a:solidFill>
                  <a:srgbClr val="FF0000"/>
                </a:solidFill>
              </a:rPr>
              <a:t>AÇFi’ler</a:t>
            </a:r>
            <a:r>
              <a:rPr lang="tr-TR" altLang="tr-TR" b="1" dirty="0"/>
              <a:t>, </a:t>
            </a:r>
            <a:r>
              <a:rPr lang="tr-TR" altLang="tr-TR" b="1" dirty="0" err="1"/>
              <a:t>ARB’lere</a:t>
            </a:r>
            <a:r>
              <a:rPr lang="tr-TR" altLang="tr-TR" b="1" dirty="0"/>
              <a:t> </a:t>
            </a:r>
            <a:r>
              <a:rPr lang="tr-TR" altLang="tr-TR" b="1" dirty="0">
                <a:solidFill>
                  <a:srgbClr val="FF0000"/>
                </a:solidFill>
              </a:rPr>
              <a:t>ölüm azalması açısından üstün</a:t>
            </a:r>
          </a:p>
          <a:p>
            <a:pPr eaLnBrk="1" hangingPunct="1"/>
            <a:r>
              <a:rPr lang="tr-TR" altLang="tr-TR" b="1" dirty="0" err="1"/>
              <a:t>AÇFi</a:t>
            </a:r>
            <a:r>
              <a:rPr lang="tr-TR" altLang="tr-TR" b="1" dirty="0"/>
              <a:t> </a:t>
            </a:r>
            <a:r>
              <a:rPr lang="tr-TR" altLang="tr-TR" b="1" dirty="0" err="1"/>
              <a:t>ler</a:t>
            </a:r>
            <a:r>
              <a:rPr lang="tr-TR" altLang="tr-TR" b="1" dirty="0"/>
              <a:t> arasında </a:t>
            </a:r>
            <a:r>
              <a:rPr lang="tr-TR" altLang="tr-TR" b="1" dirty="0" err="1">
                <a:solidFill>
                  <a:schemeClr val="accent6">
                    <a:lumMod val="50000"/>
                  </a:schemeClr>
                </a:solidFill>
              </a:rPr>
              <a:t>Perindopril</a:t>
            </a:r>
            <a:r>
              <a:rPr lang="tr-TR" altLang="tr-TR" b="1" dirty="0">
                <a:solidFill>
                  <a:srgbClr val="FF0000"/>
                </a:solidFill>
              </a:rPr>
              <a:t> </a:t>
            </a:r>
            <a:r>
              <a:rPr lang="tr-TR" altLang="tr-TR" b="1" dirty="0"/>
              <a:t>en yüksek kanıt düzeyine sahip, </a:t>
            </a:r>
            <a:r>
              <a:rPr lang="tr-TR" altLang="tr-TR" b="1" dirty="0">
                <a:solidFill>
                  <a:srgbClr val="FF0000"/>
                </a:solidFill>
              </a:rPr>
              <a:t>daha fazla ölüm ve MI azalması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D0B886A-1C3F-2140-8032-A0CA326F0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" y="2192338"/>
            <a:ext cx="11753850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 dirty="0"/>
              <a:t>- </a:t>
            </a:r>
            <a:r>
              <a:rPr lang="tr-TR" altLang="tr-TR" b="1" dirty="0" err="1"/>
              <a:t>Tiyazid</a:t>
            </a:r>
            <a:r>
              <a:rPr lang="tr-TR" altLang="tr-TR" b="1" dirty="0"/>
              <a:t> benzeri </a:t>
            </a:r>
            <a:r>
              <a:rPr lang="tr-TR" altLang="tr-TR" b="1" dirty="0" err="1"/>
              <a:t>diüretik</a:t>
            </a:r>
            <a:r>
              <a:rPr lang="tr-TR" altLang="tr-TR" b="1" dirty="0"/>
              <a:t> </a:t>
            </a:r>
            <a:r>
              <a:rPr lang="tr-TR" altLang="tr-TR" b="1" dirty="0" err="1">
                <a:solidFill>
                  <a:srgbClr val="FF0000"/>
                </a:solidFill>
              </a:rPr>
              <a:t>İndapamid</a:t>
            </a:r>
            <a:r>
              <a:rPr lang="tr-TR" altLang="tr-TR" b="1" dirty="0"/>
              <a:t>, daha fazla ölüm ve </a:t>
            </a:r>
            <a:r>
              <a:rPr lang="tr-TR" altLang="tr-TR" b="1" dirty="0" err="1"/>
              <a:t>morbidite</a:t>
            </a:r>
            <a:r>
              <a:rPr lang="tr-TR" altLang="tr-TR" b="1" dirty="0"/>
              <a:t> azalması yapar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 dirty="0"/>
              <a:t>- </a:t>
            </a:r>
            <a:r>
              <a:rPr lang="tr-TR" altLang="tr-TR" b="1" dirty="0" err="1"/>
              <a:t>Diuretik</a:t>
            </a:r>
            <a:r>
              <a:rPr lang="tr-TR" altLang="tr-TR" b="1" dirty="0"/>
              <a:t>; </a:t>
            </a:r>
            <a:r>
              <a:rPr lang="tr-TR" altLang="tr-TR" b="1" dirty="0" err="1">
                <a:solidFill>
                  <a:srgbClr val="FF0000"/>
                </a:solidFill>
              </a:rPr>
              <a:t>İndapamid</a:t>
            </a:r>
            <a:r>
              <a:rPr lang="tr-TR" altLang="tr-TR" b="1" dirty="0">
                <a:solidFill>
                  <a:srgbClr val="FF0000"/>
                </a:solidFill>
              </a:rPr>
              <a:t> </a:t>
            </a:r>
            <a:r>
              <a:rPr lang="tr-TR" altLang="tr-TR" b="1" dirty="0"/>
              <a:t>tercih edilmeli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EC3C46F-5AC0-5549-BA31-3ACD700B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" y="3600450"/>
            <a:ext cx="1175385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rgbClr val="FF0000"/>
                </a:solidFill>
              </a:rPr>
              <a:t>- KKB; </a:t>
            </a:r>
            <a:r>
              <a:rPr lang="tr-TR" altLang="tr-TR" b="1"/>
              <a:t>inme ve MI gelişimini en fazla azaltır</a:t>
            </a:r>
            <a:endParaRPr lang="tr-TR" altLang="tr-TR" b="1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rgbClr val="FF0000"/>
                </a:solidFill>
              </a:rPr>
              <a:t>- Amlodipin</a:t>
            </a:r>
            <a:r>
              <a:rPr lang="tr-TR" altLang="tr-TR" b="1"/>
              <a:t>, KV sonlanımlar üzerine etkin ve kanıtları var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0F375733-2E95-F24A-8072-125BCBD57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" y="4576763"/>
            <a:ext cx="11753850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tr-TR" altLang="tr-TR" sz="3200" b="1" dirty="0" err="1">
                <a:solidFill>
                  <a:srgbClr val="002060"/>
                </a:solidFill>
              </a:rPr>
              <a:t>AÇFi</a:t>
            </a:r>
            <a:r>
              <a:rPr lang="tr-TR" altLang="tr-TR" sz="3200" b="1" dirty="0">
                <a:solidFill>
                  <a:srgbClr val="002060"/>
                </a:solidFill>
              </a:rPr>
              <a:t> + KKB </a:t>
            </a:r>
            <a:r>
              <a:rPr lang="tr-TR" altLang="tr-TR" sz="2000" b="1" dirty="0"/>
              <a:t>(</a:t>
            </a:r>
            <a:r>
              <a:rPr lang="tr-TR" altLang="tr-TR" sz="2000" b="1" u="sng" dirty="0"/>
              <a:t>Tek Tablet – </a:t>
            </a:r>
            <a:r>
              <a:rPr lang="tr-TR" altLang="tr-TR" sz="2000" b="1" u="sng" dirty="0" err="1"/>
              <a:t>Perindopril-Amlodipin</a:t>
            </a:r>
            <a:r>
              <a:rPr lang="tr-TR" altLang="tr-TR" sz="2000" b="1" dirty="0"/>
              <a:t>)    </a:t>
            </a:r>
            <a:r>
              <a:rPr lang="tr-TR" altLang="tr-TR" sz="3200" b="1" dirty="0" err="1">
                <a:solidFill>
                  <a:srgbClr val="7030A0"/>
                </a:solidFill>
              </a:rPr>
              <a:t>AÇFi</a:t>
            </a:r>
            <a:r>
              <a:rPr lang="tr-TR" altLang="tr-TR" sz="3200" b="1" dirty="0">
                <a:solidFill>
                  <a:srgbClr val="7030A0"/>
                </a:solidFill>
              </a:rPr>
              <a:t> + D  </a:t>
            </a:r>
            <a:r>
              <a:rPr lang="tr-TR" altLang="tr-TR" sz="1800" b="1" dirty="0"/>
              <a:t>(</a:t>
            </a:r>
            <a:r>
              <a:rPr lang="tr-TR" altLang="tr-TR" sz="1800" b="1" u="sng" dirty="0" err="1"/>
              <a:t>Perindopril-İndapamid</a:t>
            </a:r>
            <a:r>
              <a:rPr lang="tr-TR" altLang="tr-TR" sz="1800" b="1" u="sng" dirty="0"/>
              <a:t> Tek Tablet </a:t>
            </a:r>
            <a:r>
              <a:rPr lang="tr-TR" altLang="tr-TR" sz="1800" b="1" dirty="0"/>
              <a:t>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</a:rPr>
              <a:t>		           </a:t>
            </a:r>
            <a:r>
              <a:rPr lang="tr-TR" altLang="tr-TR" sz="3600" b="1" u="sng" dirty="0" err="1">
                <a:solidFill>
                  <a:schemeClr val="accent6">
                    <a:lumMod val="50000"/>
                  </a:schemeClr>
                </a:solidFill>
              </a:rPr>
              <a:t>AÇFi+KKB+diüretik</a:t>
            </a:r>
            <a:r>
              <a:rPr lang="tr-TR" altLang="tr-TR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altLang="tr-TR" sz="3200" b="1" dirty="0"/>
              <a:t>  </a:t>
            </a:r>
            <a:r>
              <a:rPr lang="tr-TR" altLang="tr-TR" sz="1800" b="1" dirty="0"/>
              <a:t>(</a:t>
            </a:r>
            <a:r>
              <a:rPr lang="tr-TR" altLang="tr-TR" sz="2000" b="1" u="sng" dirty="0" err="1"/>
              <a:t>Perindopril-İndapamid-Amlodipin</a:t>
            </a:r>
            <a:r>
              <a:rPr lang="tr-TR" altLang="tr-TR" sz="2000" b="1" u="sng" dirty="0"/>
              <a:t>  Tek Tablet</a:t>
            </a:r>
            <a:r>
              <a:rPr lang="tr-TR" altLang="tr-TR" sz="1800" b="1" dirty="0"/>
              <a:t>)</a:t>
            </a:r>
            <a:r>
              <a:rPr lang="tr-TR" altLang="tr-TR" b="1" dirty="0"/>
              <a:t>        </a:t>
            </a:r>
            <a:r>
              <a:rPr lang="tr-TR" altLang="tr-TR" sz="3200" b="1" dirty="0"/>
              <a:t>		       </a:t>
            </a:r>
            <a:r>
              <a:rPr lang="tr-TR" altLang="tr-TR" sz="3200" b="1" dirty="0">
                <a:solidFill>
                  <a:srgbClr val="002060"/>
                </a:solidFill>
                <a:sym typeface="Wingdings" charset="2"/>
              </a:rPr>
              <a:t></a:t>
            </a:r>
            <a:r>
              <a:rPr lang="tr-TR" altLang="tr-TR" sz="3200" b="1" dirty="0">
                <a:solidFill>
                  <a:srgbClr val="002060"/>
                </a:solidFill>
              </a:rPr>
              <a:t>Etkin kan basıncı kontrolü sağlar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/>
              <a:t>	      	         </a:t>
            </a:r>
            <a:r>
              <a:rPr lang="tr-TR" altLang="tr-TR" sz="3200" b="1" dirty="0">
                <a:solidFill>
                  <a:srgbClr val="7030A0"/>
                </a:solidFill>
                <a:sym typeface="Wingdings" charset="2"/>
              </a:rPr>
              <a:t></a:t>
            </a:r>
            <a:r>
              <a:rPr lang="tr-TR" altLang="tr-TR" sz="3200" b="1" dirty="0" err="1">
                <a:solidFill>
                  <a:srgbClr val="7030A0"/>
                </a:solidFill>
              </a:rPr>
              <a:t>Mortalite</a:t>
            </a:r>
            <a:r>
              <a:rPr lang="tr-TR" altLang="tr-TR" sz="3200" b="1" dirty="0">
                <a:solidFill>
                  <a:srgbClr val="7030A0"/>
                </a:solidFill>
              </a:rPr>
              <a:t> ve </a:t>
            </a:r>
            <a:r>
              <a:rPr lang="tr-TR" altLang="tr-TR" sz="3200" b="1" dirty="0" err="1">
                <a:solidFill>
                  <a:srgbClr val="7030A0"/>
                </a:solidFill>
              </a:rPr>
              <a:t>mobiditeyi</a:t>
            </a:r>
            <a:r>
              <a:rPr lang="tr-TR" altLang="tr-TR" sz="3200" b="1" dirty="0">
                <a:solidFill>
                  <a:srgbClr val="7030A0"/>
                </a:solidFill>
              </a:rPr>
              <a:t> azaltır</a:t>
            </a:r>
            <a:endParaRPr lang="en-GB" altLang="tr-TR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F9E5AD44-1C2C-9E46-8C77-6C726A4F0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2072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tr-TR" altLang="tr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Basıncı Hedefi</a:t>
            </a:r>
          </a:p>
        </p:txBody>
      </p:sp>
      <p:pic>
        <p:nvPicPr>
          <p:cNvPr id="140291" name="Picture 2">
            <a:extLst>
              <a:ext uri="{FF2B5EF4-FFF2-40B4-BE49-F238E27FC236}">
                <a16:creationId xmlns:a16="http://schemas.microsoft.com/office/drawing/2014/main" id="{4FDA228F-3B44-2445-A9BB-2116FD88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23" y="1623580"/>
            <a:ext cx="57785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Text Box 4">
            <a:extLst>
              <a:ext uri="{FF2B5EF4-FFF2-40B4-BE49-F238E27FC236}">
                <a16:creationId xmlns:a16="http://schemas.microsoft.com/office/drawing/2014/main" id="{5D2DD9A3-6E42-7642-9449-B71E49B8E56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216973" y="3011054"/>
            <a:ext cx="2754313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100" b="1">
                <a:solidFill>
                  <a:srgbClr val="7030A0"/>
                </a:solidFill>
              </a:rPr>
              <a:t>İskemik Kalp Hastalığı Mortalitesi</a:t>
            </a:r>
          </a:p>
        </p:txBody>
      </p:sp>
      <p:sp>
        <p:nvSpPr>
          <p:cNvPr id="140293" name="Text Box 7">
            <a:extLst>
              <a:ext uri="{FF2B5EF4-FFF2-40B4-BE49-F238E27FC236}">
                <a16:creationId xmlns:a16="http://schemas.microsoft.com/office/drawing/2014/main" id="{D1698B8F-9817-C849-A8B0-C21F1ED0C3E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706173" y="3057092"/>
            <a:ext cx="275431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1800" b="1">
                <a:solidFill>
                  <a:srgbClr val="7030A0"/>
                </a:solidFill>
              </a:rPr>
              <a:t>İskemik Kalp Hastalığı Mortalitesi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DA98132C-3EC8-E54D-A667-9ACA0C7393C8}"/>
              </a:ext>
            </a:extLst>
          </p:cNvPr>
          <p:cNvCxnSpPr/>
          <p:nvPr/>
        </p:nvCxnSpPr>
        <p:spPr>
          <a:xfrm flipH="1" flipV="1">
            <a:off x="4104510" y="1637867"/>
            <a:ext cx="7938" cy="327977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1119E240-318A-9E46-A30D-2D558E4D2606}"/>
              </a:ext>
            </a:extLst>
          </p:cNvPr>
          <p:cNvCxnSpPr/>
          <p:nvPr/>
        </p:nvCxnSpPr>
        <p:spPr>
          <a:xfrm flipH="1" flipV="1">
            <a:off x="6885810" y="1656917"/>
            <a:ext cx="7938" cy="327977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243E2D1-C001-DA49-871B-7097ED58A675}"/>
              </a:ext>
            </a:extLst>
          </p:cNvPr>
          <p:cNvSpPr txBox="1"/>
          <p:nvPr/>
        </p:nvSpPr>
        <p:spPr>
          <a:xfrm>
            <a:off x="3633023" y="1360054"/>
            <a:ext cx="944562" cy="50800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350" b="1" dirty="0">
                <a:solidFill>
                  <a:prstClr val="white"/>
                </a:solidFill>
              </a:rPr>
              <a:t>115 </a:t>
            </a:r>
            <a:r>
              <a:rPr lang="tr-TR" sz="1350" b="1" dirty="0" err="1">
                <a:solidFill>
                  <a:prstClr val="white"/>
                </a:solidFill>
              </a:rPr>
              <a:t>mmHg</a:t>
            </a:r>
            <a:endParaRPr lang="tr-TR" sz="1350" b="1" dirty="0">
              <a:solidFill>
                <a:prstClr val="white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658CC08-B57D-0D4F-A98E-DD403140D775}"/>
              </a:ext>
            </a:extLst>
          </p:cNvPr>
          <p:cNvSpPr txBox="1"/>
          <p:nvPr/>
        </p:nvSpPr>
        <p:spPr>
          <a:xfrm>
            <a:off x="6414323" y="1379105"/>
            <a:ext cx="944562" cy="3000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350" b="1" dirty="0">
                <a:solidFill>
                  <a:prstClr val="white"/>
                </a:solidFill>
              </a:rPr>
              <a:t>75 </a:t>
            </a:r>
            <a:r>
              <a:rPr lang="tr-TR" sz="1350" b="1" dirty="0" err="1">
                <a:solidFill>
                  <a:prstClr val="white"/>
                </a:solidFill>
              </a:rPr>
              <a:t>mmHg</a:t>
            </a:r>
            <a:endParaRPr lang="tr-TR" sz="1350" b="1" dirty="0">
              <a:solidFill>
                <a:prstClr val="white"/>
              </a:solidFill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C316C8B5-1A1A-3C48-BAC7-264C6F49A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799" y="2218892"/>
            <a:ext cx="6103937" cy="16494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tr-TR" altLang="tr-TR" sz="4050" b="1" dirty="0">
                <a:solidFill>
                  <a:srgbClr val="FFFF00"/>
                </a:solidFill>
              </a:rPr>
              <a:t>HEDEF KB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tr-TR" altLang="tr-TR" sz="4050" b="1" dirty="0">
                <a:solidFill>
                  <a:srgbClr val="FFFF00"/>
                </a:solidFill>
              </a:rPr>
              <a:t> &lt;120/80 </a:t>
            </a:r>
            <a:r>
              <a:rPr lang="tr-TR" altLang="tr-TR" sz="4050" b="1" dirty="0" err="1">
                <a:solidFill>
                  <a:srgbClr val="FFFF00"/>
                </a:solidFill>
              </a:rPr>
              <a:t>mmHg</a:t>
            </a:r>
            <a:r>
              <a:rPr lang="tr-TR" altLang="tr-TR" sz="405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51A5CCD-6180-1F44-B60D-ABD36D8868EE}"/>
              </a:ext>
            </a:extLst>
          </p:cNvPr>
          <p:cNvSpPr txBox="1"/>
          <p:nvPr/>
        </p:nvSpPr>
        <p:spPr>
          <a:xfrm>
            <a:off x="9725958" y="6329750"/>
            <a:ext cx="225583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350" b="1" dirty="0" err="1">
                <a:solidFill>
                  <a:prstClr val="black"/>
                </a:solidFill>
              </a:rPr>
              <a:t>Lancet</a:t>
            </a:r>
            <a:r>
              <a:rPr lang="tr-TR" sz="1350" b="1" dirty="0">
                <a:solidFill>
                  <a:prstClr val="black"/>
                </a:solidFill>
              </a:rPr>
              <a:t> 2002 360:1903-13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ACEDD2AA-A2CE-4943-9CDC-EE364729E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57392"/>
            <a:ext cx="8849709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7030A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T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Ferdi Yanaşma</a:t>
            </a:r>
            <a:endParaRPr lang="tr-TR" altLang="tr-TR" sz="4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4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ISEBUQExIUFBIUFhYUGBgVFhUUFRUWFRUVFRYUFRQXHCYfFxwjGRYVHy8gJCcpLSwuFR8xNTAqNSYrLCkBCQoKDgwOGg8PGikkHiQvLCovLCwvMCwsMSwpKSwsLC0sKSwsLC0wKSwpNSwpLC8sKSwsLCwsLywsLCwwLywsLP/AABEIAMIBAwMBIgACEQEDEQH/xAAcAAEAAQUBAQAAAAAAAAAAAAAABQECAwQGBwj/xABCEAACAQIDBQUFBQYEBgMAAAABAgADEQQSIQUGMUFREyJhcZEyUoGh0SNCkrHBBxQVVGJyM2OT8FOCosLh8RZDg//EABsBAQADAQEBAQAAAAAAAAAAAAABAgMEBQYH/8QAPhEAAgECBAEICAQDCQEAAAAAAAECAxEEEiExQQUTUWFxgZGhBhQVIjLR4fBCUmKxM1OSFiM0Y3JzwcLSB//aAAwDAQACEQMRAD8A8NiIgCIiAIlSLSS3f2C+LrCkpCji7t7KLzY/T/3Ddi0YuTstyMiZ2w16pp0r1bsVQhSGfWykJqbnTTxl2P2dUoVGo1UKVENmU8V4cbeY9YKmtERAETPhcDUqG1Om7noilj6ATZ/+P4r+Wr6f5VT6SLotkla9mR8REkqIl1OmWNgCSeAAuT8JkxGDqU7Z0dL8Mylb+V+MAwxNnEbNq06dOq6MqVcxQnQOFIDEfEiXUdlVnoviFpsaNMqrvwUFiAFueJ1Gg6wTY1IiIIERNips+qq52puE94qwXXhra0A14lQL6SSw27OLqWyYWu1+Ypvb1taCUm9iMibm1NkVsM4p16bU3IDAMLEqSQCPC4PpNOCBERAEREAREQBERAEREATaweAqPZk01tckDvcdOd+HCaskNjaO1T/hozDztYfnKTbUW0dWEpwqVowns97ad+zK7USq7mpUqLVqFgpsbtcCwFrDkLaTpcBsysMP+5YZc2IrgNXbgtKkw7qu/Bbi58idO8JC4BEoIK9W5Z/ZHE2PFvP6+MkcbtCpiKPY0a6inqTTUZC55lyNW+Ok53U1s9lx4XPZjg1zbnD+JL8F/eyvt4vvaXDXST2TWpYR/wB32eoxm0HBvW07KmACWFK5sbAHvXt4n2ZqV92caoZ6mMw6PiwzMrVu9VtcsM4UpzI9q2tpyL4J1cIykMTYX5300POT2/8AiQcX2K6U8PTp0EHgqgn43JHwm+nA8eWZJ5k1bS22/wBDmoiSeycECDWcEovAAXLtyFufL/d5aclFXZnh6Eq9RQj48Elu31I22x70cMgByO3s5bqQvNr9T+sv3f3pxi16YFeowZ0BDsXFs2vtXy6X1FjImu9SvUJykk8hrYch4CSmzsIKbZAQ1dh5rTXmT1P+/PndqcXfd6/fUexFVMZWjlbVONop9Nuj9T6OHHRXN7fHAfvG16lGgBmcpfgFz9kpqNp4hied7ySrbrU8GpIweIxtRBmdylRMOg55bDv258RzuNZCneQYY5aFNO1DEvXqDPUduercNenH5zUx+9WOqj7TEVstrWUmmpB6qlgZoryS6DhqqnSlJbyu9tUurXTvJnZu9mMp0nxVKjhxQpsKbIEsqlx3TZWDciL3tc6zXrbexW1a1LDVCop582VAQFHBnuxJ0UnnbUSPwTVDgnpU7ntKgDAc8tmF+liBMb1f3dTTptes4s7LyB0KL6/70tVSV7Ja/ep0yo1MqnUk+bypvrfCK6/2WrJ3bbnaWOpYPDW7GivZIQLoqjWpU0+7oAOuVesb/wC1kQJszDm1DD+3a3fq8De3Erc38WboJXZm1f4dg37JT+91hYva60l5AHqBr5nmFE4zVjzJJ+JJl4NS1WyOTExnSeWatKWr6lwRbJ/CbttlDGlVqsfu01YqP73AsOI/8y+quHwtEAoauKbUltEp66WH3uHnx4TTbeDFshRXdaZN7IMo8rjW2nC8q3KdsuxvTp0sLmVZXqcFa6Xbwb6tV0k1gN4aODc5UIb2WVVyMCORZxfjJDG/tbdkammGp5WGUiqzVVZTxBQZQb9JwDMSbk3PjJLYuCDMaj/4dPU+JGtv19OsjJGmsz1L+tV8dVVKFop9CsrdL7FqzvNsb7V8JgqSKKVLF1gWIpIqijT5DL7x4a8w3QTiMRvjjn9rF1/hUZR6KQJobRxzVqhqMSb6C/JRoB6TWmsY6ann16t5tQei0Xz7zJXrs7F3Ysx4liWJ8yeMxxEucwiIgCIiAIiIAiIgCIiAJv0dphFslJQSLMWu2b4cAPCaESripbmtKtOk7wdn9+HcbWPx5qkMRawAsOHmBymsrEG4NiOkpElJJWRFSpKpJzk7tkrS2++Qq6ipwsWtpa/Gwu3LW/KW47bjVkIqU6RckHtAuWoLaWLD2rj3ryMiVVOKd0jaeMr1IqM5XXXr5/t0cBNlNoVAEUNYIbqLDQkk69eJ49ZrRLNJ7nPGcoO8W12G9X2zWYWL2B90BfmJgwmNek2dDY2I4A3B4gg6GYIkKEUrJGk8RVnJTlNtrZtu5JHeCv7w/CJY+26xBUvcEEHReBFjwE0IlVSguCNpY/FS0dWX9T+Zt0dp1Ep9kpsuYtcDvagC2bjbT85t4DGUaVLPbNWJOhHs9Dm+msiYkypxkrFaWLq0pKSd2lZX1t2X2ZIfx6ve+f4WW35TKN46vRPT/wAyKiV5mn+VGkeUcXHarLxZJDeCt7w/CJb/AB6v7/8A0r9JHxJ5qH5V4Ee0MX/Nn/U/mX1apZix1JJJ8zMzY9uyFHQKCSbCxYk3ux52/QTWiXsjlVSabab1367iIiSUEREAREQBERAEREAREQBERAERLkQk2AJPhrBKV9i2JuUdkVnNhTbXTXu/NrSXXcLEhDUqNRoqOJq1VAHIezeUzx6Tf1ata+R27Gc5E6elunhwL1No4df7L1fyIkPX2Xeo64cvXprbvimy3FrklTfLrcanlJzIo6M1ZW36NX4I0IkvhN2KrsFJRL++Tp55QZ0uy9w1wzPiccUfDUVzlUY/aN92mcwUi5t55h4yqqQezNpYLEQV5waXWrHBxJ7YO7VbaFduyQU6eYs78KVFSb2HWw4Lx+FzIza2Fp0q9SlSqitTRiq1AMocDTMBc6fGaXOZxaVzUiXU0LEKOJNh5mSK4bDLo9RmbnkHdHxI1+ErKSia0qEquqaS6W0l5kZEmN5Nhrh6qLTYulWmlVLjvAOSuVrcSGUjTjpNLaeyq2Hfs61Nqb2DWYWurC4I6j6EcpKaaujOcJQk4yWq0NSJnTA1DTaqKbmmhAZwpKKTwDNawJuOPWXbPwXauEz000JzVGCILdWMkqk3oY8NhXqNlpoztxsqlj6CYp2GyNx2dvssdQDgammzNlB0N2XgJzm19mihVNMVqVYWuHpMWU3vpcgWPhKqSZrOlKCTaNKJPbrbqtiy7u/Y4aiparVIvlAF8qjTM1vT0BgZa5k4tK7ESqqSbAXJ0AHOTe392/3SlRNSoDiKoLtSAFqSaBczX1JN+Vu6dTIuSotpvgiDiJdTpFjZQSegFz8pJCTbsi2JPbK3LxFfh2acvtHAJ5+yLn5SSxf7LMcihkFKtc2tTY3GhNznVRbTrzlM8XxN5YatHeDXccfE60/szxa0+0rNh8Ot7XrVlA8NVzCF3NwirertXDA8xSVq3pYgn0lsyM+alxXjoclE2MdSprUZadTtKYNlcqUzDrkJJE15JmIiIAiIgF1NrEGwNiDY8D4GSVXeCpwQLTHIKOHhrIuJSUIy3R0UcVWoJqlJq/R8zdovVruEzsc3HU2A5m3CbO3NplwmHU/ZUbqo6nmx6nx8+syULYehnP8Ai1R3eoU8G8ufpMe7+EV3ZmynILhSQLk87cwP1mOZK8raL7+h6nNSkoYdy9+pZybey4Lv+JrsRu7obBp1aobE92gATqwQM1xYHUG1r6jpxkzvbj1FNlpY6iqjRMPh0IUi+oNVCdbdbA24Cc/jdnV6hu7pbkM1lHkJo4nZDIhcshA91rnU26RGak9WuwVcNUoQap05WV7yej8Fw6rss2dRqO+VGIv7RBI06nrO22g1FsPSp16vZYOiL9mtmxGJrWu7W+6LsdTb2ieBBHM1cUMMi00t2psXPH/l/wB/rLTtChWP2qZG4Z1P5j/3IzTcs1vd8+0uqOHp0uYlNc7u7/D/AKb669Oyvx0Nnbe+L1aYwtBRh8IugpoTdhbjVfi5Op6a63IvOdk7V3Uc0zVoulZVBZlUgVFAvdsvBh/aSfASCnRFprQ8evTqU5WqLX724W7NBNnZ+F7Soqcr6+Q4zWk7syqtCh2ratUvlHMhTb4C4MpVk4x03N8BRhVrLnXaC1fYvnsTD7RSk4quueuAKWHUjuotye0bXUhmNh5eYmd5tnUcbixiatXs8Hh6FNHf7zsCzlKY5nvgX66anScDhdojtu2qhmsCQFsO9bu8eQlm0dqtWOuijgo/MnmZnCE4tLq3O/EYnDVoTnrdyuo9PW31vgui3Wej7D2/TxGA2jSpoKVKlQYUqQ5J2dQ5mP3nLLcny8z5XJjdvFFXemCR2qMmgve4II8spaW0NjZXBqvTCg6jMLm3K0vnUG0zmWFqYmEJw13T6tePVZq3f0Es1YYPZoRT9vjNWtxWkNLfEEj/AJm6Tntl7MqYislCmLu5sL6DqST0ABJ8pv4xaVWoSarOx0VUXgOQBOnjy5yc3YrjBLUOammIqqVR3OlP4C99dTa+oHGUVVRWu7+/BG9TAVKk/cs4R0umnoux2zS3tuZd+cfTwtBNk4c3CWau3vPowU+N7MendHIzhJNV93KpJbtadQkklgzEknUkllBN+stpbt1MwzFQupJBuRblw4mXVWnFbo55YDGVZfwpdC00JHc7Z9NA+Or/AOFR1Uc2fla/E3sB4nwkFtfaj4is9Z+LHQclX7qjwAsJNbRotWRaVKpS7JDcKGNy1rXNhbhoPM9Zo4Xd5swNSwQcbN8pSNWPxSevQdVbk6u2qFGLcV+Lg3xd+hfsauztlPUIbK3Z3sWA08gTpedPi8FRooCMVRp2Abs1XtHY2Bs5Vri81dt1MTXsgamlBQAqK2VbAcSLfLgJDPsJwCc9LQEnvHS2vSUco1HeUu43jRr4SLhSpNvjLbbgra279TYp73YhDekwp/2jj53uIw+0cTi6q06uIqlGPeu7FQv3jl4DTwkLJkEYeh/nVQD4qhFwfDQ/Pwm0koK0Fqzz6M54uo54ibyxV3r5Lrb0NjfLbgr1VpUtMPQUU6YHs6aFh52tfoB1nPRE1SsrHnTm5ycmIiJJQREQBERAEREAreUiIAiIgCIiAIiIAiIgCIiAIiIBs4DHtSJZQpJXL3gTa5BuLHjp8zMNWqWJZjcniTLIkWV7mjqzcFTbeVa24XE3cTtZ3RaeiqoC2W4zWFrtrqTxPK80ohpPcQqzgmotq+j60IiJJmIiIAlSZSIAiIgCIiAIiIAiIgCIiAIiIAl60WIuFJHWxtLJ6r+xqv8AZYhf60PqpH6SlSWVXOjDUVWnlbPLeyPQ+ksn0yXHQS0hfdHoJjz/AFHc+Tlwl5fU+aIn0oaKH7i/hExNgqR/+un+BfpHP9Q9m/q8vqfOET6JqbLonjRpH/8ANPpNSrsPDfy9H/TT6SPWOosuTL/j8vqeAxPcK27+F/lqH+kn0mlW2Fhf5aj/AKafSQ8UlwLrkeb2kjxyJ60dg4b+XpfgXqfCP4Fhv5el+BfpPYo4OVWmpp7q58djOVIYWvOhKLbi2vA8liet/wAEw/8AL0f9NPpL02VQHCjSHlTQfpNfZ8vzHJ7dp/kfieQxPYhgaf8Aw0/Av0l37uvur6CT7Pf5vIr7ej/L8/oeNxPZhSHQeglQo6SfZ36vL6ke3v8AL8/oeMRPRN/atsIB71RR6Bm/QTzucVelzUst7nsYPE+s0+ctbXpv8hERMDsEREATYw2ELa8F6/TrK4bBltTovzPl9ZK0MOWIVR5DoJ9ByVyR6yufrvLSWt9r2/46X4dVHJtqEFdvgYzb7qgDkONvidTE6Fd12As1Orm591hx1GhHSJ7H9oeRYe6oaLT4Og9aPo5jpJO8df1I4SIifDnmCIiAIiIAnof7Ia9nxC9VQ+hYTzydn+y6vbFVF96mT6MPrMa/wM7uT/8AER7/ANmet9rKh5pirN7YlJa2ISiToblhzyqCT5Xtb4zgWrsfRzSjFyfDUk9lbCq1xmACp7zcD/aOf5eM2MXsehT7rYoZxxAQtY+IUm03N9dvNh8Oq0rBnbICNMiBSSVtz9kfHwnnTY1m4sfyHym03GHu2uzjw8KuIXON5Y8Et/M6HFlEP+IrDqLg/FSAR6TQq45OVz8PrNCgVJALBR1NyB8FBMmtr4SglEOhD1Ozp/eyjLa3bCnxJNutufWZWcldHY8tNqLu7kNXx3RfnI3EYs9BL6tcTTrVJzybPTpRXQBtRRowa46WPHXmY/iyX4N6D6yLxB7xmOddPlXE0oqEWrLTYwrehnJWMbrVISzS1bUnu+rVHQYfELUYIhLO2gVUdmJ6AAazZx2Fei2SsrUmOozgqCP6WOjfAyS/ZagX98rquavSoE0hzuQ5IA8SqC/j4yI3WpPjsYlGvVqOrEsQ3aVA2lm4HuHKTZuRAnfHlnEZY3UW31P5nzVb0I5N52qlKpGNNJvVNu6vosuyXj3FhxCe+v4l+syKL6jUeGsk/wBpe61HCtTakVXOPZJOY5VVRlQLYKMtyb3Jc+E4eXly5Vpyyygu5meH9AMHi6KrUK80n0xT/Zo6W0pOcVrG40MyHFvwzt+Iy0fSCPGn5/Qyqf8AzSovgxKfbC3/AGZo/tErWpUk6uzfhUD/ALpwk9W2du0+NDO3ZilQF2q1/Yp5raXIJJNuA6CaWL2dSpn7N6VReRRWT1V1BHwuJyYjlFVJc4ouzPQ5P9EpUI+rutFyW9k3vrrwTtwuebhbzc2dsl6x7oNvAX9J6Bsp8tek3Soh9HBnf707tYcY+o608jMQxKEpcsi9PHX4zGOLzRcrFsdyL6nUjBzzJpva2zXW+k5PYe4+DpU1NdL1gL5QCxBPW2p8pLru1s3FEqaSBlIubBGNuGa1jM6YIU+B536/M3MymghpllVn1ube2AdLi36TDnZN3KKlBq1iHr7h4ZEamFJA4WN30GmUnn8uukxbB2TRXDVsKtelSxDPTcVahyJXoFLqquL5Qcyvl53A62k6O0B3gjZiLd1tHF+RU6+okY758jMtnRCnEHTO7Ai3gwXyUeM2r8pV4Yd0ZTbi38N9/vfoOWvjMLyX/f1F71vdta+ZNPjpbpfBba772L3h2hnsuLUgBRcIoBIUAkXS9rg24eQ4ROdxG8mGRijVQGXQixNj0uBE8fNi5apS8z5n2/yk9VQhb/aR5bERPpz0hERAEREATo9wsTkxeb/LYflOckruu9sUnjmH/S362mVb+G+w7MC7YmnfpS8dD0yrtR24HKPDj6zb3b2wMPiqdY+yCVe2pysCpPwJB+Eg88oas8aMmnc+9nSjKDg1o9D1nenCDFUBkYZlOdDfusCLWv0IPHqBPPquGrKcppVAf7SR6i4PwM0MJtytRFqdVlW98ujL491gQL+Foxe82IcWNUgf0hV+YF/nOmc4z14nm0MLVoLImnHvubGIqFNG0b3eY8xy8jrNertAnUm+gHwAsB6ASKbETDUxQAuSAOpNhMzsUEtWSjYuYzWvIOtt+iv38x6Lr8+HzmjW3u9yn8WP6D6yyo1JbIwnj8NR+Ka7tf2OqRzb1/MyhA4WHpb5ichR3vrA95UYdLEeOhv+d5KYbe6i2jhkP4h6jX5To5hpaq5+ZY2pjYYqpXw0pJSk2sraervsmdXsLbL4SuK9LRgLEHVWU8VYcSNBz5CbO0NvK1Za1DD08O2dXYKXYMynNY62CXt3QBw56WgMPjadT2HVvIi/xHETPKOmrWM6fpFylRqZ5Tu7W95Xuuvi+/Y39tbcxGKy9q+fKF56FlBGcA8CRa9uNhIgoRqQQPKbEXmMsPmd7n0eD9PK9CKhOhBr9N4/+jWibRPM2PmLyw0x09D9Zi8PLgfR4f0+wE9KsJx8Gv3v5HT7u1Fr7Nr4BXVcQ1VayB2CCqAEBphjpm7hNj1HiRD06VTBVc1WjTZsrLkqFXHeUjMVU8vHjy8OS2lvCKVZqfZ3C21za6qDwt4zAN7E/wCG3qPpNuZqtJ5dV1o9Klytye80o1vcnq04yvqls9NO7vOp2RSzYiivvVaY9XAnWbyb359p4mmlMOuHYqStQZmNOmuZcpFgQwZePFTPK130KFalJLVEZWUtZlBU3Fxz4TncTiWqO1V2LO7F2Y8SzG5PqZ0UMO8rU0ePy5ynRr1oOg8ySafDftPW8Ntx3o1MU5yjUUqYGt/uhjx46nhoPjJnZlD7LNnPaBTUdkNgpIuEC6rqeAI0HqfFsLt6sn3y3MZ7tY+FzpM+O3nr1aZpFsqMQzgE99hzYk/Kaers8n12GXZ3Og30307QmjTIZlcMaylkN1vooHS/G5HTrIvEb8V2oimAFe1mqD2mHgPunxHwtOcibcxTaV1ex5NdRxElKok2thERNiRERAEREAREQBN/YVS2JpH+oD8Wn6zQmTD1sjq44qwb0N5WSumjWjPJUjLoafgz0gmY3a2s5CvvVXbQZV8hc+pkZXxbvq7s3mSfQcp50MHL8TPqq3LtGP8ADi35ffgdjidtUU0NQX6C7flwkXiN6F+4hPixt8hec5E6Y4WC31PKq8tYifw2j99fyJGvt2s3ML/aP1Os0alUsbsST4m8sidCio7I8upXqVfjk32iIiWMRERAKgzfwu366cKhI6N3vz1HwkfEhpPcpOEZq0lc6fC75cqlP4of+0/WS2G27QfhUAPRu7+eh+E4KJm6UWcNTk2jPbTsPTYnnWGx9Sn7DsvkdPiOBkthd76q6Oqv4+yflp8pm6T4Hn1OS6kfgafl9+JH7bqZsRVP9ZH4e7+k0ZkxNbO7Pa2Zi3qbzHOhaI96nHLFLoQiIklxERAEREAREQBERAES5EJIABJOgA1JJ4ACZKuEqKAzIyqSVBKkAsvtKCeY5jlAMMTIlBirMFYqtsxAJC3NhmPK501mOAJUSkuQawSi4oJQpMmWUtK3NsqMeSUyzYFEyhp+Ik3KZUYLSkzFZTLFyMhiiZMspki4yMsiX9nLuzEkzbsYombIJW0EZjEFMr2ZmSJFxq9kWClKhBLovFycs2YWGspLqnGWySbW3EREAREQBERAEREASU2JhVbOzAELluTbKAWuSb+CkfGRcuDHUX0PHxlZptWRtQqRp1FKSulw24HVZsOLmm1JW+6wYBluPaFhobnhJelvDh6lI0nalq6VRnVGUDiQQytc3NXoR2nETz7LLrCYxo5fxM9Ktyiqm9Nd10etUdr7NKFVqYejTNTMyUwlqqAHuVEanwK3BA1uBZgTPImOumgmXsxMRE2ircTzq1RTd1GxSZKI1mOZsONTLGK3MuWVVdZW0rKmly6qtxpMNplBgt5QQtDEBLiglxlLQSY8stKzJaUIkEosi8utFpZRbKOcE9UVoqCdYvrrw8pSVJk5SvOLgitXLymKXxGQlVrFkraXRGQc91GKoJjmaqNJhi1iubNqIiIAiIgCIiAIiIAlViIJQvKXiIIK3lIiAJsYbnKRIZKM8REguUlJWIDKEyy8RBBQmUvKRJBbmMqDESTJ7l14vKRLlSt5WIkECViJJBbU4TBESrLx2EREguIiIAiIgCIiAf/Z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data:image/jpeg;base64,/9j/4AAQSkZJRgABAQAAAQABAAD/2wCEAAkGBhISEBUQExIUFBIUFhYUGBgVFhUUFRUWFRUVFRYUFRQXHCYfFxwjGRYVHy8gJCcpLSwuFR8xNTAqNSYrLCkBCQoKDgwOGg8PGikkHiQvLCovLCwvMCwsMSwpKSwsLC0sKSwsLC0wKSwpNSwpLC8sKSwsLCwsLywsLCwwLywsLP/AABEIAMIBAwMBIgACEQEDEQH/xAAcAAEAAQUBAQAAAAAAAAAAAAAABQECAwQGBwj/xABCEAACAQIDBQUFBQYEBgMAAAABAgADEQQSIQUGMUFREyJhcZEyUoGh0SNCkrHBBxQVVGJyM2OT8FOCosLh8RZDg//EABsBAQADAQEBAQAAAAAAAAAAAAABAgMEBQYH/8QAPhEAAgECBAEICAQDCQEAAAAAAAECAxEEEiExQQUTUWFxgZGhBhQVIjLR4fBCUmKxM1OSFiM0Y3JzwcLSB//aAAwDAQACEQMRAD8A8NiIgCIiAIlSLSS3f2C+LrCkpCji7t7KLzY/T/3Ddi0YuTstyMiZ2w16pp0r1bsVQhSGfWykJqbnTTxl2P2dUoVGo1UKVENmU8V4cbeY9YKmtERAETPhcDUqG1Om7noilj6ATZ/+P4r+Wr6f5VT6SLotkla9mR8REkqIl1OmWNgCSeAAuT8JkxGDqU7Z0dL8Mylb+V+MAwxNnEbNq06dOq6MqVcxQnQOFIDEfEiXUdlVnoviFpsaNMqrvwUFiAFueJ1Gg6wTY1IiIIERNips+qq52puE94qwXXhra0A14lQL6SSw27OLqWyYWu1+Ypvb1taCUm9iMibm1NkVsM4p16bU3IDAMLEqSQCPC4PpNOCBERAEREAREQBERAEREATaweAqPZk01tckDvcdOd+HCaskNjaO1T/hozDztYfnKTbUW0dWEpwqVowns97ad+zK7USq7mpUqLVqFgpsbtcCwFrDkLaTpcBsysMP+5YZc2IrgNXbgtKkw7qu/Bbi58idO8JC4BEoIK9W5Z/ZHE2PFvP6+MkcbtCpiKPY0a6inqTTUZC55lyNW+Ok53U1s9lx4XPZjg1zbnD+JL8F/eyvt4vvaXDXST2TWpYR/wB32eoxm0HBvW07KmACWFK5sbAHvXt4n2ZqV92caoZ6mMw6PiwzMrVu9VtcsM4UpzI9q2tpyL4J1cIykMTYX5300POT2/8AiQcX2K6U8PTp0EHgqgn43JHwm+nA8eWZJ5k1bS22/wBDmoiSeycECDWcEovAAXLtyFufL/d5aclFXZnh6Eq9RQj48Elu31I22x70cMgByO3s5bqQvNr9T+sv3f3pxi16YFeowZ0BDsXFs2vtXy6X1FjImu9SvUJykk8hrYch4CSmzsIKbZAQ1dh5rTXmT1P+/PndqcXfd6/fUexFVMZWjlbVONop9Nuj9T6OHHRXN7fHAfvG16lGgBmcpfgFz9kpqNp4hied7ySrbrU8GpIweIxtRBmdylRMOg55bDv258RzuNZCneQYY5aFNO1DEvXqDPUduercNenH5zUx+9WOqj7TEVstrWUmmpB6qlgZoryS6DhqqnSlJbyu9tUurXTvJnZu9mMp0nxVKjhxQpsKbIEsqlx3TZWDciL3tc6zXrbexW1a1LDVCop582VAQFHBnuxJ0UnnbUSPwTVDgnpU7ntKgDAc8tmF+liBMb1f3dTTptes4s7LyB0KL6/70tVSV7Ja/ep0yo1MqnUk+bypvrfCK6/2WrJ3bbnaWOpYPDW7GivZIQLoqjWpU0+7oAOuVesb/wC1kQJszDm1DD+3a3fq8De3Erc38WboJXZm1f4dg37JT+91hYva60l5AHqBr5nmFE4zVjzJJ+JJl4NS1WyOTExnSeWatKWr6lwRbJ/CbttlDGlVqsfu01YqP73AsOI/8y+quHwtEAoauKbUltEp66WH3uHnx4TTbeDFshRXdaZN7IMo8rjW2nC8q3KdsuxvTp0sLmVZXqcFa6Xbwb6tV0k1gN4aODc5UIb2WVVyMCORZxfjJDG/tbdkammGp5WGUiqzVVZTxBQZQb9JwDMSbk3PjJLYuCDMaj/4dPU+JGtv19OsjJGmsz1L+tV8dVVKFop9CsrdL7FqzvNsb7V8JgqSKKVLF1gWIpIqijT5DL7x4a8w3QTiMRvjjn9rF1/hUZR6KQJobRxzVqhqMSb6C/JRoB6TWmsY6ann16t5tQei0Xz7zJXrs7F3Ysx4liWJ8yeMxxEucwiIgCIiAIiIAiIgCIiAJv0dphFslJQSLMWu2b4cAPCaESripbmtKtOk7wdn9+HcbWPx5qkMRawAsOHmBymsrEG4NiOkpElJJWRFSpKpJzk7tkrS2++Qq6ipwsWtpa/Gwu3LW/KW47bjVkIqU6RckHtAuWoLaWLD2rj3ryMiVVOKd0jaeMr1IqM5XXXr5/t0cBNlNoVAEUNYIbqLDQkk69eJ49ZrRLNJ7nPGcoO8W12G9X2zWYWL2B90BfmJgwmNek2dDY2I4A3B4gg6GYIkKEUrJGk8RVnJTlNtrZtu5JHeCv7w/CJY+26xBUvcEEHReBFjwE0IlVSguCNpY/FS0dWX9T+Zt0dp1Ep9kpsuYtcDvagC2bjbT85t4DGUaVLPbNWJOhHs9Dm+msiYkypxkrFaWLq0pKSd2lZX1t2X2ZIfx6ve+f4WW35TKN46vRPT/wAyKiV5mn+VGkeUcXHarLxZJDeCt7w/CJb/AB6v7/8A0r9JHxJ5qH5V4Ee0MX/Nn/U/mX1apZix1JJJ8zMzY9uyFHQKCSbCxYk3ux52/QTWiXsjlVSabab1367iIiSUEREAREQBERAEREAREQBERAERLkQk2AJPhrBKV9i2JuUdkVnNhTbXTXu/NrSXXcLEhDUqNRoqOJq1VAHIezeUzx6Tf1ata+R27Gc5E6elunhwL1No4df7L1fyIkPX2Xeo64cvXprbvimy3FrklTfLrcanlJzIo6M1ZW36NX4I0IkvhN2KrsFJRL++Tp55QZ0uy9w1wzPiccUfDUVzlUY/aN92mcwUi5t55h4yqqQezNpYLEQV5waXWrHBxJ7YO7VbaFduyQU6eYs78KVFSb2HWw4Lx+FzIza2Fp0q9SlSqitTRiq1AMocDTMBc6fGaXOZxaVzUiXU0LEKOJNh5mSK4bDLo9RmbnkHdHxI1+ErKSia0qEquqaS6W0l5kZEmN5Nhrh6qLTYulWmlVLjvAOSuVrcSGUjTjpNLaeyq2Hfs61Nqb2DWYWurC4I6j6EcpKaaujOcJQk4yWq0NSJnTA1DTaqKbmmhAZwpKKTwDNawJuOPWXbPwXauEz000JzVGCILdWMkqk3oY8NhXqNlpoztxsqlj6CYp2GyNx2dvssdQDgammzNlB0N2XgJzm19mihVNMVqVYWuHpMWU3vpcgWPhKqSZrOlKCTaNKJPbrbqtiy7u/Y4aiparVIvlAF8qjTM1vT0BgZa5k4tK7ESqqSbAXJ0AHOTe392/3SlRNSoDiKoLtSAFqSaBczX1JN+Vu6dTIuSotpvgiDiJdTpFjZQSegFz8pJCTbsi2JPbK3LxFfh2acvtHAJ5+yLn5SSxf7LMcihkFKtc2tTY3GhNznVRbTrzlM8XxN5YatHeDXccfE60/szxa0+0rNh8Ot7XrVlA8NVzCF3NwirertXDA8xSVq3pYgn0lsyM+alxXjoclE2MdSprUZadTtKYNlcqUzDrkJJE15JmIiIAiIgF1NrEGwNiDY8D4GSVXeCpwQLTHIKOHhrIuJSUIy3R0UcVWoJqlJq/R8zdovVruEzsc3HU2A5m3CbO3NplwmHU/ZUbqo6nmx6nx8+syULYehnP8Ai1R3eoU8G8ufpMe7+EV3ZmynILhSQLk87cwP1mOZK8raL7+h6nNSkoYdy9+pZybey4Lv+JrsRu7obBp1aobE92gATqwQM1xYHUG1r6jpxkzvbj1FNlpY6iqjRMPh0IUi+oNVCdbdbA24Cc/jdnV6hu7pbkM1lHkJo4nZDIhcshA91rnU26RGak9WuwVcNUoQap05WV7yej8Fw6rss2dRqO+VGIv7RBI06nrO22g1FsPSp16vZYOiL9mtmxGJrWu7W+6LsdTb2ieBBHM1cUMMi00t2psXPH/l/wB/rLTtChWP2qZG4Z1P5j/3IzTcs1vd8+0uqOHp0uYlNc7u7/D/AKb669Oyvx0Nnbe+L1aYwtBRh8IugpoTdhbjVfi5Op6a63IvOdk7V3Uc0zVoulZVBZlUgVFAvdsvBh/aSfASCnRFprQ8evTqU5WqLX724W7NBNnZ+F7Soqcr6+Q4zWk7syqtCh2ratUvlHMhTb4C4MpVk4x03N8BRhVrLnXaC1fYvnsTD7RSk4quueuAKWHUjuotye0bXUhmNh5eYmd5tnUcbixiatXs8Hh6FNHf7zsCzlKY5nvgX66anScDhdojtu2qhmsCQFsO9bu8eQlm0dqtWOuijgo/MnmZnCE4tLq3O/EYnDVoTnrdyuo9PW31vgui3Wej7D2/TxGA2jSpoKVKlQYUqQ5J2dQ5mP3nLLcny8z5XJjdvFFXemCR2qMmgve4II8spaW0NjZXBqvTCg6jMLm3K0vnUG0zmWFqYmEJw13T6tePVZq3f0Es1YYPZoRT9vjNWtxWkNLfEEj/AJm6Tntl7MqYislCmLu5sL6DqST0ABJ8pv4xaVWoSarOx0VUXgOQBOnjy5yc3YrjBLUOammIqqVR3OlP4C99dTa+oHGUVVRWu7+/BG9TAVKk/cs4R0umnoux2zS3tuZd+cfTwtBNk4c3CWau3vPowU+N7MendHIzhJNV93KpJbtadQkklgzEknUkllBN+stpbt1MwzFQupJBuRblw4mXVWnFbo55YDGVZfwpdC00JHc7Z9NA+Or/AOFR1Uc2fla/E3sB4nwkFtfaj4is9Z+LHQclX7qjwAsJNbRotWRaVKpS7JDcKGNy1rXNhbhoPM9Zo4Xd5swNSwQcbN8pSNWPxSevQdVbk6u2qFGLcV+Lg3xd+hfsauztlPUIbK3Z3sWA08gTpedPi8FRooCMVRp2Abs1XtHY2Bs5Vri81dt1MTXsgamlBQAqK2VbAcSLfLgJDPsJwCc9LQEnvHS2vSUco1HeUu43jRr4SLhSpNvjLbbgra279TYp73YhDekwp/2jj53uIw+0cTi6q06uIqlGPeu7FQv3jl4DTwkLJkEYeh/nVQD4qhFwfDQ/Pwm0koK0Fqzz6M54uo54ibyxV3r5Lrb0NjfLbgr1VpUtMPQUU6YHs6aFh52tfoB1nPRE1SsrHnTm5ycmIiJJQREQBERAEREAreUiIAiIgCIiAIiIAiIgCIiAIiIBs4DHtSJZQpJXL3gTa5BuLHjp8zMNWqWJZjcniTLIkWV7mjqzcFTbeVa24XE3cTtZ3RaeiqoC2W4zWFrtrqTxPK80ohpPcQqzgmotq+j60IiJJmIiIAlSZSIAiIgCIiAIiIAiIgCIiAIiIAl60WIuFJHWxtLJ6r+xqv8AZYhf60PqpH6SlSWVXOjDUVWnlbPLeyPQ+ksn0yXHQS0hfdHoJjz/AFHc+Tlwl5fU+aIn0oaKH7i/hExNgqR/+un+BfpHP9Q9m/q8vqfOET6JqbLonjRpH/8ANPpNSrsPDfy9H/TT6SPWOosuTL/j8vqeAxPcK27+F/lqH+kn0mlW2Fhf5aj/AKafSQ8UlwLrkeb2kjxyJ60dg4b+XpfgXqfCP4Fhv5el+BfpPYo4OVWmpp7q58djOVIYWvOhKLbi2vA8liet/wAEw/8AL0f9NPpL02VQHCjSHlTQfpNfZ8vzHJ7dp/kfieQxPYhgaf8Aw0/Av0l37uvur6CT7Pf5vIr7ej/L8/oeNxPZhSHQeglQo6SfZ36vL6ke3v8AL8/oeMRPRN/atsIB71RR6Bm/QTzucVelzUst7nsYPE+s0+ctbXpv8hERMDsEREATYw2ELa8F6/TrK4bBltTovzPl9ZK0MOWIVR5DoJ9ByVyR6yufrvLSWt9r2/46X4dVHJtqEFdvgYzb7qgDkONvidTE6Fd12As1Orm591hx1GhHSJ7H9oeRYe6oaLT4Og9aPo5jpJO8df1I4SIifDnmCIiAIiIAnof7Ia9nxC9VQ+hYTzydn+y6vbFVF96mT6MPrMa/wM7uT/8AER7/ANmet9rKh5pirN7YlJa2ISiToblhzyqCT5Xtb4zgWrsfRzSjFyfDUk9lbCq1xmACp7zcD/aOf5eM2MXsehT7rYoZxxAQtY+IUm03N9dvNh8Oq0rBnbICNMiBSSVtz9kfHwnnTY1m4sfyHym03GHu2uzjw8KuIXON5Y8Et/M6HFlEP+IrDqLg/FSAR6TQq45OVz8PrNCgVJALBR1NyB8FBMmtr4SglEOhD1Ozp/eyjLa3bCnxJNutufWZWcldHY8tNqLu7kNXx3RfnI3EYs9BL6tcTTrVJzybPTpRXQBtRRowa46WPHXmY/iyX4N6D6yLxB7xmOddPlXE0oqEWrLTYwrehnJWMbrVISzS1bUnu+rVHQYfELUYIhLO2gVUdmJ6AAazZx2Fei2SsrUmOozgqCP6WOjfAyS/ZagX98rquavSoE0hzuQ5IA8SqC/j4yI3WpPjsYlGvVqOrEsQ3aVA2lm4HuHKTZuRAnfHlnEZY3UW31P5nzVb0I5N52qlKpGNNJvVNu6vosuyXj3FhxCe+v4l+syKL6jUeGsk/wBpe61HCtTakVXOPZJOY5VVRlQLYKMtyb3Jc+E4eXly5Vpyyygu5meH9AMHi6KrUK80n0xT/Zo6W0pOcVrG40MyHFvwzt+Iy0fSCPGn5/Qyqf8AzSovgxKfbC3/AGZo/tErWpUk6uzfhUD/ALpwk9W2du0+NDO3ZilQF2q1/Yp5raXIJJNuA6CaWL2dSpn7N6VReRRWT1V1BHwuJyYjlFVJc4ouzPQ5P9EpUI+rutFyW9k3vrrwTtwuebhbzc2dsl6x7oNvAX9J6Bsp8tek3Soh9HBnf707tYcY+o608jMQxKEpcsi9PHX4zGOLzRcrFsdyL6nUjBzzJpva2zXW+k5PYe4+DpU1NdL1gL5QCxBPW2p8pLru1s3FEqaSBlIubBGNuGa1jM6YIU+B536/M3MymghpllVn1ube2AdLi36TDnZN3KKlBq1iHr7h4ZEamFJA4WN30GmUnn8uukxbB2TRXDVsKtelSxDPTcVahyJXoFLqquL5Qcyvl53A62k6O0B3gjZiLd1tHF+RU6+okY758jMtnRCnEHTO7Ai3gwXyUeM2r8pV4Yd0ZTbi38N9/vfoOWvjMLyX/f1F71vdta+ZNPjpbpfBba772L3h2hnsuLUgBRcIoBIUAkXS9rg24eQ4ROdxG8mGRijVQGXQixNj0uBE8fNi5apS8z5n2/yk9VQhb/aR5bERPpz0hERAEREATo9wsTkxeb/LYflOckruu9sUnjmH/S362mVb+G+w7MC7YmnfpS8dD0yrtR24HKPDj6zb3b2wMPiqdY+yCVe2pysCpPwJB+Eg88oas8aMmnc+9nSjKDg1o9D1nenCDFUBkYZlOdDfusCLWv0IPHqBPPquGrKcppVAf7SR6i4PwM0MJtytRFqdVlW98ujL491gQL+Foxe82IcWNUgf0hV+YF/nOmc4z14nm0MLVoLImnHvubGIqFNG0b3eY8xy8jrNertAnUm+gHwAsB6ASKbETDUxQAuSAOpNhMzsUEtWSjYuYzWvIOtt+iv38x6Lr8+HzmjW3u9yn8WP6D6yyo1JbIwnj8NR+Ka7tf2OqRzb1/MyhA4WHpb5ichR3vrA95UYdLEeOhv+d5KYbe6i2jhkP4h6jX5To5hpaq5+ZY2pjYYqpXw0pJSk2sraervsmdXsLbL4SuK9LRgLEHVWU8VYcSNBz5CbO0NvK1Za1DD08O2dXYKXYMynNY62CXt3QBw56WgMPjadT2HVvIi/xHETPKOmrWM6fpFylRqZ5Tu7W95Xuuvi+/Y39tbcxGKy9q+fKF56FlBGcA8CRa9uNhIgoRqQQPKbEXmMsPmd7n0eD9PK9CKhOhBr9N4/+jWibRPM2PmLyw0x09D9Zi8PLgfR4f0+wE9KsJx8Gv3v5HT7u1Fr7Nr4BXVcQ1VayB2CCqAEBphjpm7hNj1HiRD06VTBVc1WjTZsrLkqFXHeUjMVU8vHjy8OS2lvCKVZqfZ3C21za6qDwt4zAN7E/wCG3qPpNuZqtJ5dV1o9Klytye80o1vcnq04yvqls9NO7vOp2RSzYiivvVaY9XAnWbyb359p4mmlMOuHYqStQZmNOmuZcpFgQwZePFTPK130KFalJLVEZWUtZlBU3Fxz4TncTiWqO1V2LO7F2Y8SzG5PqZ0UMO8rU0ePy5ynRr1oOg8ySafDftPW8Ntx3o1MU5yjUUqYGt/uhjx46nhoPjJnZlD7LNnPaBTUdkNgpIuEC6rqeAI0HqfFsLt6sn3y3MZ7tY+FzpM+O3nr1aZpFsqMQzgE99hzYk/Kaers8n12GXZ3Og30307QmjTIZlcMaylkN1vooHS/G5HTrIvEb8V2oimAFe1mqD2mHgPunxHwtOcibcxTaV1ex5NdRxElKok2thERNiRERAEREAREQBN/YVS2JpH+oD8Wn6zQmTD1sjq44qwb0N5WSumjWjPJUjLoafgz0gmY3a2s5CvvVXbQZV8hc+pkZXxbvq7s3mSfQcp50MHL8TPqq3LtGP8ADi35ffgdjidtUU0NQX6C7flwkXiN6F+4hPixt8hec5E6Y4WC31PKq8tYifw2j99fyJGvt2s3ML/aP1Os0alUsbsST4m8sidCio7I8upXqVfjk32iIiWMRERAKgzfwu366cKhI6N3vz1HwkfEhpPcpOEZq0lc6fC75cqlP4of+0/WS2G27QfhUAPRu7+eh+E4KJm6UWcNTk2jPbTsPTYnnWGx9Sn7DsvkdPiOBkthd76q6Oqv4+yflp8pm6T4Hn1OS6kfgafl9+JH7bqZsRVP9ZH4e7+k0ZkxNbO7Pa2Zi3qbzHOhaI96nHLFLoQiIklxERAEREAREQBERAES5EJIABJOgA1JJ4ACZKuEqKAzIyqSVBKkAsvtKCeY5jlAMMTIlBirMFYqtsxAJC3NhmPK501mOAJUSkuQawSi4oJQpMmWUtK3NsqMeSUyzYFEyhp+Ik3KZUYLSkzFZTLFyMhiiZMspki4yMsiX9nLuzEkzbsYombIJW0EZjEFMr2ZmSJFxq9kWClKhBLovFycs2YWGspLqnGWySbW3EREAREQBERAEREASU2JhVbOzAELluTbKAWuSb+CkfGRcuDHUX0PHxlZptWRtQqRp1FKSulw24HVZsOLmm1JW+6wYBluPaFhobnhJelvDh6lI0nalq6VRnVGUDiQQytc3NXoR2nETz7LLrCYxo5fxM9Ktyiqm9Nd10etUdr7NKFVqYejTNTMyUwlqqAHuVEanwK3BA1uBZgTPImOumgmXsxMRE2ircTzq1RTd1GxSZKI1mOZsONTLGK3MuWVVdZW0rKmly6qtxpMNplBgt5QQtDEBLiglxlLQSY8stKzJaUIkEosi8utFpZRbKOcE9UVoqCdYvrrw8pSVJk5SvOLgitXLymKXxGQlVrFkraXRGQc91GKoJjmaqNJhi1iubNqIiIAiIgCIiAIiIAlViIJQvKXiIIK3lIiAJsYbnKRIZKM8REguUlJWIDKEyy8RBBQmUvKRJBbmMqDESTJ7l14vKRLlSt5WIkECViJJBbU4TBESrLx2EREguIiIAiIgCIiAf/Z"/>
          <p:cNvSpPr>
            <a:spLocks noChangeAspect="1" noChangeArrowheads="1"/>
          </p:cNvSpPr>
          <p:nvPr/>
        </p:nvSpPr>
        <p:spPr bwMode="auto">
          <a:xfrm>
            <a:off x="9378410" y="11017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s://encrypted-tbn0.gstatic.com/images?q=tbn:ANd9GcSWQaUa87n3HqQKkBZ0lfQRyD0sw13VNfgchhPMbB3bYslvreEg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58" y="3068960"/>
            <a:ext cx="571469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783632" y="1916833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İki Devlet Tek Millet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702633" y="764705"/>
            <a:ext cx="4673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Təşəkkür</a:t>
            </a:r>
            <a:r>
              <a:rPr lang="tr-TR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edirəm</a:t>
            </a:r>
            <a:endParaRPr lang="tr-TR" sz="4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135560" y="765532"/>
            <a:ext cx="3411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8977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E60F-13B1-B84C-AE09-B972D080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6" y="197857"/>
            <a:ext cx="11205117" cy="1325563"/>
          </a:xfrm>
        </p:spPr>
        <p:txBody>
          <a:bodyPr>
            <a:normAutofit/>
          </a:bodyPr>
          <a:lstStyle/>
          <a:p>
            <a:pPr algn="ctr"/>
            <a:r>
              <a:rPr lang="en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Hipertansiyon ve Atriyal Fibrilasyon Hastasında  Önerilen Tedavi Yaklaşımı</a:t>
            </a:r>
            <a:endParaRPr lang="en-TR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0D536B-1F95-B142-A7C6-E70563DD3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369" y="1523420"/>
            <a:ext cx="9833920" cy="470123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2A554B-E1BF-9E4E-A29F-2B498893C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48"/>
          <a:stretch/>
        </p:blipFill>
        <p:spPr>
          <a:xfrm>
            <a:off x="8115300" y="6481832"/>
            <a:ext cx="4076700" cy="3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96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7E32-CB63-F94C-A9BF-CB956839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18" y="209008"/>
            <a:ext cx="11952249" cy="1325563"/>
          </a:xfrm>
        </p:spPr>
        <p:txBody>
          <a:bodyPr>
            <a:noAutofit/>
          </a:bodyPr>
          <a:lstStyle/>
          <a:p>
            <a:pPr algn="ctr"/>
            <a:r>
              <a:rPr lang="en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Hipertansiyon ve Kalp Yetersizliği Hastalığında </a:t>
            </a:r>
            <a:br>
              <a:rPr lang="en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Önerilen Tedavi Yaklaşımı</a:t>
            </a:r>
            <a:br>
              <a:rPr lang="en-TR" sz="3200" dirty="0"/>
            </a:br>
            <a:endParaRPr lang="en-TR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6F6DAA-DE16-574B-BA23-15D3B2443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042"/>
          <a:stretch/>
        </p:blipFill>
        <p:spPr>
          <a:xfrm>
            <a:off x="838200" y="1799114"/>
            <a:ext cx="10900998" cy="354660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43A45-AE04-CF43-931E-5AAAAAD22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948"/>
          <a:stretch/>
        </p:blipFill>
        <p:spPr>
          <a:xfrm>
            <a:off x="8013080" y="6304791"/>
            <a:ext cx="4076700" cy="3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Resim 3">
            <a:extLst>
              <a:ext uri="{FF2B5EF4-FFF2-40B4-BE49-F238E27FC236}">
                <a16:creationId xmlns:a16="http://schemas.microsoft.com/office/drawing/2014/main" id="{355F4CAF-EF5F-0E4A-AC62-4E34BAE07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80988"/>
            <a:ext cx="280035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TextBox 1">
            <a:extLst>
              <a:ext uri="{FF2B5EF4-FFF2-40B4-BE49-F238E27FC236}">
                <a16:creationId xmlns:a16="http://schemas.microsoft.com/office/drawing/2014/main" id="{A9D4EB73-2511-214F-BDF7-58585564A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1506538"/>
            <a:ext cx="5532437" cy="46196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Herhangi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ilaçla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tansiyonu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düşürür</a:t>
            </a:r>
            <a:endParaRPr lang="en-US" alt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598DE-146F-6648-9C1F-DA190C237440}"/>
              </a:ext>
            </a:extLst>
          </p:cNvPr>
          <p:cNvSpPr txBox="1"/>
          <p:nvPr/>
        </p:nvSpPr>
        <p:spPr>
          <a:xfrm>
            <a:off x="3055938" y="2373313"/>
            <a:ext cx="8651875" cy="46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Calibri" charset="0"/>
              </a:rPr>
              <a:t>Eğer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tek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tabletli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kombinasyon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yoksa</a:t>
            </a:r>
            <a:r>
              <a:rPr lang="en-US" sz="2400" b="1" dirty="0">
                <a:latin typeface="Calibri" charset="0"/>
              </a:rPr>
              <a:t>, </a:t>
            </a:r>
            <a:r>
              <a:rPr lang="en-US" sz="2400" b="1" dirty="0" err="1">
                <a:latin typeface="Calibri" charset="0"/>
              </a:rPr>
              <a:t>serbest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kombinasyon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kullan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1849B-943E-2A4E-9CBC-D449E0C10E44}"/>
              </a:ext>
            </a:extLst>
          </p:cNvPr>
          <p:cNvSpPr txBox="1"/>
          <p:nvPr/>
        </p:nvSpPr>
        <p:spPr>
          <a:xfrm>
            <a:off x="3055938" y="3240088"/>
            <a:ext cx="8651875" cy="46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Calibri" charset="0"/>
              </a:rPr>
              <a:t>Eğer</a:t>
            </a:r>
            <a:r>
              <a:rPr lang="en-US" sz="2400" b="1" dirty="0">
                <a:latin typeface="Calibri" charset="0"/>
              </a:rPr>
              <a:t>  </a:t>
            </a:r>
            <a:r>
              <a:rPr lang="en-US" sz="2400" b="1" dirty="0" err="1">
                <a:latin typeface="Calibri" charset="0"/>
              </a:rPr>
              <a:t>tiazid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benzeri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diüretik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yoksa</a:t>
            </a:r>
            <a:r>
              <a:rPr lang="en-US" sz="2400" b="1" dirty="0">
                <a:latin typeface="Calibri" charset="0"/>
              </a:rPr>
              <a:t>, </a:t>
            </a:r>
            <a:r>
              <a:rPr lang="en-US" sz="2400" b="1" dirty="0" err="1">
                <a:latin typeface="Calibri" charset="0"/>
              </a:rPr>
              <a:t>tiazid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kullan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100357" name="TextBox 10">
            <a:extLst>
              <a:ext uri="{FF2B5EF4-FFF2-40B4-BE49-F238E27FC236}">
                <a16:creationId xmlns:a16="http://schemas.microsoft.com/office/drawing/2014/main" id="{43F137A9-1367-A442-A5BA-5A84D45A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4295775"/>
            <a:ext cx="8651875" cy="83026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Non-DHP-KKB </a:t>
            </a:r>
            <a:r>
              <a:rPr lang="en-US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tolere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edilemezse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veya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uygun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olan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yoksa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veya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alternatif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DHP </a:t>
            </a:r>
            <a:r>
              <a:rPr lang="en-US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kullan</a:t>
            </a:r>
            <a:endParaRPr lang="en-US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Resim 3">
            <a:extLst>
              <a:ext uri="{FF2B5EF4-FFF2-40B4-BE49-F238E27FC236}">
                <a16:creationId xmlns:a16="http://schemas.microsoft.com/office/drawing/2014/main" id="{8C0AE98A-CD5C-9644-9680-56AEB85D4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3" y="141289"/>
            <a:ext cx="4805441" cy="9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005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84344-FEF0-6240-94BA-48811763C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22" y="161472"/>
            <a:ext cx="6925159" cy="1493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55E94E-9FAB-334F-BECB-944D3CA8A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6362700"/>
            <a:ext cx="3403600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459655-515A-F441-B5A1-0FF91A02A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79" y="2206203"/>
            <a:ext cx="4560207" cy="3147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77A082-B6F8-2945-8139-D261F623C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576" y="2206203"/>
            <a:ext cx="6629337" cy="27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2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Resim 4">
            <a:extLst>
              <a:ext uri="{FF2B5EF4-FFF2-40B4-BE49-F238E27FC236}">
                <a16:creationId xmlns:a16="http://schemas.microsoft.com/office/drawing/2014/main" id="{6309053E-1163-F84F-A7C3-73D2F64BE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71450"/>
            <a:ext cx="5688013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BC7927-BCB3-D644-A72E-3BD617BE3E6C}"/>
              </a:ext>
            </a:extLst>
          </p:cNvPr>
          <p:cNvSpPr txBox="1"/>
          <p:nvPr/>
        </p:nvSpPr>
        <p:spPr>
          <a:xfrm>
            <a:off x="8266113" y="1076325"/>
            <a:ext cx="3851275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Calibri" charset="0"/>
              </a:rPr>
              <a:t>Düşük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doz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ikili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kombinasyon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EE2A9-674B-3E48-8F3A-A397AE49BB38}"/>
              </a:ext>
            </a:extLst>
          </p:cNvPr>
          <p:cNvSpPr txBox="1"/>
          <p:nvPr/>
        </p:nvSpPr>
        <p:spPr>
          <a:xfrm>
            <a:off x="8266113" y="1873250"/>
            <a:ext cx="3851275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 charset="0"/>
              </a:rPr>
              <a:t>Tam </a:t>
            </a:r>
            <a:r>
              <a:rPr lang="en-US" sz="2400" b="1" dirty="0" err="1">
                <a:latin typeface="Calibri" charset="0"/>
              </a:rPr>
              <a:t>doz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ikili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kombinasyon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61AAE-6F55-6D41-9BB9-5A78B9997BAD}"/>
              </a:ext>
            </a:extLst>
          </p:cNvPr>
          <p:cNvSpPr txBox="1"/>
          <p:nvPr/>
        </p:nvSpPr>
        <p:spPr>
          <a:xfrm>
            <a:off x="8266113" y="2630488"/>
            <a:ext cx="3851275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 charset="0"/>
              </a:rPr>
              <a:t>ÜÇLÜ </a:t>
            </a:r>
            <a:r>
              <a:rPr lang="en-US" sz="2400" b="1" dirty="0" err="1">
                <a:latin typeface="Calibri" charset="0"/>
              </a:rPr>
              <a:t>doz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ikili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kombinasyon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713CE4-AEFF-C848-B392-FEA603BB619C}"/>
              </a:ext>
            </a:extLst>
          </p:cNvPr>
          <p:cNvSpPr txBox="1"/>
          <p:nvPr/>
        </p:nvSpPr>
        <p:spPr>
          <a:xfrm>
            <a:off x="5818188" y="1076325"/>
            <a:ext cx="2286000" cy="4603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Calibri" charset="0"/>
              </a:rPr>
              <a:t>ACEi</a:t>
            </a:r>
            <a:r>
              <a:rPr lang="en-US" sz="2400" b="1" dirty="0">
                <a:latin typeface="Calibri" charset="0"/>
              </a:rPr>
              <a:t>/ARB + KKB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3B4B5-902A-7C43-89CE-D211FF014A82}"/>
              </a:ext>
            </a:extLst>
          </p:cNvPr>
          <p:cNvSpPr txBox="1"/>
          <p:nvPr/>
        </p:nvSpPr>
        <p:spPr>
          <a:xfrm>
            <a:off x="5818188" y="1873250"/>
            <a:ext cx="2286000" cy="4619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Calibri" charset="0"/>
              </a:rPr>
              <a:t>ACEi</a:t>
            </a:r>
            <a:r>
              <a:rPr lang="en-US" sz="2400" b="1" dirty="0">
                <a:latin typeface="Calibri" charset="0"/>
              </a:rPr>
              <a:t>/ARB + KKB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FD7F01-00F5-2547-A96E-B9F90FD28554}"/>
              </a:ext>
            </a:extLst>
          </p:cNvPr>
          <p:cNvSpPr txBox="1"/>
          <p:nvPr/>
        </p:nvSpPr>
        <p:spPr>
          <a:xfrm>
            <a:off x="5818188" y="2630488"/>
            <a:ext cx="2286000" cy="46196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 charset="0"/>
              </a:rPr>
              <a:t>A+KKB +</a:t>
            </a:r>
            <a:r>
              <a:rPr lang="en-US" sz="2400" b="1" dirty="0" err="1">
                <a:latin typeface="Calibri" charset="0"/>
              </a:rPr>
              <a:t>Diuretik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0FDC95-A50C-584F-B8BF-9FBFA378C6FB}"/>
              </a:ext>
            </a:extLst>
          </p:cNvPr>
          <p:cNvSpPr txBox="1"/>
          <p:nvPr/>
        </p:nvSpPr>
        <p:spPr>
          <a:xfrm>
            <a:off x="5818188" y="3556000"/>
            <a:ext cx="6122987" cy="4619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libri" charset="0"/>
              </a:rPr>
              <a:t>A+C+D + </a:t>
            </a:r>
            <a:r>
              <a:rPr lang="en-US" sz="2400" b="1" dirty="0" err="1">
                <a:latin typeface="Calibri" charset="0"/>
              </a:rPr>
              <a:t>Spiranolakton</a:t>
            </a:r>
            <a:r>
              <a:rPr lang="en-US" sz="2400" b="1" dirty="0">
                <a:latin typeface="Calibri" charset="0"/>
              </a:rPr>
              <a:t>  </a:t>
            </a:r>
            <a:r>
              <a:rPr lang="en-US" sz="2400" b="1" dirty="0" err="1">
                <a:latin typeface="Calibri" charset="0"/>
              </a:rPr>
              <a:t>Veya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başka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b="1" dirty="0" err="1">
                <a:latin typeface="Calibri" charset="0"/>
              </a:rPr>
              <a:t>ilaç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id="{ABC5E950-7A17-6242-8592-115F61224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75" y="4414838"/>
            <a:ext cx="11974513" cy="9525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tr-TR" altLang="en-US" b="1" u="sng" dirty="0"/>
              <a:t>Beta </a:t>
            </a:r>
            <a:r>
              <a:rPr lang="tr-TR" altLang="en-US" b="1" u="sng" dirty="0" err="1"/>
              <a:t>Bloker</a:t>
            </a:r>
            <a:r>
              <a:rPr lang="tr-TR" altLang="en-US" b="1" u="sng" dirty="0"/>
              <a:t> </a:t>
            </a:r>
            <a:r>
              <a:rPr lang="tr-TR" altLang="en-US" b="1" dirty="0"/>
              <a:t>: Kalp yetersizliği, </a:t>
            </a:r>
            <a:r>
              <a:rPr lang="tr-TR" altLang="en-US" b="1" dirty="0" err="1"/>
              <a:t>Angina</a:t>
            </a:r>
            <a:r>
              <a:rPr lang="tr-TR" altLang="en-US" b="1" dirty="0"/>
              <a:t>, post-MI, AF </a:t>
            </a:r>
          </a:p>
        </p:txBody>
      </p:sp>
      <p:sp>
        <p:nvSpPr>
          <p:cNvPr id="16" name="İçerik Yer Tutucusu 2">
            <a:extLst>
              <a:ext uri="{FF2B5EF4-FFF2-40B4-BE49-F238E27FC236}">
                <a16:creationId xmlns:a16="http://schemas.microsoft.com/office/drawing/2014/main" id="{C351887A-F8C8-4941-8A25-ABE0C3D80220}"/>
              </a:ext>
            </a:extLst>
          </p:cNvPr>
          <p:cNvSpPr txBox="1">
            <a:spLocks/>
          </p:cNvSpPr>
          <p:nvPr/>
        </p:nvSpPr>
        <p:spPr bwMode="auto">
          <a:xfrm>
            <a:off x="142875" y="5297489"/>
            <a:ext cx="11974513" cy="1058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tr-TR" altLang="en-US" b="1" dirty="0" err="1">
                <a:solidFill>
                  <a:srgbClr val="FF0000"/>
                </a:solidFill>
              </a:rPr>
              <a:t>Monoterapi</a:t>
            </a:r>
            <a:r>
              <a:rPr lang="tr-TR" altLang="en-US" b="1" dirty="0">
                <a:solidFill>
                  <a:srgbClr val="FF0000"/>
                </a:solidFill>
              </a:rPr>
              <a:t>: </a:t>
            </a:r>
            <a:r>
              <a:rPr lang="tr-TR" altLang="en-US" b="1" dirty="0"/>
              <a:t>Düşük riskli evre 1 HT veya çok yaşlı (&gt;80y)-kırılgan hasta </a:t>
            </a:r>
          </a:p>
          <a:p>
            <a:pPr eaLnBrk="1" hangingPunct="1">
              <a:defRPr/>
            </a:pPr>
            <a:r>
              <a:rPr lang="tr-TR" altLang="en-US" b="1">
                <a:solidFill>
                  <a:srgbClr val="FF0000"/>
                </a:solidFill>
              </a:rPr>
              <a:t>Spiranolactone</a:t>
            </a:r>
            <a:r>
              <a:rPr lang="tr-TR" altLang="en-US" b="1" dirty="0">
                <a:solidFill>
                  <a:srgbClr val="FF0000"/>
                </a:solidFill>
              </a:rPr>
              <a:t> </a:t>
            </a:r>
            <a:r>
              <a:rPr lang="tr-TR" altLang="en-US" b="1" dirty="0"/>
              <a:t>veya K tutucu </a:t>
            </a:r>
            <a:r>
              <a:rPr lang="tr-TR" altLang="en-US" b="1" dirty="0" err="1"/>
              <a:t>diüretik</a:t>
            </a:r>
            <a:r>
              <a:rPr lang="tr-TR" altLang="en-US" b="1" dirty="0"/>
              <a:t> dikkat: GFR&lt;45 veya K&gt;4.5 </a:t>
            </a:r>
            <a:r>
              <a:rPr lang="tr-TR" altLang="en-US" b="1" dirty="0" err="1"/>
              <a:t>mmol</a:t>
            </a:r>
            <a:r>
              <a:rPr lang="tr-TR" altLang="en-US" b="1" dirty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235680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B72C4D-3B3C-664A-A3D3-856279ABE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214753"/>
              </p:ext>
            </p:extLst>
          </p:nvPr>
        </p:nvGraphicFramePr>
        <p:xfrm>
          <a:off x="2003425" y="934684"/>
          <a:ext cx="8001000" cy="4435472"/>
        </p:xfrm>
        <a:graphic>
          <a:graphicData uri="http://schemas.openxmlformats.org/drawingml/2006/table">
            <a:tbl>
              <a:tblPr/>
              <a:tblGrid>
                <a:gridCol w="5192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Clinical Condition(s)</a:t>
                      </a:r>
                      <a:endParaRPr kumimoji="0" lang="en-US" alt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BP Threshold, mm Hg</a:t>
                      </a:r>
                      <a:endParaRPr kumimoji="0" lang="en-US" alt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BP Goal,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mm Hg</a:t>
                      </a:r>
                      <a:endParaRPr kumimoji="0" lang="en-US" alt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0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General</a:t>
                      </a:r>
                      <a:endParaRPr kumimoji="0" lang="en-US" alt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06">
                <a:tc>
                  <a:txBody>
                    <a:bodyPr/>
                    <a:lstStyle>
                      <a:lvl1pPr marL="2095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20955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Clinical CVD or 10-year ASCVD risk ≥10%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≥130/80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&lt;130/80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06">
                <a:tc>
                  <a:txBody>
                    <a:bodyPr/>
                    <a:lstStyle>
                      <a:lvl1pPr marL="2095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20955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 clinical CVD and 10-year ASCVD risk &lt;10%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≥140/90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&lt;130/80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881">
                <a:tc>
                  <a:txBody>
                    <a:bodyPr/>
                    <a:lstStyle>
                      <a:lvl1pPr marL="2095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20955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Older persons (≥65 years of age; noninstitutionalized, ambulatory, community-living adults)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≥130 (SBP)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&lt;130 (SBP)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0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Specific comorbidities</a:t>
                      </a:r>
                      <a:endParaRPr kumimoji="0" lang="en-US" altLang="tr-T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906">
                <a:tc>
                  <a:txBody>
                    <a:bodyPr/>
                    <a:lstStyle>
                      <a:lvl1pPr marL="2095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20955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Diabetes mellitus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≥130/80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&lt;130/80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06">
                <a:tc>
                  <a:txBody>
                    <a:bodyPr/>
                    <a:lstStyle>
                      <a:lvl1pPr marL="2095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20955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Chronic kidney disease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≥130/80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&lt;130/80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906">
                <a:tc>
                  <a:txBody>
                    <a:bodyPr/>
                    <a:lstStyle>
                      <a:lvl1pPr marL="2095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20955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Chronic kidney disease after renal transplantation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≥130/80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&lt;130/80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906">
                <a:tc>
                  <a:txBody>
                    <a:bodyPr/>
                    <a:lstStyle>
                      <a:lvl1pPr marL="2095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20955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Heart failure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≥130/80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&lt;130/80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06">
                <a:tc>
                  <a:txBody>
                    <a:bodyPr/>
                    <a:lstStyle>
                      <a:lvl1pPr marL="2095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20955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Stable ischemic heart disease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≥130/80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&lt;130/80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906">
                <a:tc>
                  <a:txBody>
                    <a:bodyPr/>
                    <a:lstStyle>
                      <a:lvl1pPr marL="2095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20955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Secondary stroke prevention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≥140/90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&lt;130/80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906">
                <a:tc>
                  <a:txBody>
                    <a:bodyPr/>
                    <a:lstStyle>
                      <a:lvl1pPr marL="2095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20955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Secondary stroke prevention (lacunar)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≥130/80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&lt;130/80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906">
                <a:tc>
                  <a:txBody>
                    <a:bodyPr/>
                    <a:lstStyle>
                      <a:lvl1pPr marL="2095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20955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Peripheral arterial disease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≥130/80</a:t>
                      </a:r>
                      <a:endParaRPr kumimoji="0" lang="en-US" altLang="tr-T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Geneva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&lt;130/80</a:t>
                      </a:r>
                      <a:endParaRPr kumimoji="0" lang="en-US" altLang="tr-T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9267" name="Rectangle 1">
            <a:extLst>
              <a:ext uri="{FF2B5EF4-FFF2-40B4-BE49-F238E27FC236}">
                <a16:creationId xmlns:a16="http://schemas.microsoft.com/office/drawing/2014/main" id="{4468013D-1B6F-DB4B-AC44-8318BEE8D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MS PGothic" panose="020B0600070205080204" pitchFamily="34" charset="-128"/>
              <a:cs typeface="Geneva" panose="020B0503030404040204" pitchFamily="34" charset="0"/>
            </a:endParaRPr>
          </a:p>
        </p:txBody>
      </p:sp>
      <p:sp>
        <p:nvSpPr>
          <p:cNvPr id="139330" name="Rectangle 1">
            <a:extLst>
              <a:ext uri="{FF2B5EF4-FFF2-40B4-BE49-F238E27FC236}">
                <a16:creationId xmlns:a16="http://schemas.microsoft.com/office/drawing/2014/main" id="{49F882E2-7D3E-3D4C-A083-AF2D6612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5457672"/>
            <a:ext cx="8026401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Tüm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Hipertensiyon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Hastalarında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Kan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Basıncı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Hedefi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&lt;130/80 mmHg</a:t>
            </a:r>
            <a:endParaRPr lang="en-US" altLang="en-US" sz="5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D0696EE-7C41-044F-AA32-458D6C4C1062}"/>
              </a:ext>
            </a:extLst>
          </p:cNvPr>
          <p:cNvSpPr/>
          <p:nvPr/>
        </p:nvSpPr>
        <p:spPr>
          <a:xfrm>
            <a:off x="7181851" y="934681"/>
            <a:ext cx="1411287" cy="44354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4C61C158-F61D-9241-A777-DECFFF8D606C}"/>
              </a:ext>
            </a:extLst>
          </p:cNvPr>
          <p:cNvSpPr/>
          <p:nvPr/>
        </p:nvSpPr>
        <p:spPr>
          <a:xfrm>
            <a:off x="8593138" y="923274"/>
            <a:ext cx="1411287" cy="443547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7B450-2BA6-1D48-B1A0-9F3F7400D19C}"/>
              </a:ext>
            </a:extLst>
          </p:cNvPr>
          <p:cNvSpPr txBox="1"/>
          <p:nvPr/>
        </p:nvSpPr>
        <p:spPr>
          <a:xfrm>
            <a:off x="1557674" y="227957"/>
            <a:ext cx="925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800" b="1" dirty="0">
                <a:solidFill>
                  <a:srgbClr val="FF0000"/>
                </a:solidFill>
              </a:rPr>
              <a:t>Hipertansiyon Hastalarında KAN BASINCI HEDEFLERİ</a:t>
            </a: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0ECCB050-8018-DB46-81C9-8FEEDB19E53D}"/>
              </a:ext>
            </a:extLst>
          </p:cNvPr>
          <p:cNvSpPr/>
          <p:nvPr/>
        </p:nvSpPr>
        <p:spPr>
          <a:xfrm rot="16200000">
            <a:off x="-2042368" y="3226036"/>
            <a:ext cx="5964809" cy="4059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>
            <a:normAutofit fontScale="7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tr-TR" b="1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BP </a:t>
            </a:r>
            <a:r>
              <a:rPr lang="tr-TR" b="1" spc="-1" dirty="0" err="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Thresholds</a:t>
            </a:r>
            <a:r>
              <a:rPr lang="tr-TR" b="1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tr-TR" b="1" spc="-1" dirty="0" err="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for</a:t>
            </a:r>
            <a:r>
              <a:rPr lang="tr-TR" b="1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tr-TR" b="1" spc="-1" dirty="0" err="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and</a:t>
            </a:r>
            <a:r>
              <a:rPr lang="tr-TR" b="1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tr-TR" b="1" spc="-1" dirty="0" err="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Goals</a:t>
            </a:r>
            <a:r>
              <a:rPr lang="tr-TR" b="1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of </a:t>
            </a:r>
            <a:r>
              <a:rPr lang="tr-TR" b="1" spc="-1" dirty="0" err="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Pharmacological</a:t>
            </a:r>
            <a:r>
              <a:rPr lang="tr-TR" b="1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tr-TR" b="1" spc="-1" dirty="0" err="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Therapy</a:t>
            </a:r>
            <a:r>
              <a:rPr lang="tr-TR" b="1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in </a:t>
            </a:r>
            <a:r>
              <a:rPr lang="tr-TR" b="1" spc="-1" dirty="0" err="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Patients</a:t>
            </a:r>
            <a:r>
              <a:rPr lang="tr-TR" b="1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tr-TR" b="1" spc="-1" dirty="0" err="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With</a:t>
            </a:r>
            <a:r>
              <a:rPr lang="tr-TR" b="1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tr-TR" b="1" spc="-1" dirty="0" err="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Hypertension</a:t>
            </a:r>
            <a:r>
              <a:rPr lang="tr-TR" b="1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tr-TR" b="1" spc="-1" dirty="0" err="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According</a:t>
            </a:r>
            <a:r>
              <a:rPr lang="tr-TR" b="1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tr-TR" b="1" spc="-1" dirty="0" err="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to</a:t>
            </a:r>
            <a:r>
              <a:rPr lang="tr-TR" b="1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tr-TR" b="1" spc="-1" dirty="0" err="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Clinical</a:t>
            </a:r>
            <a:r>
              <a:rPr lang="tr-TR" b="1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tr-TR" b="1" spc="-1" dirty="0" err="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Conditions</a:t>
            </a:r>
            <a:r>
              <a:rPr lang="tr-TR" b="1" spc="-1" dirty="0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tr-T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1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30" grpId="0" animBg="1"/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14" y="1832519"/>
            <a:ext cx="10555371" cy="36376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C6954D-7C4A-4D41-8972-1DD0F3826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4" y="5622133"/>
            <a:ext cx="11624102" cy="94964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2000" b="1" dirty="0"/>
              <a:t>Kan </a:t>
            </a:r>
            <a:r>
              <a:rPr lang="en-US" sz="2000" b="1" dirty="0" err="1"/>
              <a:t>basıncında</a:t>
            </a:r>
            <a:r>
              <a:rPr lang="en-US" sz="2000" b="1" dirty="0"/>
              <a:t> 10/5 </a:t>
            </a:r>
            <a:r>
              <a:rPr lang="en-US" sz="2000" b="1" dirty="0" err="1"/>
              <a:t>mmHg’lık</a:t>
            </a:r>
            <a:r>
              <a:rPr lang="en-US" sz="2000" b="1" dirty="0"/>
              <a:t> </a:t>
            </a:r>
            <a:r>
              <a:rPr lang="en-US" sz="2000" b="1" dirty="0" err="1"/>
              <a:t>azalma</a:t>
            </a:r>
            <a:r>
              <a:rPr lang="en-US" sz="2000" b="1" dirty="0"/>
              <a:t> </a:t>
            </a:r>
            <a:r>
              <a:rPr lang="en-US" sz="2000" b="1" dirty="0" err="1"/>
              <a:t>sonucunda</a:t>
            </a:r>
            <a:r>
              <a:rPr lang="en-US" sz="2000" b="1" dirty="0"/>
              <a:t>; 	</a:t>
            </a:r>
            <a:r>
              <a:rPr lang="en-US" sz="2000" b="1" dirty="0" err="1"/>
              <a:t>Majör</a:t>
            </a:r>
            <a:r>
              <a:rPr lang="en-US" sz="2000" b="1" dirty="0"/>
              <a:t> KV </a:t>
            </a:r>
            <a:r>
              <a:rPr lang="en-US" sz="2000" b="1" dirty="0" err="1"/>
              <a:t>olaylar</a:t>
            </a:r>
            <a:r>
              <a:rPr lang="en-US" sz="2000" b="1" dirty="0"/>
              <a:t> % 20 ↓		</a:t>
            </a:r>
            <a:r>
              <a:rPr lang="en-US" sz="2000" b="1" dirty="0" err="1"/>
              <a:t>İnme</a:t>
            </a:r>
            <a:r>
              <a:rPr lang="en-US" sz="2000" b="1" dirty="0"/>
              <a:t> %27↓	</a:t>
            </a:r>
          </a:p>
          <a:p>
            <a:pPr marL="0" indent="0">
              <a:buNone/>
            </a:pPr>
            <a:r>
              <a:rPr lang="en-US" sz="2000" b="1" dirty="0"/>
              <a:t>						</a:t>
            </a:r>
            <a:r>
              <a:rPr lang="en-US" sz="2000" b="1" dirty="0" err="1"/>
              <a:t>Kalp</a:t>
            </a:r>
            <a:r>
              <a:rPr lang="en-US" sz="2000" b="1" dirty="0"/>
              <a:t> </a:t>
            </a:r>
            <a:r>
              <a:rPr lang="en-US" sz="2000" b="1" dirty="0" err="1"/>
              <a:t>Yetmezliği</a:t>
            </a:r>
            <a:r>
              <a:rPr lang="en-US" sz="2000" b="1" dirty="0"/>
              <a:t> %28↓		</a:t>
            </a:r>
            <a:r>
              <a:rPr lang="en-US" sz="2000" b="1" dirty="0" err="1"/>
              <a:t>Ölüm</a:t>
            </a:r>
            <a:r>
              <a:rPr lang="en-US" sz="2000" b="1" dirty="0"/>
              <a:t> %13 ↓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9C01E2-A92A-434D-A15B-6D51F31F748E}"/>
              </a:ext>
            </a:extLst>
          </p:cNvPr>
          <p:cNvSpPr txBox="1">
            <a:spLocks/>
          </p:cNvSpPr>
          <p:nvPr/>
        </p:nvSpPr>
        <p:spPr>
          <a:xfrm>
            <a:off x="178676" y="217834"/>
            <a:ext cx="11624102" cy="528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3200" b="1" dirty="0"/>
              <a:t>Kan </a:t>
            </a:r>
            <a:r>
              <a:rPr lang="en-US" sz="3200" b="1" dirty="0" err="1"/>
              <a:t>basıncında</a:t>
            </a:r>
            <a:r>
              <a:rPr lang="en-US" sz="3200" b="1" dirty="0"/>
              <a:t> 20/10 </a:t>
            </a:r>
            <a:r>
              <a:rPr lang="en-US" sz="3200" b="1" dirty="0" err="1"/>
              <a:t>mmHg’lık</a:t>
            </a:r>
            <a:r>
              <a:rPr lang="en-US" sz="3200" b="1" dirty="0"/>
              <a:t> </a:t>
            </a:r>
            <a:r>
              <a:rPr lang="en-US" sz="3200" b="1" dirty="0" err="1"/>
              <a:t>azalma</a:t>
            </a:r>
            <a:r>
              <a:rPr lang="en-US" sz="3200" b="1" dirty="0"/>
              <a:t> </a:t>
            </a:r>
            <a:r>
              <a:rPr lang="en-US" sz="3200" b="1" dirty="0" err="1"/>
              <a:t>sonucunda</a:t>
            </a:r>
            <a:r>
              <a:rPr lang="en-US" sz="3200" b="1" dirty="0"/>
              <a:t>; KV risk % 50 ↓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EA7F8-FCC6-B949-8FC6-58008694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858" y="963497"/>
            <a:ext cx="2879843" cy="4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1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2292</TotalTime>
  <Words>4087</Words>
  <Application>Microsoft Macintosh PowerPoint</Application>
  <PresentationFormat>Widescreen</PresentationFormat>
  <Paragraphs>739</Paragraphs>
  <Slides>60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89" baseType="lpstr">
      <vt:lpstr>GungsuhChe</vt:lpstr>
      <vt:lpstr>Arial</vt:lpstr>
      <vt:lpstr>Arial Black</vt:lpstr>
      <vt:lpstr>Arial Narrow</vt:lpstr>
      <vt:lpstr>Calibri</vt:lpstr>
      <vt:lpstr>Calibri Light</vt:lpstr>
      <vt:lpstr>Candara</vt:lpstr>
      <vt:lpstr>Century Gothic</vt:lpstr>
      <vt:lpstr>Courier New</vt:lpstr>
      <vt:lpstr>Garamond</vt:lpstr>
      <vt:lpstr>Gill Sans MT</vt:lpstr>
      <vt:lpstr>Helvetica</vt:lpstr>
      <vt:lpstr>Helvetica Neue</vt:lpstr>
      <vt:lpstr>Lucida Sans</vt:lpstr>
      <vt:lpstr>NotoSerif-BoldItalic</vt:lpstr>
      <vt:lpstr>NotoSerif-Italic</vt:lpstr>
      <vt:lpstr>Tahoma</vt:lpstr>
      <vt:lpstr>Times</vt:lpstr>
      <vt:lpstr>Times New Roman</vt:lpstr>
      <vt:lpstr>Trebuchet MS</vt:lpstr>
      <vt:lpstr>TT Norms Pro</vt:lpstr>
      <vt:lpstr>TTNormsPro-Light</vt:lpstr>
      <vt:lpstr>TTNormsPro-Medium</vt:lpstr>
      <vt:lpstr>Wingdings</vt:lpstr>
      <vt:lpstr>Wingdings 2</vt:lpstr>
      <vt:lpstr>Office Theme</vt:lpstr>
      <vt:lpstr>1_Office Theme</vt:lpstr>
      <vt:lpstr>4_Office Theme</vt:lpstr>
      <vt:lpstr>Chart</vt:lpstr>
      <vt:lpstr>Arterial Hipertoniyanın Müalicasinda Ferdi Yanaşma</vt:lpstr>
      <vt:lpstr>PowerPoint Presentation</vt:lpstr>
      <vt:lpstr>PowerPoint Presentation</vt:lpstr>
      <vt:lpstr>ESC / ESH 2018 arterial hipertenziyada ilkin müalicə olaraq gündə bir dəfə ikili dərman birləşmələrini tövsiyə edir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Anti-Hipertansif Tedavi Seçilirken Dikkat Edilmesi Gerekenler</vt:lpstr>
      <vt:lpstr>Hipertansiyon Hastalarında Sıklıkla Eşlik Eden Durumlar</vt:lpstr>
      <vt:lpstr>Hipertansiyon ve Koroner Arter Hastalığında  Önerilen Tedavi Yaklaşımı</vt:lpstr>
      <vt:lpstr>Öncelikle AÇFi-lar mü ARB mi Tercih edelim</vt:lpstr>
      <vt:lpstr>AÇFi ve ARB Ölümü azaltma üzerine etkileri</vt:lpstr>
      <vt:lpstr>AÇFi. ile  ölüm azalması sadece PERİNDOPRİL tedavisi ile</vt:lpstr>
      <vt:lpstr>ARB ve AÇFi. ile Anti-Hipertansif Tedavinin Kardiyovaskuler Ölüme Etkisi</vt:lpstr>
      <vt:lpstr>PowerPoint Presentation</vt:lpstr>
      <vt:lpstr>HOPE - Çalışması</vt:lpstr>
      <vt:lpstr>Primer Sonlanım: Perindopril ile %20 anlamlı azalma</vt:lpstr>
      <vt:lpstr>Perindopril tedavisi ile hipertansiyonu olan ve olmayan hastalarda KV olayda azalma sağlanır. Sub-grup analizi</vt:lpstr>
      <vt:lpstr>PowerPoint Presentation</vt:lpstr>
      <vt:lpstr>PowerPoint Presentation</vt:lpstr>
      <vt:lpstr>PowerPoint Presentation</vt:lpstr>
      <vt:lpstr>Hipertansiyonu olan Diyabet Hastasında İlaç Seçimi</vt:lpstr>
      <vt:lpstr>Diyabet Hastalarında  AÇFi Ölümü %13 Azaltır</vt:lpstr>
      <vt:lpstr>PowerPoint Presentation</vt:lpstr>
      <vt:lpstr>PowerPoint Presentation</vt:lpstr>
      <vt:lpstr>PowerPoint Presentation</vt:lpstr>
      <vt:lpstr>Hangi Diuretik?</vt:lpstr>
      <vt:lpstr>Diüretiklerin farmakolojik profili</vt:lpstr>
      <vt:lpstr>Anti-Hipertansif İlaç Seçilirken; metabolik olarak olumsuz etkisi olmayan ilaçlar seçilmeli (dislipidemi, hiperürisemi-Gut ve insülin direnci/DM)</vt:lpstr>
      <vt:lpstr>PowerPoint Presentation</vt:lpstr>
      <vt:lpstr>PowerPoint Presentation</vt:lpstr>
      <vt:lpstr>Hipertansif hastalarda tiazid ve tiazid benzeri diüretiklerin majör KV sonlanım noktalarına etkileri: metaanalizi sonuçları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 Basıncında Azalma Benzer olduğu halde, perindopril+amlodipin ile koroner olay ve inme daha AZ</vt:lpstr>
      <vt:lpstr>Hedef KB’na ulaşmak için gereken  anti-HT ilaç sayısı sıklıkla &gt;3</vt:lpstr>
      <vt:lpstr>PowerPoint Presentation</vt:lpstr>
      <vt:lpstr>PowerPoint Presentation</vt:lpstr>
      <vt:lpstr>Perindopril/İndapamid/Amlodipin kombinasyonunun Kan Basıncına Etkisi</vt:lpstr>
      <vt:lpstr>yüksək AH effektivli 3-lü kombinasiyadır!</vt:lpstr>
      <vt:lpstr>PowerPoint Presentation</vt:lpstr>
      <vt:lpstr>PowerPoint Presentation</vt:lpstr>
      <vt:lpstr>PowerPoint Presentation</vt:lpstr>
      <vt:lpstr>PowerPoint Presentation</vt:lpstr>
      <vt:lpstr>Hipertansiyon Tedavisinde</vt:lpstr>
      <vt:lpstr>Kan Basıncı Hedefi</vt:lpstr>
      <vt:lpstr>PowerPoint Presentation</vt:lpstr>
      <vt:lpstr>Hipertansiyon ve Atriyal Fibrilasyon Hastasında  Önerilen Tedavi Yaklaşımı</vt:lpstr>
      <vt:lpstr>Hipertansiyon ve Kalp Yetersizliği Hastalığında  Önerilen Tedavi Yaklaşımı </vt:lpstr>
      <vt:lpstr>PowerPoint Presentation</vt:lpstr>
    </vt:vector>
  </TitlesOfParts>
  <Company>Servier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EAR_TR1</dc:creator>
  <cp:lastModifiedBy>Enver Atalar</cp:lastModifiedBy>
  <cp:revision>293</cp:revision>
  <dcterms:created xsi:type="dcterms:W3CDTF">2017-05-05T15:30:10Z</dcterms:created>
  <dcterms:modified xsi:type="dcterms:W3CDTF">2022-12-09T20:43:49Z</dcterms:modified>
</cp:coreProperties>
</file>